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 id="2147484118" r:id="rId2"/>
  </p:sldMasterIdLst>
  <p:notesMasterIdLst>
    <p:notesMasterId r:id="rId56"/>
  </p:notesMasterIdLst>
  <p:handoutMasterIdLst>
    <p:handoutMasterId r:id="rId57"/>
  </p:handoutMasterIdLst>
  <p:sldIdLst>
    <p:sldId id="971" r:id="rId3"/>
    <p:sldId id="1032" r:id="rId4"/>
    <p:sldId id="1050" r:id="rId5"/>
    <p:sldId id="1058" r:id="rId6"/>
    <p:sldId id="1084" r:id="rId7"/>
    <p:sldId id="1085" r:id="rId8"/>
    <p:sldId id="1086" r:id="rId9"/>
    <p:sldId id="1065" r:id="rId10"/>
    <p:sldId id="1066" r:id="rId11"/>
    <p:sldId id="1081" r:id="rId12"/>
    <p:sldId id="1067" r:id="rId13"/>
    <p:sldId id="1080" r:id="rId14"/>
    <p:sldId id="1079" r:id="rId15"/>
    <p:sldId id="991" r:id="rId16"/>
    <p:sldId id="1075" r:id="rId17"/>
    <p:sldId id="1082" r:id="rId18"/>
    <p:sldId id="1083" r:id="rId19"/>
    <p:sldId id="1068" r:id="rId20"/>
    <p:sldId id="1069" r:id="rId21"/>
    <p:sldId id="1070" r:id="rId22"/>
    <p:sldId id="1072" r:id="rId23"/>
    <p:sldId id="1073" r:id="rId24"/>
    <p:sldId id="1078" r:id="rId25"/>
    <p:sldId id="1071" r:id="rId26"/>
    <p:sldId id="1074" r:id="rId27"/>
    <p:sldId id="1021" r:id="rId28"/>
    <p:sldId id="1025" r:id="rId29"/>
    <p:sldId id="1033" r:id="rId30"/>
    <p:sldId id="1048" r:id="rId31"/>
    <p:sldId id="1051" r:id="rId32"/>
    <p:sldId id="1034" r:id="rId33"/>
    <p:sldId id="1022" r:id="rId34"/>
    <p:sldId id="1017" r:id="rId35"/>
    <p:sldId id="1036" r:id="rId36"/>
    <p:sldId id="1063" r:id="rId37"/>
    <p:sldId id="1057" r:id="rId38"/>
    <p:sldId id="1006" r:id="rId39"/>
    <p:sldId id="1064" r:id="rId40"/>
    <p:sldId id="1007" r:id="rId41"/>
    <p:sldId id="1008" r:id="rId42"/>
    <p:sldId id="1043" r:id="rId43"/>
    <p:sldId id="1044" r:id="rId44"/>
    <p:sldId id="1010" r:id="rId45"/>
    <p:sldId id="1011" r:id="rId46"/>
    <p:sldId id="1031" r:id="rId47"/>
    <p:sldId id="1046" r:id="rId48"/>
    <p:sldId id="1045" r:id="rId49"/>
    <p:sldId id="1013" r:id="rId50"/>
    <p:sldId id="1041" r:id="rId51"/>
    <p:sldId id="1042" r:id="rId52"/>
    <p:sldId id="1035" r:id="rId53"/>
    <p:sldId id="1018" r:id="rId54"/>
    <p:sldId id="1019" r:id="rId55"/>
  </p:sldIdLst>
  <p:sldSz cx="9144000" cy="5143500" type="screen16x9"/>
  <p:notesSz cx="9144000" cy="68580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410">
          <p15:clr>
            <a:srgbClr val="A4A3A4"/>
          </p15:clr>
        </p15:guide>
        <p15:guide id="2"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Pal" initials="" lastIdx="1" clrIdx="0"/>
  <p:cmAuthor id="1" name="Joe Gottlieb" initials="" lastIdx="9" clrIdx="1"/>
  <p:cmAuthor id="2" name="Martin Pilling" initials="MP"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FCF5"/>
    <a:srgbClr val="C31618"/>
    <a:srgbClr val="276092"/>
    <a:srgbClr val="D1D3D4"/>
    <a:srgbClr val="4D4D4F"/>
    <a:srgbClr val="BF1618"/>
    <a:srgbClr val="F68623"/>
    <a:srgbClr val="26A9E0"/>
    <a:srgbClr val="BF232F"/>
    <a:srgbClr val="C22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9434" autoAdjust="0"/>
  </p:normalViewPr>
  <p:slideViewPr>
    <p:cSldViewPr snapToGrid="0">
      <p:cViewPr>
        <p:scale>
          <a:sx n="143" d="100"/>
          <a:sy n="143" d="100"/>
        </p:scale>
        <p:origin x="-264" y="-536"/>
      </p:cViewPr>
      <p:guideLst>
        <p:guide orient="horz" pos="1531"/>
        <p:guide pos="1614"/>
      </p:guideLst>
    </p:cSldViewPr>
  </p:slideViewPr>
  <p:outlineViewPr>
    <p:cViewPr>
      <p:scale>
        <a:sx n="33" d="100"/>
        <a:sy n="33" d="100"/>
      </p:scale>
      <p:origin x="0" y="-408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bengber:Documents:Business:Aerospike:Benchmarking:Latest%20Docs:Benchmark%20Test%20Results%20(initial).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bengber:Documents:Business:Aerospike:Benchmarking:Latest%20Docs:Benchmark%20Test%20Results%203.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bengber:Documents:Business:Aerospike:Benchmarking:Latest%20Docs:Benchmark%20Test%20Results%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Charts!$A$30</c:f>
              <c:strCache>
                <c:ptCount val="1"/>
                <c:pt idx="0">
                  <c:v>Aerospike</c:v>
                </c:pt>
              </c:strCache>
            </c:strRef>
          </c:tx>
          <c:spPr>
            <a:solidFill>
              <a:srgbClr val="DC3912"/>
            </a:solidFill>
          </c:spPr>
          <c:invertIfNegative val="0"/>
          <c:cat>
            <c:strRef>
              <c:f>Charts!$B$29:$C$29</c:f>
              <c:strCache>
                <c:ptCount val="2"/>
                <c:pt idx="0">
                  <c:v>Balanced</c:v>
                </c:pt>
                <c:pt idx="1">
                  <c:v>Read-Heavy</c:v>
                </c:pt>
              </c:strCache>
            </c:strRef>
          </c:cat>
          <c:val>
            <c:numRef>
              <c:f>Charts!$B$30:$C$30</c:f>
              <c:numCache>
                <c:formatCode>#,##0</c:formatCode>
                <c:ptCount val="2"/>
                <c:pt idx="0">
                  <c:v>191352.0</c:v>
                </c:pt>
                <c:pt idx="1">
                  <c:v>324924.0</c:v>
                </c:pt>
              </c:numCache>
            </c:numRef>
          </c:val>
        </c:ser>
        <c:ser>
          <c:idx val="1"/>
          <c:order val="1"/>
          <c:tx>
            <c:strRef>
              <c:f>Charts!$A$31</c:f>
              <c:strCache>
                <c:ptCount val="1"/>
                <c:pt idx="0">
                  <c:v>Cassandra</c:v>
                </c:pt>
              </c:strCache>
            </c:strRef>
          </c:tx>
          <c:spPr>
            <a:solidFill>
              <a:srgbClr val="FF9900"/>
            </a:solidFill>
          </c:spPr>
          <c:invertIfNegative val="0"/>
          <c:cat>
            <c:strRef>
              <c:f>Charts!$B$29:$C$29</c:f>
              <c:strCache>
                <c:ptCount val="2"/>
                <c:pt idx="0">
                  <c:v>Balanced</c:v>
                </c:pt>
                <c:pt idx="1">
                  <c:v>Read-Heavy</c:v>
                </c:pt>
              </c:strCache>
            </c:strRef>
          </c:cat>
          <c:val>
            <c:numRef>
              <c:f>Charts!$B$31:$C$31</c:f>
              <c:numCache>
                <c:formatCode>#,##0</c:formatCode>
                <c:ptCount val="2"/>
                <c:pt idx="0">
                  <c:v>28113.0</c:v>
                </c:pt>
                <c:pt idx="1">
                  <c:v>36057.0</c:v>
                </c:pt>
              </c:numCache>
            </c:numRef>
          </c:val>
        </c:ser>
        <c:ser>
          <c:idx val="2"/>
          <c:order val="2"/>
          <c:tx>
            <c:strRef>
              <c:f>Charts!$A$32</c:f>
              <c:strCache>
                <c:ptCount val="1"/>
                <c:pt idx="0">
                  <c:v>MongoDB</c:v>
                </c:pt>
              </c:strCache>
            </c:strRef>
          </c:tx>
          <c:spPr>
            <a:solidFill>
              <a:srgbClr val="109618"/>
            </a:solidFill>
          </c:spPr>
          <c:invertIfNegative val="0"/>
          <c:cat>
            <c:strRef>
              <c:f>Charts!$B$29:$C$29</c:f>
              <c:strCache>
                <c:ptCount val="2"/>
                <c:pt idx="0">
                  <c:v>Balanced</c:v>
                </c:pt>
                <c:pt idx="1">
                  <c:v>Read-Heavy</c:v>
                </c:pt>
              </c:strCache>
            </c:strRef>
          </c:cat>
          <c:val>
            <c:numRef>
              <c:f>Charts!$B$32:$C$32</c:f>
              <c:numCache>
                <c:formatCode>#,##0</c:formatCode>
                <c:ptCount val="2"/>
                <c:pt idx="0">
                  <c:v>14825.1340963</c:v>
                </c:pt>
                <c:pt idx="1">
                  <c:v>32937.4112136</c:v>
                </c:pt>
              </c:numCache>
            </c:numRef>
          </c:val>
        </c:ser>
        <c:ser>
          <c:idx val="3"/>
          <c:order val="3"/>
          <c:tx>
            <c:strRef>
              <c:f>Charts!$A$33</c:f>
              <c:strCache>
                <c:ptCount val="1"/>
                <c:pt idx="0">
                  <c:v>Couchbase 2.0*</c:v>
                </c:pt>
              </c:strCache>
            </c:strRef>
          </c:tx>
          <c:spPr>
            <a:solidFill>
              <a:srgbClr val="073763"/>
            </a:solidFill>
          </c:spPr>
          <c:invertIfNegative val="0"/>
          <c:cat>
            <c:strRef>
              <c:f>Charts!$B$29:$C$29</c:f>
              <c:strCache>
                <c:ptCount val="2"/>
                <c:pt idx="0">
                  <c:v>Balanced</c:v>
                </c:pt>
                <c:pt idx="1">
                  <c:v>Read-Heavy</c:v>
                </c:pt>
              </c:strCache>
            </c:strRef>
          </c:cat>
          <c:val>
            <c:numRef>
              <c:f>Charts!$B$33:$C$33</c:f>
              <c:numCache>
                <c:formatCode>General</c:formatCode>
                <c:ptCount val="2"/>
              </c:numCache>
            </c:numRef>
          </c:val>
        </c:ser>
        <c:dLbls>
          <c:showLegendKey val="0"/>
          <c:showVal val="0"/>
          <c:showCatName val="0"/>
          <c:showSerName val="0"/>
          <c:showPercent val="0"/>
          <c:showBubbleSize val="0"/>
        </c:dLbls>
        <c:gapWidth val="150"/>
        <c:axId val="2040530456"/>
        <c:axId val="-2136994360"/>
      </c:barChart>
      <c:catAx>
        <c:axId val="2040530456"/>
        <c:scaling>
          <c:orientation val="minMax"/>
        </c:scaling>
        <c:delete val="0"/>
        <c:axPos val="b"/>
        <c:majorTickMark val="out"/>
        <c:minorTickMark val="none"/>
        <c:tickLblPos val="nextTo"/>
        <c:crossAx val="-2136994360"/>
        <c:crosses val="autoZero"/>
        <c:auto val="1"/>
        <c:lblAlgn val="ctr"/>
        <c:lblOffset val="100"/>
        <c:noMultiLvlLbl val="0"/>
      </c:catAx>
      <c:valAx>
        <c:axId val="-2136994360"/>
        <c:scaling>
          <c:orientation val="minMax"/>
        </c:scaling>
        <c:delete val="0"/>
        <c:axPos val="l"/>
        <c:majorGridlines/>
        <c:numFmt formatCode="#,##0" sourceLinked="1"/>
        <c:majorTickMark val="out"/>
        <c:minorTickMark val="none"/>
        <c:tickLblPos val="nextTo"/>
        <c:crossAx val="2040530456"/>
        <c:crosses val="autoZero"/>
        <c:crossBetween val="between"/>
      </c:valAx>
    </c:plotArea>
    <c:legend>
      <c:legendPos val="b"/>
      <c:layout>
        <c:manualLayout>
          <c:xMode val="edge"/>
          <c:yMode val="edge"/>
          <c:x val="0.192890981596861"/>
          <c:y val="0.744035908994178"/>
          <c:w val="0.614218036806278"/>
          <c:h val="0.24922425555333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a:solidFill>
                  <a:srgbClr val="000000"/>
                </a:solidFill>
              </a:defRPr>
            </a:pPr>
            <a:r>
              <a:rPr lang="en-US" sz="1000" dirty="0"/>
              <a:t>Balanced</a:t>
            </a:r>
            <a:r>
              <a:rPr lang="en-US" sz="1000" baseline="0" dirty="0"/>
              <a:t> Workload</a:t>
            </a:r>
            <a:r>
              <a:rPr lang="en-US" sz="1000" dirty="0"/>
              <a:t> Read </a:t>
            </a:r>
            <a:r>
              <a:rPr lang="en-US" sz="1000" dirty="0" smtClean="0"/>
              <a:t>Latency</a:t>
            </a:r>
            <a:endParaRPr lang="en-US" sz="1000" dirty="0"/>
          </a:p>
        </c:rich>
      </c:tx>
      <c:layout/>
      <c:overlay val="0"/>
    </c:title>
    <c:autoTitleDeleted val="0"/>
    <c:plotArea>
      <c:layout>
        <c:manualLayout>
          <c:layoutTarget val="inner"/>
          <c:xMode val="edge"/>
          <c:yMode val="edge"/>
          <c:x val="0.184039236620846"/>
          <c:y val="0.169671261930011"/>
          <c:w val="0.57341678900307"/>
          <c:h val="0.548427284341313"/>
        </c:manualLayout>
      </c:layout>
      <c:scatterChart>
        <c:scatterStyle val="lineMarker"/>
        <c:varyColors val="1"/>
        <c:ser>
          <c:idx val="0"/>
          <c:order val="0"/>
          <c:tx>
            <c:strRef>
              <c:f>'Heavy Update SSD'!$X$2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74565.24920729897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999.8632438159641</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SSD'!$X$3:$X$98</c:f>
              <c:numCache>
                <c:formatCode>General</c:formatCode>
                <c:ptCount val="96"/>
                <c:pt idx="0">
                  <c:v>0.656764514316</c:v>
                </c:pt>
                <c:pt idx="1">
                  <c:v>#N/A</c:v>
                </c:pt>
                <c:pt idx="2">
                  <c:v>#N/A</c:v>
                </c:pt>
                <c:pt idx="3">
                  <c:v>#N/A</c:v>
                </c:pt>
                <c:pt idx="4">
                  <c:v>#N/A</c:v>
                </c:pt>
                <c:pt idx="5">
                  <c:v>#N/A</c:v>
                </c:pt>
                <c:pt idx="6">
                  <c:v>#N/A</c:v>
                </c:pt>
                <c:pt idx="7">
                  <c:v>#N/A</c:v>
                </c:pt>
                <c:pt idx="8">
                  <c:v>#N/A</c:v>
                </c:pt>
                <c:pt idx="9">
                  <c:v>#N/A</c:v>
                </c:pt>
                <c:pt idx="10">
                  <c:v>0.381846306773</c:v>
                </c:pt>
                <c:pt idx="11">
                  <c:v>0.370589052128</c:v>
                </c:pt>
                <c:pt idx="12">
                  <c:v>0.343992789202</c:v>
                </c:pt>
                <c:pt idx="13">
                  <c:v>0.308952502284</c:v>
                </c:pt>
                <c:pt idx="14">
                  <c:v>0.289640367634</c:v>
                </c:pt>
                <c:pt idx="15">
                  <c:v>0.281076006806</c:v>
                </c:pt>
                <c:pt idx="16">
                  <c:v>0.281273242721</c:v>
                </c:pt>
                <c:pt idx="17">
                  <c:v>0.282714065826</c:v>
                </c:pt>
                <c:pt idx="18">
                  <c:v>0.287940594385</c:v>
                </c:pt>
                <c:pt idx="19">
                  <c:v>0.319219548139</c:v>
                </c:pt>
                <c:pt idx="20">
                  <c:v>0.345063078087</c:v>
                </c:pt>
                <c:pt idx="21">
                  <c:v>0.390458869414</c:v>
                </c:pt>
                <c:pt idx="22">
                  <c:v>0.414394666212</c:v>
                </c:pt>
                <c:pt idx="23">
                  <c:v>0.447954133876</c:v>
                </c:pt>
                <c:pt idx="24">
                  <c:v>0.50731815397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2"/>
          <c:order val="1"/>
          <c:tx>
            <c:strRef>
              <c:f>'Heavy Update SSD'!$Z$2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74565.24920729897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999.8632438159641</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SSD'!$Z$3:$Z$98</c:f>
              <c:numCache>
                <c:formatCode>General</c:formatCode>
                <c:ptCount val="96"/>
                <c:pt idx="0">
                  <c:v>#N/A</c:v>
                </c:pt>
                <c:pt idx="1">
                  <c:v>#N/A</c:v>
                </c:pt>
                <c:pt idx="2">
                  <c:v>#N/A</c:v>
                </c:pt>
                <c:pt idx="3">
                  <c:v>#N/A</c:v>
                </c:pt>
                <c:pt idx="4">
                  <c:v>8.91435094812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1.89936222878</c:v>
                </c:pt>
                <c:pt idx="26">
                  <c:v>2.11306756747</c:v>
                </c:pt>
                <c:pt idx="27">
                  <c:v>2.30837180811</c:v>
                </c:pt>
                <c:pt idx="28">
                  <c:v>2.94488462919</c:v>
                </c:pt>
                <c:pt idx="29">
                  <c:v>2.54112012915</c:v>
                </c:pt>
                <c:pt idx="30">
                  <c:v>3.2050431594</c:v>
                </c:pt>
                <c:pt idx="31">
                  <c:v>3.94685279863</c:v>
                </c:pt>
                <c:pt idx="32">
                  <c:v>5.9961688831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3"/>
          <c:order val="2"/>
          <c:tx>
            <c:strRef>
              <c:f>'Heavy Update SSD'!$AA$2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74565.24920729897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999.8632438159641</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SSD'!$AA$3:$AA$98</c:f>
              <c:numCache>
                <c:formatCode>General</c:formatCode>
                <c:ptCount val="96"/>
                <c:pt idx="0">
                  <c:v>#N/A</c:v>
                </c:pt>
                <c:pt idx="1">
                  <c:v>#N/A</c:v>
                </c:pt>
                <c:pt idx="2">
                  <c:v>#N/A</c:v>
                </c:pt>
                <c:pt idx="3">
                  <c:v>#N/A</c:v>
                </c:pt>
                <c:pt idx="4">
                  <c:v>#N/A</c:v>
                </c:pt>
                <c:pt idx="5">
                  <c:v>#N/A</c:v>
                </c:pt>
                <c:pt idx="6">
                  <c:v>#N/A</c:v>
                </c:pt>
                <c:pt idx="7">
                  <c:v>#N/A</c:v>
                </c:pt>
                <c:pt idx="8">
                  <c:v>1.81239942453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0.656740173414</c:v>
                </c:pt>
                <c:pt idx="37">
                  <c:v>0.669190157354</c:v>
                </c:pt>
                <c:pt idx="38">
                  <c:v>0.781659776279</c:v>
                </c:pt>
                <c:pt idx="39">
                  <c:v>0.824687198514</c:v>
                </c:pt>
                <c:pt idx="40">
                  <c:v>0.888472738042</c:v>
                </c:pt>
                <c:pt idx="41">
                  <c:v>1.06621911328</c:v>
                </c:pt>
                <c:pt idx="42">
                  <c:v>1.31038315565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dLbls>
          <c:showLegendKey val="0"/>
          <c:showVal val="0"/>
          <c:showCatName val="0"/>
          <c:showSerName val="0"/>
          <c:showPercent val="0"/>
          <c:showBubbleSize val="0"/>
        </c:dLbls>
        <c:axId val="-2136912520"/>
        <c:axId val="-2136904312"/>
      </c:scatterChart>
      <c:valAx>
        <c:axId val="-2136912520"/>
        <c:scaling>
          <c:orientation val="minMax"/>
          <c:max val="200000.0"/>
        </c:scaling>
        <c:delete val="0"/>
        <c:axPos val="b"/>
        <c:majorGridlines/>
        <c:title>
          <c:tx>
            <c:rich>
              <a:bodyPr/>
              <a:lstStyle/>
              <a:p>
                <a:pPr>
                  <a:defRPr/>
                </a:pPr>
                <a:r>
                  <a:rPr lang="en-US" dirty="0"/>
                  <a:t>Throughput, ops/sec</a:t>
                </a:r>
              </a:p>
            </c:rich>
          </c:tx>
          <c:layout/>
          <c:overlay val="0"/>
        </c:title>
        <c:numFmt formatCode="#,##0" sourceLinked="1"/>
        <c:majorTickMark val="cross"/>
        <c:minorTickMark val="cross"/>
        <c:tickLblPos val="nextTo"/>
        <c:spPr>
          <a:ln w="47625">
            <a:noFill/>
          </a:ln>
        </c:spPr>
        <c:txPr>
          <a:bodyPr/>
          <a:lstStyle/>
          <a:p>
            <a:pPr>
              <a:defRPr/>
            </a:pPr>
            <a:endParaRPr lang="en-US"/>
          </a:p>
        </c:txPr>
        <c:crossAx val="-2136904312"/>
        <c:crosses val="autoZero"/>
        <c:crossBetween val="midCat"/>
      </c:valAx>
      <c:valAx>
        <c:axId val="-2136904312"/>
        <c:scaling>
          <c:orientation val="minMax"/>
        </c:scaling>
        <c:delete val="0"/>
        <c:axPos val="l"/>
        <c:majorGridlines/>
        <c:title>
          <c:tx>
            <c:rich>
              <a:bodyPr/>
              <a:lstStyle/>
              <a:p>
                <a:pPr>
                  <a:defRPr/>
                </a:pPr>
                <a:r>
                  <a:rPr lang="en-US" dirty="0"/>
                  <a:t>Average Latency, ms</a:t>
                </a:r>
              </a:p>
            </c:rich>
          </c:tx>
          <c:layout/>
          <c:overlay val="0"/>
        </c:title>
        <c:numFmt formatCode="General" sourceLinked="1"/>
        <c:majorTickMark val="cross"/>
        <c:minorTickMark val="cross"/>
        <c:tickLblPos val="nextTo"/>
        <c:spPr>
          <a:ln w="47625">
            <a:noFill/>
          </a:ln>
        </c:spPr>
        <c:txPr>
          <a:bodyPr/>
          <a:lstStyle/>
          <a:p>
            <a:pPr>
              <a:defRPr/>
            </a:pPr>
            <a:endParaRPr lang="en-US"/>
          </a:p>
        </c:txPr>
        <c:crossAx val="-2136912520"/>
        <c:crosses val="autoZero"/>
        <c:crossBetween val="midCat"/>
        <c:majorUnit val="2.5"/>
      </c:valAx>
    </c:plotArea>
    <c:legend>
      <c:legendPos val="r"/>
      <c:layout>
        <c:manualLayout>
          <c:xMode val="edge"/>
          <c:yMode val="edge"/>
          <c:x val="0.78458321099693"/>
          <c:y val="0.246002037391137"/>
          <c:w val="0.205247297477646"/>
          <c:h val="0.280000166999274"/>
        </c:manualLayout>
      </c:layout>
      <c:overlay val="0"/>
    </c:legend>
    <c:plotVisOnly val="1"/>
    <c:dispBlanksAs val="zero"/>
    <c:showDLblsOverMax val="1"/>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a:solidFill>
                  <a:srgbClr val="000000"/>
                </a:solidFill>
              </a:defRPr>
            </a:pPr>
            <a:r>
              <a:rPr lang="en-US" sz="1000" dirty="0"/>
              <a:t>Balanced Workload Update </a:t>
            </a:r>
            <a:r>
              <a:rPr lang="en-US" sz="1000" dirty="0" smtClean="0"/>
              <a:t>Latency</a:t>
            </a:r>
            <a:endParaRPr lang="en-US" sz="1000" dirty="0"/>
          </a:p>
        </c:rich>
      </c:tx>
      <c:layout/>
      <c:overlay val="0"/>
    </c:title>
    <c:autoTitleDeleted val="0"/>
    <c:plotArea>
      <c:layout>
        <c:manualLayout>
          <c:layoutTarget val="inner"/>
          <c:xMode val="edge"/>
          <c:yMode val="edge"/>
          <c:x val="0.180225810756706"/>
          <c:y val="0.172043010752688"/>
          <c:w val="0.577230214867209"/>
          <c:h val="0.542114977563288"/>
        </c:manualLayout>
      </c:layout>
      <c:scatterChart>
        <c:scatterStyle val="lineMarker"/>
        <c:varyColors val="1"/>
        <c:ser>
          <c:idx val="0"/>
          <c:order val="0"/>
          <c:tx>
            <c:strRef>
              <c:f>'Heavy Update SSD'!$AB$2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74565.24920729897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999.8632438159641</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SSD'!$AB$3:$AB$98</c:f>
              <c:numCache>
                <c:formatCode>General</c:formatCode>
                <c:ptCount val="96"/>
                <c:pt idx="0">
                  <c:v>0.851133354572</c:v>
                </c:pt>
                <c:pt idx="1">
                  <c:v>#N/A</c:v>
                </c:pt>
                <c:pt idx="2">
                  <c:v>#N/A</c:v>
                </c:pt>
                <c:pt idx="3">
                  <c:v>#N/A</c:v>
                </c:pt>
                <c:pt idx="4">
                  <c:v>#N/A</c:v>
                </c:pt>
                <c:pt idx="5">
                  <c:v>#N/A</c:v>
                </c:pt>
                <c:pt idx="6">
                  <c:v>#N/A</c:v>
                </c:pt>
                <c:pt idx="7">
                  <c:v>#N/A</c:v>
                </c:pt>
                <c:pt idx="8">
                  <c:v>#N/A</c:v>
                </c:pt>
                <c:pt idx="9">
                  <c:v>#N/A</c:v>
                </c:pt>
                <c:pt idx="10">
                  <c:v>0.674471045624</c:v>
                </c:pt>
                <c:pt idx="11">
                  <c:v>0.653651269294</c:v>
                </c:pt>
                <c:pt idx="12">
                  <c:v>0.605226762101</c:v>
                </c:pt>
                <c:pt idx="13">
                  <c:v>0.524652472034</c:v>
                </c:pt>
                <c:pt idx="14">
                  <c:v>0.457864579475</c:v>
                </c:pt>
                <c:pt idx="15">
                  <c:v>0.419037495738</c:v>
                </c:pt>
                <c:pt idx="16">
                  <c:v>0.401463538137</c:v>
                </c:pt>
                <c:pt idx="17">
                  <c:v>0.401970927151</c:v>
                </c:pt>
                <c:pt idx="18">
                  <c:v>0.408384919554</c:v>
                </c:pt>
                <c:pt idx="19">
                  <c:v>0.446767895026</c:v>
                </c:pt>
                <c:pt idx="20">
                  <c:v>0.478313309836</c:v>
                </c:pt>
                <c:pt idx="21">
                  <c:v>0.529856767656</c:v>
                </c:pt>
                <c:pt idx="22">
                  <c:v>0.554586906259</c:v>
                </c:pt>
                <c:pt idx="23">
                  <c:v>0.589402371844</c:v>
                </c:pt>
                <c:pt idx="24">
                  <c:v>0.656792181906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2"/>
          <c:order val="1"/>
          <c:tx>
            <c:strRef>
              <c:f>'Heavy Update SSD'!$AD$2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74565.24920729897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999.8632438159641</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SSD'!$AD$3:$AD$98</c:f>
              <c:numCache>
                <c:formatCode>General</c:formatCode>
                <c:ptCount val="96"/>
                <c:pt idx="0">
                  <c:v>#N/A</c:v>
                </c:pt>
                <c:pt idx="1">
                  <c:v>#N/A</c:v>
                </c:pt>
                <c:pt idx="2">
                  <c:v>#N/A</c:v>
                </c:pt>
                <c:pt idx="3">
                  <c:v>#N/A</c:v>
                </c:pt>
                <c:pt idx="4">
                  <c:v>0.972586192843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0.60123515232</c:v>
                </c:pt>
                <c:pt idx="26">
                  <c:v>0.605643048792</c:v>
                </c:pt>
                <c:pt idx="27">
                  <c:v>0.612912225568</c:v>
                </c:pt>
                <c:pt idx="28">
                  <c:v>0.704161672906</c:v>
                </c:pt>
                <c:pt idx="29">
                  <c:v>0.616492209851</c:v>
                </c:pt>
                <c:pt idx="30">
                  <c:v>0.710907798164</c:v>
                </c:pt>
                <c:pt idx="31">
                  <c:v>0.777615129716</c:v>
                </c:pt>
                <c:pt idx="32">
                  <c:v>0.981397905589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3"/>
          <c:order val="2"/>
          <c:tx>
            <c:strRef>
              <c:f>'Heavy Update SSD'!$AE$2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74565.24920729897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999.8632438159641</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SSD'!$AE$3:$AE$98</c:f>
              <c:numCache>
                <c:formatCode>General</c:formatCode>
                <c:ptCount val="96"/>
                <c:pt idx="0">
                  <c:v>#N/A</c:v>
                </c:pt>
                <c:pt idx="1">
                  <c:v>#N/A</c:v>
                </c:pt>
                <c:pt idx="2">
                  <c:v>#N/A</c:v>
                </c:pt>
                <c:pt idx="3">
                  <c:v>#N/A</c:v>
                </c:pt>
                <c:pt idx="4">
                  <c:v>#N/A</c:v>
                </c:pt>
                <c:pt idx="5">
                  <c:v>#N/A</c:v>
                </c:pt>
                <c:pt idx="6">
                  <c:v>#N/A</c:v>
                </c:pt>
                <c:pt idx="7">
                  <c:v>#N/A</c:v>
                </c:pt>
                <c:pt idx="8">
                  <c:v>13.6281629106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0.760726797091</c:v>
                </c:pt>
                <c:pt idx="37">
                  <c:v>0.830867649408</c:v>
                </c:pt>
                <c:pt idx="38">
                  <c:v>1.4734810682</c:v>
                </c:pt>
                <c:pt idx="39">
                  <c:v>1.93241167548</c:v>
                </c:pt>
                <c:pt idx="40">
                  <c:v>2.59447473711</c:v>
                </c:pt>
                <c:pt idx="41">
                  <c:v>3.67995095974</c:v>
                </c:pt>
                <c:pt idx="42">
                  <c:v>4.634217206959875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dLbls>
          <c:showLegendKey val="0"/>
          <c:showVal val="0"/>
          <c:showCatName val="0"/>
          <c:showSerName val="0"/>
          <c:showPercent val="0"/>
          <c:showBubbleSize val="0"/>
        </c:dLbls>
        <c:axId val="-2136859224"/>
        <c:axId val="-2136850984"/>
      </c:scatterChart>
      <c:valAx>
        <c:axId val="-2136859224"/>
        <c:scaling>
          <c:orientation val="minMax"/>
          <c:max val="200000.0"/>
        </c:scaling>
        <c:delete val="0"/>
        <c:axPos val="b"/>
        <c:majorGridlines/>
        <c:title>
          <c:tx>
            <c:rich>
              <a:bodyPr/>
              <a:lstStyle/>
              <a:p>
                <a:pPr>
                  <a:defRPr/>
                </a:pPr>
                <a:r>
                  <a:rPr lang="en-US" dirty="0"/>
                  <a:t>Throughput, ops/sec</a:t>
                </a:r>
              </a:p>
            </c:rich>
          </c:tx>
          <c:layout/>
          <c:overlay val="0"/>
        </c:title>
        <c:numFmt formatCode="#,##0" sourceLinked="1"/>
        <c:majorTickMark val="cross"/>
        <c:minorTickMark val="cross"/>
        <c:tickLblPos val="nextTo"/>
        <c:spPr>
          <a:ln w="47625">
            <a:noFill/>
          </a:ln>
        </c:spPr>
        <c:txPr>
          <a:bodyPr/>
          <a:lstStyle/>
          <a:p>
            <a:pPr>
              <a:defRPr/>
            </a:pPr>
            <a:endParaRPr lang="en-US"/>
          </a:p>
        </c:txPr>
        <c:crossAx val="-2136850984"/>
        <c:crosses val="autoZero"/>
        <c:crossBetween val="midCat"/>
        <c:majorUnit val="50000.0"/>
      </c:valAx>
      <c:valAx>
        <c:axId val="-2136850984"/>
        <c:scaling>
          <c:orientation val="minMax"/>
        </c:scaling>
        <c:delete val="0"/>
        <c:axPos val="l"/>
        <c:majorGridlines/>
        <c:title>
          <c:tx>
            <c:rich>
              <a:bodyPr/>
              <a:lstStyle/>
              <a:p>
                <a:pPr>
                  <a:defRPr/>
                </a:pPr>
                <a:r>
                  <a:rPr lang="en-US" dirty="0"/>
                  <a:t>Average Latency, ms</a:t>
                </a:r>
              </a:p>
            </c:rich>
          </c:tx>
          <c:layout/>
          <c:overlay val="0"/>
        </c:title>
        <c:numFmt formatCode="General" sourceLinked="1"/>
        <c:majorTickMark val="cross"/>
        <c:minorTickMark val="cross"/>
        <c:tickLblPos val="nextTo"/>
        <c:spPr>
          <a:ln w="47625">
            <a:noFill/>
          </a:ln>
        </c:spPr>
        <c:txPr>
          <a:bodyPr/>
          <a:lstStyle/>
          <a:p>
            <a:pPr>
              <a:defRPr/>
            </a:pPr>
            <a:endParaRPr lang="en-US"/>
          </a:p>
        </c:txPr>
        <c:crossAx val="-2136859224"/>
        <c:crosses val="autoZero"/>
        <c:crossBetween val="midCat"/>
        <c:majorUnit val="4.0"/>
      </c:valAx>
    </c:plotArea>
    <c:legend>
      <c:legendPos val="r"/>
      <c:layout>
        <c:manualLayout>
          <c:xMode val="edge"/>
          <c:yMode val="edge"/>
          <c:x val="0.78458321099693"/>
          <c:y val="0.247827872322411"/>
          <c:w val="0.205247297477646"/>
          <c:h val="0.283914147828296"/>
        </c:manualLayout>
      </c:layout>
      <c:overlay val="0"/>
    </c:legend>
    <c:plotVisOnly val="1"/>
    <c:dispBlanksAs val="zero"/>
    <c:showDLblsOverMax val="1"/>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D8565-AB92-D643-94E0-0EEB92446804}" type="doc">
      <dgm:prSet loTypeId="urn:microsoft.com/office/officeart/2005/8/layout/hChevron3" loCatId="" qsTypeId="urn:microsoft.com/office/officeart/2005/8/quickstyle/simple2" qsCatId="simple" csTypeId="urn:microsoft.com/office/officeart/2005/8/colors/accent1_2" csCatId="accent1" phldr="1"/>
      <dgm:spPr/>
    </dgm:pt>
    <dgm:pt modelId="{53DA4259-DDEF-D548-9E70-4EE07CCCF9B1}">
      <dgm:prSet phldrT="[Text]"/>
      <dgm:spPr/>
      <dgm:t>
        <a:bodyPr/>
        <a:lstStyle/>
        <a:p>
          <a:pPr algn="l"/>
          <a:r>
            <a:rPr lang="en-US" dirty="0" smtClean="0"/>
            <a:t>1. Development</a:t>
          </a:r>
          <a:endParaRPr lang="en-US" dirty="0"/>
        </a:p>
      </dgm:t>
    </dgm:pt>
    <dgm:pt modelId="{3EE06E37-812E-2947-AAD2-5F904DE3D106}" type="parTrans" cxnId="{A06D8754-96B6-F649-9FE2-DD019C046134}">
      <dgm:prSet/>
      <dgm:spPr/>
      <dgm:t>
        <a:bodyPr/>
        <a:lstStyle/>
        <a:p>
          <a:pPr algn="l"/>
          <a:endParaRPr lang="en-US"/>
        </a:p>
      </dgm:t>
    </dgm:pt>
    <dgm:pt modelId="{3A6262EB-76F9-284A-BF9E-D53150D51CE7}" type="sibTrans" cxnId="{A06D8754-96B6-F649-9FE2-DD019C046134}">
      <dgm:prSet/>
      <dgm:spPr/>
      <dgm:t>
        <a:bodyPr/>
        <a:lstStyle/>
        <a:p>
          <a:pPr algn="l"/>
          <a:endParaRPr lang="en-US"/>
        </a:p>
      </dgm:t>
    </dgm:pt>
    <dgm:pt modelId="{22EFAA16-4784-A746-9CC3-B5A6AA7D78BD}">
      <dgm:prSet phldrT="[Text]"/>
      <dgm:spPr/>
      <dgm:t>
        <a:bodyPr/>
        <a:lstStyle/>
        <a:p>
          <a:pPr algn="l"/>
          <a:r>
            <a:rPr lang="en-US" dirty="0" smtClean="0"/>
            <a:t>2. Test</a:t>
          </a:r>
          <a:endParaRPr lang="en-US" dirty="0"/>
        </a:p>
      </dgm:t>
    </dgm:pt>
    <dgm:pt modelId="{DA91E039-C68C-5142-970D-3967743783DD}" type="parTrans" cxnId="{2CBE1D95-F42F-B642-97ED-6C09FBC2631E}">
      <dgm:prSet/>
      <dgm:spPr/>
      <dgm:t>
        <a:bodyPr/>
        <a:lstStyle/>
        <a:p>
          <a:pPr algn="l"/>
          <a:endParaRPr lang="en-US"/>
        </a:p>
      </dgm:t>
    </dgm:pt>
    <dgm:pt modelId="{78A58C45-823E-264E-94C3-4FDA1D198CEC}" type="sibTrans" cxnId="{2CBE1D95-F42F-B642-97ED-6C09FBC2631E}">
      <dgm:prSet/>
      <dgm:spPr/>
      <dgm:t>
        <a:bodyPr/>
        <a:lstStyle/>
        <a:p>
          <a:pPr algn="l"/>
          <a:endParaRPr lang="en-US"/>
        </a:p>
      </dgm:t>
    </dgm:pt>
    <dgm:pt modelId="{F3419517-9741-7E4D-B4C5-42AD27BB1537}">
      <dgm:prSet phldrT="[Text]"/>
      <dgm:spPr/>
      <dgm:t>
        <a:bodyPr/>
        <a:lstStyle/>
        <a:p>
          <a:pPr algn="l"/>
          <a:r>
            <a:rPr lang="en-US" dirty="0" smtClean="0"/>
            <a:t>3. Stage / Production</a:t>
          </a:r>
          <a:endParaRPr lang="en-US" dirty="0"/>
        </a:p>
      </dgm:t>
    </dgm:pt>
    <dgm:pt modelId="{A6D4932A-B62C-4042-B30E-6EF0A8A7EAF8}" type="parTrans" cxnId="{7DF6FCA6-BC86-5549-8906-BABA182178DD}">
      <dgm:prSet/>
      <dgm:spPr/>
      <dgm:t>
        <a:bodyPr/>
        <a:lstStyle/>
        <a:p>
          <a:pPr algn="l"/>
          <a:endParaRPr lang="en-US"/>
        </a:p>
      </dgm:t>
    </dgm:pt>
    <dgm:pt modelId="{9342355C-46CE-4948-ADFC-05CE34490446}" type="sibTrans" cxnId="{7DF6FCA6-BC86-5549-8906-BABA182178DD}">
      <dgm:prSet/>
      <dgm:spPr/>
      <dgm:t>
        <a:bodyPr/>
        <a:lstStyle/>
        <a:p>
          <a:pPr algn="l"/>
          <a:endParaRPr lang="en-US"/>
        </a:p>
      </dgm:t>
    </dgm:pt>
    <dgm:pt modelId="{1896171A-18A7-244D-B0BD-A153E0146634}" type="pres">
      <dgm:prSet presAssocID="{6E9D8565-AB92-D643-94E0-0EEB92446804}" presName="Name0" presStyleCnt="0">
        <dgm:presLayoutVars>
          <dgm:dir/>
          <dgm:resizeHandles val="exact"/>
        </dgm:presLayoutVars>
      </dgm:prSet>
      <dgm:spPr/>
    </dgm:pt>
    <dgm:pt modelId="{33255674-B8D3-0540-8F6C-4D6309BD95BD}" type="pres">
      <dgm:prSet presAssocID="{53DA4259-DDEF-D548-9E70-4EE07CCCF9B1}" presName="parTxOnly" presStyleLbl="node1" presStyleIdx="0" presStyleCnt="3">
        <dgm:presLayoutVars>
          <dgm:bulletEnabled val="1"/>
        </dgm:presLayoutVars>
      </dgm:prSet>
      <dgm:spPr/>
      <dgm:t>
        <a:bodyPr/>
        <a:lstStyle/>
        <a:p>
          <a:endParaRPr lang="en-US"/>
        </a:p>
      </dgm:t>
    </dgm:pt>
    <dgm:pt modelId="{1CEF708D-D57E-D84B-933B-1B12A361E00D}" type="pres">
      <dgm:prSet presAssocID="{3A6262EB-76F9-284A-BF9E-D53150D51CE7}" presName="parSpace" presStyleCnt="0"/>
      <dgm:spPr/>
    </dgm:pt>
    <dgm:pt modelId="{20ABEF96-C926-9943-896E-96621522DA88}" type="pres">
      <dgm:prSet presAssocID="{22EFAA16-4784-A746-9CC3-B5A6AA7D78BD}" presName="parTxOnly" presStyleLbl="node1" presStyleIdx="1" presStyleCnt="3">
        <dgm:presLayoutVars>
          <dgm:bulletEnabled val="1"/>
        </dgm:presLayoutVars>
      </dgm:prSet>
      <dgm:spPr/>
      <dgm:t>
        <a:bodyPr/>
        <a:lstStyle/>
        <a:p>
          <a:endParaRPr lang="en-US"/>
        </a:p>
      </dgm:t>
    </dgm:pt>
    <dgm:pt modelId="{EA23ECC6-346F-2F47-A0B7-8B8139E4B0A1}" type="pres">
      <dgm:prSet presAssocID="{78A58C45-823E-264E-94C3-4FDA1D198CEC}" presName="parSpace" presStyleCnt="0"/>
      <dgm:spPr/>
    </dgm:pt>
    <dgm:pt modelId="{D1F09E0B-54AA-AA4F-BB26-FC5194AE67E4}" type="pres">
      <dgm:prSet presAssocID="{F3419517-9741-7E4D-B4C5-42AD27BB1537}" presName="parTxOnly" presStyleLbl="node1" presStyleIdx="2" presStyleCnt="3">
        <dgm:presLayoutVars>
          <dgm:bulletEnabled val="1"/>
        </dgm:presLayoutVars>
      </dgm:prSet>
      <dgm:spPr/>
      <dgm:t>
        <a:bodyPr/>
        <a:lstStyle/>
        <a:p>
          <a:endParaRPr lang="en-US"/>
        </a:p>
      </dgm:t>
    </dgm:pt>
  </dgm:ptLst>
  <dgm:cxnLst>
    <dgm:cxn modelId="{2CBE1D95-F42F-B642-97ED-6C09FBC2631E}" srcId="{6E9D8565-AB92-D643-94E0-0EEB92446804}" destId="{22EFAA16-4784-A746-9CC3-B5A6AA7D78BD}" srcOrd="1" destOrd="0" parTransId="{DA91E039-C68C-5142-970D-3967743783DD}" sibTransId="{78A58C45-823E-264E-94C3-4FDA1D198CEC}"/>
    <dgm:cxn modelId="{CB1E9C48-A1D3-D948-837F-BEA81D32E67A}" type="presOf" srcId="{22EFAA16-4784-A746-9CC3-B5A6AA7D78BD}" destId="{20ABEF96-C926-9943-896E-96621522DA88}" srcOrd="0" destOrd="0" presId="urn:microsoft.com/office/officeart/2005/8/layout/hChevron3"/>
    <dgm:cxn modelId="{7DF6FCA6-BC86-5549-8906-BABA182178DD}" srcId="{6E9D8565-AB92-D643-94E0-0EEB92446804}" destId="{F3419517-9741-7E4D-B4C5-42AD27BB1537}" srcOrd="2" destOrd="0" parTransId="{A6D4932A-B62C-4042-B30E-6EF0A8A7EAF8}" sibTransId="{9342355C-46CE-4948-ADFC-05CE34490446}"/>
    <dgm:cxn modelId="{C108A6DB-996C-6F4E-AEC7-892DCC5C6C26}" type="presOf" srcId="{6E9D8565-AB92-D643-94E0-0EEB92446804}" destId="{1896171A-18A7-244D-B0BD-A153E0146634}" srcOrd="0" destOrd="0" presId="urn:microsoft.com/office/officeart/2005/8/layout/hChevron3"/>
    <dgm:cxn modelId="{489E6069-8329-3840-AB12-2120A4FC2C3D}" type="presOf" srcId="{F3419517-9741-7E4D-B4C5-42AD27BB1537}" destId="{D1F09E0B-54AA-AA4F-BB26-FC5194AE67E4}" srcOrd="0" destOrd="0" presId="urn:microsoft.com/office/officeart/2005/8/layout/hChevron3"/>
    <dgm:cxn modelId="{A06D8754-96B6-F649-9FE2-DD019C046134}" srcId="{6E9D8565-AB92-D643-94E0-0EEB92446804}" destId="{53DA4259-DDEF-D548-9E70-4EE07CCCF9B1}" srcOrd="0" destOrd="0" parTransId="{3EE06E37-812E-2947-AAD2-5F904DE3D106}" sibTransId="{3A6262EB-76F9-284A-BF9E-D53150D51CE7}"/>
    <dgm:cxn modelId="{2BA1510E-9863-5547-8827-9D646BA0BB36}" type="presOf" srcId="{53DA4259-DDEF-D548-9E70-4EE07CCCF9B1}" destId="{33255674-B8D3-0540-8F6C-4D6309BD95BD}" srcOrd="0" destOrd="0" presId="urn:microsoft.com/office/officeart/2005/8/layout/hChevron3"/>
    <dgm:cxn modelId="{3370033E-1E87-DC43-8132-1BFE0A066833}" type="presParOf" srcId="{1896171A-18A7-244D-B0BD-A153E0146634}" destId="{33255674-B8D3-0540-8F6C-4D6309BD95BD}" srcOrd="0" destOrd="0" presId="urn:microsoft.com/office/officeart/2005/8/layout/hChevron3"/>
    <dgm:cxn modelId="{373D505A-909D-5843-83D6-039C136B6139}" type="presParOf" srcId="{1896171A-18A7-244D-B0BD-A153E0146634}" destId="{1CEF708D-D57E-D84B-933B-1B12A361E00D}" srcOrd="1" destOrd="0" presId="urn:microsoft.com/office/officeart/2005/8/layout/hChevron3"/>
    <dgm:cxn modelId="{E6F1AD19-7C0F-1447-8AB9-87CBA4F75782}" type="presParOf" srcId="{1896171A-18A7-244D-B0BD-A153E0146634}" destId="{20ABEF96-C926-9943-896E-96621522DA88}" srcOrd="2" destOrd="0" presId="urn:microsoft.com/office/officeart/2005/8/layout/hChevron3"/>
    <dgm:cxn modelId="{3AAEADB4-3947-E14C-B877-5418CE0C0A77}" type="presParOf" srcId="{1896171A-18A7-244D-B0BD-A153E0146634}" destId="{EA23ECC6-346F-2F47-A0B7-8B8139E4B0A1}" srcOrd="3" destOrd="0" presId="urn:microsoft.com/office/officeart/2005/8/layout/hChevron3"/>
    <dgm:cxn modelId="{2A77BCDD-0193-3A43-8EA8-48E5874BEC2F}" type="presParOf" srcId="{1896171A-18A7-244D-B0BD-A153E0146634}" destId="{D1F09E0B-54AA-AA4F-BB26-FC5194AE67E4}"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96C4F-5915-EA43-9312-C55EBF8E93BC}"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ED01825-7871-4642-9F96-446E7B9C4809}">
      <dgm:prSet/>
      <dgm:spPr/>
      <dgm:t>
        <a:bodyPr/>
        <a:lstStyle/>
        <a:p>
          <a:pPr rtl="0"/>
          <a:r>
            <a:rPr lang="en-US" dirty="0" smtClean="0"/>
            <a:t>One solution from </a:t>
          </a:r>
          <a:r>
            <a:rPr lang="en-US" dirty="0" err="1" smtClean="0"/>
            <a:t>Dev</a:t>
          </a:r>
          <a:r>
            <a:rPr lang="en-US" dirty="0" smtClean="0"/>
            <a:t> -&gt; Production</a:t>
          </a:r>
          <a:endParaRPr lang="en-US" dirty="0"/>
        </a:p>
      </dgm:t>
    </dgm:pt>
    <dgm:pt modelId="{DE5C5489-5E04-DD45-9CD8-5DDCFED02FBB}" type="parTrans" cxnId="{3E69D9FC-68B5-8E4C-80FD-DCC13119D848}">
      <dgm:prSet/>
      <dgm:spPr/>
      <dgm:t>
        <a:bodyPr/>
        <a:lstStyle/>
        <a:p>
          <a:endParaRPr lang="en-US"/>
        </a:p>
      </dgm:t>
    </dgm:pt>
    <dgm:pt modelId="{0083E822-3BA9-5643-A3C4-E212DDFE57D1}" type="sibTrans" cxnId="{3E69D9FC-68B5-8E4C-80FD-DCC13119D848}">
      <dgm:prSet/>
      <dgm:spPr/>
      <dgm:t>
        <a:bodyPr/>
        <a:lstStyle/>
        <a:p>
          <a:endParaRPr lang="en-US"/>
        </a:p>
      </dgm:t>
    </dgm:pt>
    <dgm:pt modelId="{C64A498D-F2FD-F741-B5FB-6BD85393FD59}">
      <dgm:prSet/>
      <dgm:spPr/>
      <dgm:t>
        <a:bodyPr/>
        <a:lstStyle/>
        <a:p>
          <a:pPr rtl="0"/>
          <a:r>
            <a:rPr lang="en-US" dirty="0" smtClean="0"/>
            <a:t>Define Container, their contents and how they work together once</a:t>
          </a:r>
          <a:endParaRPr lang="en-US" dirty="0"/>
        </a:p>
      </dgm:t>
    </dgm:pt>
    <dgm:pt modelId="{71708BE1-3E9B-DF40-BC3B-09948FD4D991}" type="parTrans" cxnId="{48C29FE3-C607-144B-96CD-856681AF4F48}">
      <dgm:prSet/>
      <dgm:spPr/>
      <dgm:t>
        <a:bodyPr/>
        <a:lstStyle/>
        <a:p>
          <a:endParaRPr lang="en-US"/>
        </a:p>
      </dgm:t>
    </dgm:pt>
    <dgm:pt modelId="{7D70DBC3-92FB-8343-BB93-F543F4E55E10}" type="sibTrans" cxnId="{48C29FE3-C607-144B-96CD-856681AF4F48}">
      <dgm:prSet/>
      <dgm:spPr/>
      <dgm:t>
        <a:bodyPr/>
        <a:lstStyle/>
        <a:p>
          <a:endParaRPr lang="en-US"/>
        </a:p>
      </dgm:t>
    </dgm:pt>
    <dgm:pt modelId="{C20FECBF-4166-8E45-9C7B-EC75F6B508FA}">
      <dgm:prSet/>
      <dgm:spPr/>
      <dgm:t>
        <a:bodyPr/>
        <a:lstStyle/>
        <a:p>
          <a:pPr rtl="0"/>
          <a:r>
            <a:rPr lang="en-US" dirty="0" smtClean="0"/>
            <a:t>Deploy the same images in </a:t>
          </a:r>
          <a:r>
            <a:rPr lang="en-US" dirty="0" err="1" smtClean="0"/>
            <a:t>Dev</a:t>
          </a:r>
          <a:r>
            <a:rPr lang="en-US" dirty="0" smtClean="0"/>
            <a:t>, Pre-Prod and Production across Platforms</a:t>
          </a:r>
          <a:endParaRPr lang="en-US" dirty="0"/>
        </a:p>
      </dgm:t>
    </dgm:pt>
    <dgm:pt modelId="{94E06A7F-E87F-AF49-BD74-ACF90B59C4A9}" type="parTrans" cxnId="{DD5E07BA-2D7A-C246-83CA-38F60D04E3FC}">
      <dgm:prSet/>
      <dgm:spPr/>
      <dgm:t>
        <a:bodyPr/>
        <a:lstStyle/>
        <a:p>
          <a:endParaRPr lang="en-US"/>
        </a:p>
      </dgm:t>
    </dgm:pt>
    <dgm:pt modelId="{9BDC50DE-D31F-AB46-A28F-9395C7203E6E}" type="sibTrans" cxnId="{DD5E07BA-2D7A-C246-83CA-38F60D04E3FC}">
      <dgm:prSet/>
      <dgm:spPr/>
      <dgm:t>
        <a:bodyPr/>
        <a:lstStyle/>
        <a:p>
          <a:endParaRPr lang="en-US"/>
        </a:p>
      </dgm:t>
    </dgm:pt>
    <dgm:pt modelId="{79FB7A84-F8AE-8548-9763-D706DA2ABC77}">
      <dgm:prSet/>
      <dgm:spPr/>
      <dgm:t>
        <a:bodyPr/>
        <a:lstStyle/>
        <a:p>
          <a:pPr rtl="0"/>
          <a:r>
            <a:rPr lang="en-US" dirty="0" smtClean="0"/>
            <a:t>Running </a:t>
          </a:r>
          <a:r>
            <a:rPr lang="en-US" dirty="0" err="1" smtClean="0"/>
            <a:t>Docker</a:t>
          </a:r>
          <a:r>
            <a:rPr lang="en-US" dirty="0" smtClean="0"/>
            <a:t> &amp; Database in Production</a:t>
          </a:r>
          <a:endParaRPr lang="en-US" dirty="0"/>
        </a:p>
      </dgm:t>
    </dgm:pt>
    <dgm:pt modelId="{C05F941F-7B71-3E45-A6D7-1CCCFAACC5F3}" type="parTrans" cxnId="{5A2635AD-9298-7748-9059-4B1AEAAA1F15}">
      <dgm:prSet/>
      <dgm:spPr/>
      <dgm:t>
        <a:bodyPr/>
        <a:lstStyle/>
        <a:p>
          <a:endParaRPr lang="en-US"/>
        </a:p>
      </dgm:t>
    </dgm:pt>
    <dgm:pt modelId="{D42CB916-8B40-9545-A45C-AE87F036D74A}" type="sibTrans" cxnId="{5A2635AD-9298-7748-9059-4B1AEAAA1F15}">
      <dgm:prSet/>
      <dgm:spPr/>
      <dgm:t>
        <a:bodyPr/>
        <a:lstStyle/>
        <a:p>
          <a:endParaRPr lang="en-US"/>
        </a:p>
      </dgm:t>
    </dgm:pt>
    <dgm:pt modelId="{47F6C72D-AF26-704D-911F-939084541FD8}">
      <dgm:prSet/>
      <dgm:spPr/>
      <dgm:t>
        <a:bodyPr/>
        <a:lstStyle/>
        <a:p>
          <a:pPr rtl="0"/>
          <a:r>
            <a:rPr lang="en-US" dirty="0" smtClean="0"/>
            <a:t>Ops define the whitelisted images, security policies etc.</a:t>
          </a:r>
          <a:endParaRPr lang="en-US" dirty="0"/>
        </a:p>
      </dgm:t>
    </dgm:pt>
    <dgm:pt modelId="{5EBC2124-CAEE-0440-A17D-69F065DD11C5}" type="parTrans" cxnId="{FB97EB5E-EC23-F04B-9E3E-41036F5C9588}">
      <dgm:prSet/>
      <dgm:spPr/>
      <dgm:t>
        <a:bodyPr/>
        <a:lstStyle/>
        <a:p>
          <a:endParaRPr lang="en-US"/>
        </a:p>
      </dgm:t>
    </dgm:pt>
    <dgm:pt modelId="{2B8B2748-2973-4543-AF6B-6058A8E2963E}" type="sibTrans" cxnId="{FB97EB5E-EC23-F04B-9E3E-41036F5C9588}">
      <dgm:prSet/>
      <dgm:spPr/>
      <dgm:t>
        <a:bodyPr/>
        <a:lstStyle/>
        <a:p>
          <a:endParaRPr lang="en-US"/>
        </a:p>
      </dgm:t>
    </dgm:pt>
    <dgm:pt modelId="{675BA70C-E3B6-F145-BA02-1808CA7FB0DF}">
      <dgm:prSet/>
      <dgm:spPr/>
      <dgm:t>
        <a:bodyPr/>
        <a:lstStyle/>
        <a:p>
          <a:pPr rtl="0"/>
          <a:r>
            <a:rPr lang="en-US" dirty="0" err="1" smtClean="0"/>
            <a:t>Dev</a:t>
          </a:r>
          <a:r>
            <a:rPr lang="en-US" dirty="0" smtClean="0"/>
            <a:t> use approved images to build upon</a:t>
          </a:r>
          <a:endParaRPr lang="en-US" dirty="0"/>
        </a:p>
      </dgm:t>
    </dgm:pt>
    <dgm:pt modelId="{04D38FBE-A374-CA45-9785-B01046B1DC1B}" type="parTrans" cxnId="{0E47D368-39E0-FE4C-AF2D-2A1F23059092}">
      <dgm:prSet/>
      <dgm:spPr/>
      <dgm:t>
        <a:bodyPr/>
        <a:lstStyle/>
        <a:p>
          <a:endParaRPr lang="en-US"/>
        </a:p>
      </dgm:t>
    </dgm:pt>
    <dgm:pt modelId="{74D891B9-2458-EF40-AF65-526759043593}" type="sibTrans" cxnId="{0E47D368-39E0-FE4C-AF2D-2A1F23059092}">
      <dgm:prSet/>
      <dgm:spPr/>
      <dgm:t>
        <a:bodyPr/>
        <a:lstStyle/>
        <a:p>
          <a:endParaRPr lang="en-US"/>
        </a:p>
      </dgm:t>
    </dgm:pt>
    <dgm:pt modelId="{D50E3646-8B1A-1C4E-8660-810F1C48FD41}">
      <dgm:prSet/>
      <dgm:spPr/>
      <dgm:t>
        <a:bodyPr/>
        <a:lstStyle/>
        <a:p>
          <a:pPr rtl="0"/>
          <a:r>
            <a:rPr lang="en-US" dirty="0" smtClean="0"/>
            <a:t>Eliminate the complexity (and cost) of deployment</a:t>
          </a:r>
          <a:endParaRPr lang="en-US" dirty="0"/>
        </a:p>
      </dgm:t>
    </dgm:pt>
    <dgm:pt modelId="{79CB78F9-8FB4-6F48-BC71-8719C441EDA7}" type="parTrans" cxnId="{19F9BA9E-6C5A-B342-83E4-7E7FC0EDB638}">
      <dgm:prSet/>
      <dgm:spPr/>
      <dgm:t>
        <a:bodyPr/>
        <a:lstStyle/>
        <a:p>
          <a:endParaRPr lang="en-US"/>
        </a:p>
      </dgm:t>
    </dgm:pt>
    <dgm:pt modelId="{2E93D050-CDAC-2644-86FA-79734C9FEFD8}" type="sibTrans" cxnId="{19F9BA9E-6C5A-B342-83E4-7E7FC0EDB638}">
      <dgm:prSet/>
      <dgm:spPr/>
      <dgm:t>
        <a:bodyPr/>
        <a:lstStyle/>
        <a:p>
          <a:endParaRPr lang="en-US"/>
        </a:p>
      </dgm:t>
    </dgm:pt>
    <dgm:pt modelId="{96A17E4D-F187-B548-A568-BD2BF760C5FD}">
      <dgm:prSet/>
      <dgm:spPr/>
      <dgm:t>
        <a:bodyPr/>
        <a:lstStyle/>
        <a:p>
          <a:pPr rtl="0"/>
          <a:r>
            <a:rPr lang="en-US" dirty="0" smtClean="0"/>
            <a:t>Scale up &amp; down in a Flexible and Simple way</a:t>
          </a:r>
          <a:endParaRPr lang="en-US" dirty="0"/>
        </a:p>
      </dgm:t>
    </dgm:pt>
    <dgm:pt modelId="{9B112E01-007D-0041-958A-4C1BC0D34AA2}" type="parTrans" cxnId="{CE3A74E1-C3E5-E344-8BF8-B672CFD83582}">
      <dgm:prSet/>
      <dgm:spPr/>
      <dgm:t>
        <a:bodyPr/>
        <a:lstStyle/>
        <a:p>
          <a:endParaRPr lang="en-US"/>
        </a:p>
      </dgm:t>
    </dgm:pt>
    <dgm:pt modelId="{4F66468C-48CD-5146-BC39-D333FF09B1BA}" type="sibTrans" cxnId="{CE3A74E1-C3E5-E344-8BF8-B672CFD83582}">
      <dgm:prSet/>
      <dgm:spPr/>
      <dgm:t>
        <a:bodyPr/>
        <a:lstStyle/>
        <a:p>
          <a:endParaRPr lang="en-US"/>
        </a:p>
      </dgm:t>
    </dgm:pt>
    <dgm:pt modelId="{C70A1F4B-B304-FE4B-8D8A-DE138B9A9F13}" type="pres">
      <dgm:prSet presAssocID="{86596C4F-5915-EA43-9312-C55EBF8E93BC}" presName="linear" presStyleCnt="0">
        <dgm:presLayoutVars>
          <dgm:dir/>
          <dgm:animLvl val="lvl"/>
          <dgm:resizeHandles val="exact"/>
        </dgm:presLayoutVars>
      </dgm:prSet>
      <dgm:spPr/>
      <dgm:t>
        <a:bodyPr/>
        <a:lstStyle/>
        <a:p>
          <a:endParaRPr lang="en-US"/>
        </a:p>
      </dgm:t>
    </dgm:pt>
    <dgm:pt modelId="{A38DBFDD-27B1-B44B-A98B-D94BD646FB5C}" type="pres">
      <dgm:prSet presAssocID="{CED01825-7871-4642-9F96-446E7B9C4809}" presName="parentLin" presStyleCnt="0"/>
      <dgm:spPr/>
    </dgm:pt>
    <dgm:pt modelId="{C28AA429-42B0-5A43-804E-74169CB3EFD9}" type="pres">
      <dgm:prSet presAssocID="{CED01825-7871-4642-9F96-446E7B9C4809}" presName="parentLeftMargin" presStyleLbl="node1" presStyleIdx="0" presStyleCnt="2"/>
      <dgm:spPr/>
      <dgm:t>
        <a:bodyPr/>
        <a:lstStyle/>
        <a:p>
          <a:endParaRPr lang="en-US"/>
        </a:p>
      </dgm:t>
    </dgm:pt>
    <dgm:pt modelId="{3C2A2DEB-D442-4543-B4B6-69F2E1DACC4D}" type="pres">
      <dgm:prSet presAssocID="{CED01825-7871-4642-9F96-446E7B9C4809}" presName="parentText" presStyleLbl="node1" presStyleIdx="0" presStyleCnt="2">
        <dgm:presLayoutVars>
          <dgm:chMax val="0"/>
          <dgm:bulletEnabled val="1"/>
        </dgm:presLayoutVars>
      </dgm:prSet>
      <dgm:spPr/>
      <dgm:t>
        <a:bodyPr/>
        <a:lstStyle/>
        <a:p>
          <a:endParaRPr lang="en-US"/>
        </a:p>
      </dgm:t>
    </dgm:pt>
    <dgm:pt modelId="{BFCF207B-0A3D-064C-9045-BB3C88DD7CBF}" type="pres">
      <dgm:prSet presAssocID="{CED01825-7871-4642-9F96-446E7B9C4809}" presName="negativeSpace" presStyleCnt="0"/>
      <dgm:spPr/>
    </dgm:pt>
    <dgm:pt modelId="{AC67F6CB-AF17-5B40-B0A1-BAD33BCDBE23}" type="pres">
      <dgm:prSet presAssocID="{CED01825-7871-4642-9F96-446E7B9C4809}" presName="childText" presStyleLbl="conFgAcc1" presStyleIdx="0" presStyleCnt="2">
        <dgm:presLayoutVars>
          <dgm:bulletEnabled val="1"/>
        </dgm:presLayoutVars>
      </dgm:prSet>
      <dgm:spPr/>
      <dgm:t>
        <a:bodyPr/>
        <a:lstStyle/>
        <a:p>
          <a:endParaRPr lang="en-US"/>
        </a:p>
      </dgm:t>
    </dgm:pt>
    <dgm:pt modelId="{EAA50E03-418F-044C-958E-CA67EF0C25E5}" type="pres">
      <dgm:prSet presAssocID="{0083E822-3BA9-5643-A3C4-E212DDFE57D1}" presName="spaceBetweenRectangles" presStyleCnt="0"/>
      <dgm:spPr/>
    </dgm:pt>
    <dgm:pt modelId="{016CCCC5-F401-CC42-A2D0-5350A51FA659}" type="pres">
      <dgm:prSet presAssocID="{79FB7A84-F8AE-8548-9763-D706DA2ABC77}" presName="parentLin" presStyleCnt="0"/>
      <dgm:spPr/>
    </dgm:pt>
    <dgm:pt modelId="{79E65FFB-9F28-7743-A87A-24B4992583BF}" type="pres">
      <dgm:prSet presAssocID="{79FB7A84-F8AE-8548-9763-D706DA2ABC77}" presName="parentLeftMargin" presStyleLbl="node1" presStyleIdx="0" presStyleCnt="2"/>
      <dgm:spPr/>
      <dgm:t>
        <a:bodyPr/>
        <a:lstStyle/>
        <a:p>
          <a:endParaRPr lang="en-US"/>
        </a:p>
      </dgm:t>
    </dgm:pt>
    <dgm:pt modelId="{5D0D86A4-C6E4-CF4E-9F1C-CAFC6B91B562}" type="pres">
      <dgm:prSet presAssocID="{79FB7A84-F8AE-8548-9763-D706DA2ABC77}" presName="parentText" presStyleLbl="node1" presStyleIdx="1" presStyleCnt="2">
        <dgm:presLayoutVars>
          <dgm:chMax val="0"/>
          <dgm:bulletEnabled val="1"/>
        </dgm:presLayoutVars>
      </dgm:prSet>
      <dgm:spPr/>
      <dgm:t>
        <a:bodyPr/>
        <a:lstStyle/>
        <a:p>
          <a:endParaRPr lang="en-US"/>
        </a:p>
      </dgm:t>
    </dgm:pt>
    <dgm:pt modelId="{6B5F9E92-BC95-2A4E-A39A-AEFDF01E0BA3}" type="pres">
      <dgm:prSet presAssocID="{79FB7A84-F8AE-8548-9763-D706DA2ABC77}" presName="negativeSpace" presStyleCnt="0"/>
      <dgm:spPr/>
    </dgm:pt>
    <dgm:pt modelId="{48317DF8-12E0-BD40-BDE1-9D256F8BE6B1}" type="pres">
      <dgm:prSet presAssocID="{79FB7A84-F8AE-8548-9763-D706DA2ABC77}" presName="childText" presStyleLbl="conFgAcc1" presStyleIdx="1" presStyleCnt="2">
        <dgm:presLayoutVars>
          <dgm:bulletEnabled val="1"/>
        </dgm:presLayoutVars>
      </dgm:prSet>
      <dgm:spPr/>
      <dgm:t>
        <a:bodyPr/>
        <a:lstStyle/>
        <a:p>
          <a:endParaRPr lang="en-US"/>
        </a:p>
      </dgm:t>
    </dgm:pt>
  </dgm:ptLst>
  <dgm:cxnLst>
    <dgm:cxn modelId="{3E69D9FC-68B5-8E4C-80FD-DCC13119D848}" srcId="{86596C4F-5915-EA43-9312-C55EBF8E93BC}" destId="{CED01825-7871-4642-9F96-446E7B9C4809}" srcOrd="0" destOrd="0" parTransId="{DE5C5489-5E04-DD45-9CD8-5DDCFED02FBB}" sibTransId="{0083E822-3BA9-5643-A3C4-E212DDFE57D1}"/>
    <dgm:cxn modelId="{DA2710A4-B3E1-9541-83C3-9AE923D0BED3}" type="presOf" srcId="{C64A498D-F2FD-F741-B5FB-6BD85393FD59}" destId="{AC67F6CB-AF17-5B40-B0A1-BAD33BCDBE23}" srcOrd="0" destOrd="0" presId="urn:microsoft.com/office/officeart/2005/8/layout/list1"/>
    <dgm:cxn modelId="{191E8234-E3B2-8148-B215-255F65B6A985}" type="presOf" srcId="{79FB7A84-F8AE-8548-9763-D706DA2ABC77}" destId="{5D0D86A4-C6E4-CF4E-9F1C-CAFC6B91B562}" srcOrd="1" destOrd="0" presId="urn:microsoft.com/office/officeart/2005/8/layout/list1"/>
    <dgm:cxn modelId="{F48836C4-5FE2-884F-8425-EDDD48F1A547}" type="presOf" srcId="{CED01825-7871-4642-9F96-446E7B9C4809}" destId="{3C2A2DEB-D442-4543-B4B6-69F2E1DACC4D}" srcOrd="1" destOrd="0" presId="urn:microsoft.com/office/officeart/2005/8/layout/list1"/>
    <dgm:cxn modelId="{B1F15DB2-AC2D-2E4B-91FB-84CBA8D4D050}" type="presOf" srcId="{86596C4F-5915-EA43-9312-C55EBF8E93BC}" destId="{C70A1F4B-B304-FE4B-8D8A-DE138B9A9F13}" srcOrd="0" destOrd="0" presId="urn:microsoft.com/office/officeart/2005/8/layout/list1"/>
    <dgm:cxn modelId="{5A2635AD-9298-7748-9059-4B1AEAAA1F15}" srcId="{86596C4F-5915-EA43-9312-C55EBF8E93BC}" destId="{79FB7A84-F8AE-8548-9763-D706DA2ABC77}" srcOrd="1" destOrd="0" parTransId="{C05F941F-7B71-3E45-A6D7-1CCCFAACC5F3}" sibTransId="{D42CB916-8B40-9545-A45C-AE87F036D74A}"/>
    <dgm:cxn modelId="{C6C19810-99B6-724A-9871-29A2843EB60E}" type="presOf" srcId="{C20FECBF-4166-8E45-9C7B-EC75F6B508FA}" destId="{AC67F6CB-AF17-5B40-B0A1-BAD33BCDBE23}" srcOrd="0" destOrd="1" presId="urn:microsoft.com/office/officeart/2005/8/layout/list1"/>
    <dgm:cxn modelId="{513EDE2D-6A9A-3B46-855E-4ABAEE5814DF}" type="presOf" srcId="{47F6C72D-AF26-704D-911F-939084541FD8}" destId="{48317DF8-12E0-BD40-BDE1-9D256F8BE6B1}" srcOrd="0" destOrd="0" presId="urn:microsoft.com/office/officeart/2005/8/layout/list1"/>
    <dgm:cxn modelId="{19F9BA9E-6C5A-B342-83E4-7E7FC0EDB638}" srcId="{79FB7A84-F8AE-8548-9763-D706DA2ABC77}" destId="{D50E3646-8B1A-1C4E-8660-810F1C48FD41}" srcOrd="2" destOrd="0" parTransId="{79CB78F9-8FB4-6F48-BC71-8719C441EDA7}" sibTransId="{2E93D050-CDAC-2644-86FA-79734C9FEFD8}"/>
    <dgm:cxn modelId="{48C29FE3-C607-144B-96CD-856681AF4F48}" srcId="{CED01825-7871-4642-9F96-446E7B9C4809}" destId="{C64A498D-F2FD-F741-B5FB-6BD85393FD59}" srcOrd="0" destOrd="0" parTransId="{71708BE1-3E9B-DF40-BC3B-09948FD4D991}" sibTransId="{7D70DBC3-92FB-8343-BB93-F543F4E55E10}"/>
    <dgm:cxn modelId="{FB97EB5E-EC23-F04B-9E3E-41036F5C9588}" srcId="{79FB7A84-F8AE-8548-9763-D706DA2ABC77}" destId="{47F6C72D-AF26-704D-911F-939084541FD8}" srcOrd="0" destOrd="0" parTransId="{5EBC2124-CAEE-0440-A17D-69F065DD11C5}" sibTransId="{2B8B2748-2973-4543-AF6B-6058A8E2963E}"/>
    <dgm:cxn modelId="{0E47D368-39E0-FE4C-AF2D-2A1F23059092}" srcId="{79FB7A84-F8AE-8548-9763-D706DA2ABC77}" destId="{675BA70C-E3B6-F145-BA02-1808CA7FB0DF}" srcOrd="1" destOrd="0" parTransId="{04D38FBE-A374-CA45-9785-B01046B1DC1B}" sibTransId="{74D891B9-2458-EF40-AF65-526759043593}"/>
    <dgm:cxn modelId="{DD5E07BA-2D7A-C246-83CA-38F60D04E3FC}" srcId="{CED01825-7871-4642-9F96-446E7B9C4809}" destId="{C20FECBF-4166-8E45-9C7B-EC75F6B508FA}" srcOrd="1" destOrd="0" parTransId="{94E06A7F-E87F-AF49-BD74-ACF90B59C4A9}" sibTransId="{9BDC50DE-D31F-AB46-A28F-9395C7203E6E}"/>
    <dgm:cxn modelId="{BD9A55C1-1503-754E-86FE-A0F979BDBEBA}" type="presOf" srcId="{CED01825-7871-4642-9F96-446E7B9C4809}" destId="{C28AA429-42B0-5A43-804E-74169CB3EFD9}" srcOrd="0" destOrd="0" presId="urn:microsoft.com/office/officeart/2005/8/layout/list1"/>
    <dgm:cxn modelId="{C6406360-1D8A-E541-AB59-677BD133FD04}" type="presOf" srcId="{96A17E4D-F187-B548-A568-BD2BF760C5FD}" destId="{48317DF8-12E0-BD40-BDE1-9D256F8BE6B1}" srcOrd="0" destOrd="3" presId="urn:microsoft.com/office/officeart/2005/8/layout/list1"/>
    <dgm:cxn modelId="{130B6C38-3AA2-0E41-9AF5-53ABBDE063E5}" type="presOf" srcId="{675BA70C-E3B6-F145-BA02-1808CA7FB0DF}" destId="{48317DF8-12E0-BD40-BDE1-9D256F8BE6B1}" srcOrd="0" destOrd="1" presId="urn:microsoft.com/office/officeart/2005/8/layout/list1"/>
    <dgm:cxn modelId="{CD7DD912-2FAE-7647-8353-EFFE6FCF2E44}" type="presOf" srcId="{79FB7A84-F8AE-8548-9763-D706DA2ABC77}" destId="{79E65FFB-9F28-7743-A87A-24B4992583BF}" srcOrd="0" destOrd="0" presId="urn:microsoft.com/office/officeart/2005/8/layout/list1"/>
    <dgm:cxn modelId="{CE3A74E1-C3E5-E344-8BF8-B672CFD83582}" srcId="{79FB7A84-F8AE-8548-9763-D706DA2ABC77}" destId="{96A17E4D-F187-B548-A568-BD2BF760C5FD}" srcOrd="3" destOrd="0" parTransId="{9B112E01-007D-0041-958A-4C1BC0D34AA2}" sibTransId="{4F66468C-48CD-5146-BC39-D333FF09B1BA}"/>
    <dgm:cxn modelId="{3CF3A0AA-1E8F-5947-844A-29369688795D}" type="presOf" srcId="{D50E3646-8B1A-1C4E-8660-810F1C48FD41}" destId="{48317DF8-12E0-BD40-BDE1-9D256F8BE6B1}" srcOrd="0" destOrd="2" presId="urn:microsoft.com/office/officeart/2005/8/layout/list1"/>
    <dgm:cxn modelId="{4B8F6527-24E0-184C-8568-AA3342050F30}" type="presParOf" srcId="{C70A1F4B-B304-FE4B-8D8A-DE138B9A9F13}" destId="{A38DBFDD-27B1-B44B-A98B-D94BD646FB5C}" srcOrd="0" destOrd="0" presId="urn:microsoft.com/office/officeart/2005/8/layout/list1"/>
    <dgm:cxn modelId="{D2838688-3E83-4648-A64C-2EFC3BB4CC0E}" type="presParOf" srcId="{A38DBFDD-27B1-B44B-A98B-D94BD646FB5C}" destId="{C28AA429-42B0-5A43-804E-74169CB3EFD9}" srcOrd="0" destOrd="0" presId="urn:microsoft.com/office/officeart/2005/8/layout/list1"/>
    <dgm:cxn modelId="{415340C9-79B0-C14E-A871-0E25A07F2100}" type="presParOf" srcId="{A38DBFDD-27B1-B44B-A98B-D94BD646FB5C}" destId="{3C2A2DEB-D442-4543-B4B6-69F2E1DACC4D}" srcOrd="1" destOrd="0" presId="urn:microsoft.com/office/officeart/2005/8/layout/list1"/>
    <dgm:cxn modelId="{788A85D1-4239-D24E-9C37-B1CB7585F29F}" type="presParOf" srcId="{C70A1F4B-B304-FE4B-8D8A-DE138B9A9F13}" destId="{BFCF207B-0A3D-064C-9045-BB3C88DD7CBF}" srcOrd="1" destOrd="0" presId="urn:microsoft.com/office/officeart/2005/8/layout/list1"/>
    <dgm:cxn modelId="{6EE428AD-F2FC-4E4C-A825-5EB99B478E24}" type="presParOf" srcId="{C70A1F4B-B304-FE4B-8D8A-DE138B9A9F13}" destId="{AC67F6CB-AF17-5B40-B0A1-BAD33BCDBE23}" srcOrd="2" destOrd="0" presId="urn:microsoft.com/office/officeart/2005/8/layout/list1"/>
    <dgm:cxn modelId="{FA757C8E-7638-A34D-88F3-740E0A6C6289}" type="presParOf" srcId="{C70A1F4B-B304-FE4B-8D8A-DE138B9A9F13}" destId="{EAA50E03-418F-044C-958E-CA67EF0C25E5}" srcOrd="3" destOrd="0" presId="urn:microsoft.com/office/officeart/2005/8/layout/list1"/>
    <dgm:cxn modelId="{BEA18868-C3CF-194A-8D5C-F3784D3AB3B8}" type="presParOf" srcId="{C70A1F4B-B304-FE4B-8D8A-DE138B9A9F13}" destId="{016CCCC5-F401-CC42-A2D0-5350A51FA659}" srcOrd="4" destOrd="0" presId="urn:microsoft.com/office/officeart/2005/8/layout/list1"/>
    <dgm:cxn modelId="{D37CD338-730E-114E-AF05-D330D67805A2}" type="presParOf" srcId="{016CCCC5-F401-CC42-A2D0-5350A51FA659}" destId="{79E65FFB-9F28-7743-A87A-24B4992583BF}" srcOrd="0" destOrd="0" presId="urn:microsoft.com/office/officeart/2005/8/layout/list1"/>
    <dgm:cxn modelId="{0E0CF521-8F93-8D4B-84CC-624DE88820F6}" type="presParOf" srcId="{016CCCC5-F401-CC42-A2D0-5350A51FA659}" destId="{5D0D86A4-C6E4-CF4E-9F1C-CAFC6B91B562}" srcOrd="1" destOrd="0" presId="urn:microsoft.com/office/officeart/2005/8/layout/list1"/>
    <dgm:cxn modelId="{59F664EC-E225-8546-86F6-C7D1F3D19818}" type="presParOf" srcId="{C70A1F4B-B304-FE4B-8D8A-DE138B9A9F13}" destId="{6B5F9E92-BC95-2A4E-A39A-AEFDF01E0BA3}" srcOrd="5" destOrd="0" presId="urn:microsoft.com/office/officeart/2005/8/layout/list1"/>
    <dgm:cxn modelId="{E9027636-D588-8542-9D36-565BE69A202B}" type="presParOf" srcId="{C70A1F4B-B304-FE4B-8D8A-DE138B9A9F13}" destId="{48317DF8-12E0-BD40-BDE1-9D256F8BE6B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55674-B8D3-0540-8F6C-4D6309BD95BD}">
      <dsp:nvSpPr>
        <dsp:cNvPr id="0" name=""/>
        <dsp:cNvSpPr/>
      </dsp:nvSpPr>
      <dsp:spPr>
        <a:xfrm>
          <a:off x="3879" y="0"/>
          <a:ext cx="3392562" cy="352299"/>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pPr>
          <a:r>
            <a:rPr lang="en-US" sz="1800" kern="1200" dirty="0" smtClean="0"/>
            <a:t>1. Development</a:t>
          </a:r>
          <a:endParaRPr lang="en-US" sz="1800" kern="1200" dirty="0"/>
        </a:p>
      </dsp:txBody>
      <dsp:txXfrm>
        <a:off x="3879" y="0"/>
        <a:ext cx="3304487" cy="352299"/>
      </dsp:txXfrm>
    </dsp:sp>
    <dsp:sp modelId="{20ABEF96-C926-9943-896E-96621522DA88}">
      <dsp:nvSpPr>
        <dsp:cNvPr id="0" name=""/>
        <dsp:cNvSpPr/>
      </dsp:nvSpPr>
      <dsp:spPr>
        <a:xfrm>
          <a:off x="2717930" y="0"/>
          <a:ext cx="3392562" cy="352299"/>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dirty="0" smtClean="0"/>
            <a:t>2. Test</a:t>
          </a:r>
          <a:endParaRPr lang="en-US" sz="1800" kern="1200" dirty="0"/>
        </a:p>
      </dsp:txBody>
      <dsp:txXfrm>
        <a:off x="2894080" y="0"/>
        <a:ext cx="3040263" cy="352299"/>
      </dsp:txXfrm>
    </dsp:sp>
    <dsp:sp modelId="{D1F09E0B-54AA-AA4F-BB26-FC5194AE67E4}">
      <dsp:nvSpPr>
        <dsp:cNvPr id="0" name=""/>
        <dsp:cNvSpPr/>
      </dsp:nvSpPr>
      <dsp:spPr>
        <a:xfrm>
          <a:off x="5431980" y="0"/>
          <a:ext cx="3392562" cy="352299"/>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en-US" sz="1800" kern="1200" dirty="0" smtClean="0"/>
            <a:t>3. Stage / Production</a:t>
          </a:r>
          <a:endParaRPr lang="en-US" sz="1800" kern="1200" dirty="0"/>
        </a:p>
      </dsp:txBody>
      <dsp:txXfrm>
        <a:off x="5608130" y="0"/>
        <a:ext cx="3040263" cy="35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7F6CB-AF17-5B40-B0A1-BAD33BCDBE23}">
      <dsp:nvSpPr>
        <dsp:cNvPr id="0" name=""/>
        <dsp:cNvSpPr/>
      </dsp:nvSpPr>
      <dsp:spPr>
        <a:xfrm>
          <a:off x="0" y="290124"/>
          <a:ext cx="8643938" cy="1304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66" tIns="374904" rIns="67086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Define Container, their contents and how they work together once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Deploy the same images in </a:t>
          </a:r>
          <a:r>
            <a:rPr lang="en-US" sz="1800" kern="1200" dirty="0" err="1" smtClean="0"/>
            <a:t>Dev</a:t>
          </a:r>
          <a:r>
            <a:rPr lang="en-US" sz="1800" kern="1200" dirty="0" smtClean="0"/>
            <a:t>, Pre-Prod and Production across Platforms</a:t>
          </a:r>
          <a:endParaRPr lang="en-US" sz="1800" kern="1200" dirty="0"/>
        </a:p>
      </dsp:txBody>
      <dsp:txXfrm>
        <a:off x="0" y="290124"/>
        <a:ext cx="8643938" cy="1304100"/>
      </dsp:txXfrm>
    </dsp:sp>
    <dsp:sp modelId="{3C2A2DEB-D442-4543-B4B6-69F2E1DACC4D}">
      <dsp:nvSpPr>
        <dsp:cNvPr id="0" name=""/>
        <dsp:cNvSpPr/>
      </dsp:nvSpPr>
      <dsp:spPr>
        <a:xfrm>
          <a:off x="432196" y="24444"/>
          <a:ext cx="6050756"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704" tIns="0" rIns="228704" bIns="0" numCol="1" spcCol="1270" anchor="ctr" anchorCtr="0">
          <a:noAutofit/>
        </a:bodyPr>
        <a:lstStyle/>
        <a:p>
          <a:pPr lvl="0" algn="l" defTabSz="800100" rtl="0">
            <a:lnSpc>
              <a:spcPct val="90000"/>
            </a:lnSpc>
            <a:spcBef>
              <a:spcPct val="0"/>
            </a:spcBef>
            <a:spcAft>
              <a:spcPct val="35000"/>
            </a:spcAft>
          </a:pPr>
          <a:r>
            <a:rPr lang="en-US" sz="1800" kern="1200" dirty="0" smtClean="0"/>
            <a:t>One solution from </a:t>
          </a:r>
          <a:r>
            <a:rPr lang="en-US" sz="1800" kern="1200" dirty="0" err="1" smtClean="0"/>
            <a:t>Dev</a:t>
          </a:r>
          <a:r>
            <a:rPr lang="en-US" sz="1800" kern="1200" dirty="0" smtClean="0"/>
            <a:t> -&gt; Production</a:t>
          </a:r>
          <a:endParaRPr lang="en-US" sz="1800" kern="1200" dirty="0"/>
        </a:p>
      </dsp:txBody>
      <dsp:txXfrm>
        <a:off x="458135" y="50383"/>
        <a:ext cx="5998878" cy="479482"/>
      </dsp:txXfrm>
    </dsp:sp>
    <dsp:sp modelId="{48317DF8-12E0-BD40-BDE1-9D256F8BE6B1}">
      <dsp:nvSpPr>
        <dsp:cNvPr id="0" name=""/>
        <dsp:cNvSpPr/>
      </dsp:nvSpPr>
      <dsp:spPr>
        <a:xfrm>
          <a:off x="0" y="1957105"/>
          <a:ext cx="8643938" cy="1644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66" tIns="374904" rIns="67086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Ops define the whitelisted images, security policies etc.</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Dev</a:t>
          </a:r>
          <a:r>
            <a:rPr lang="en-US" sz="1800" kern="1200" dirty="0" smtClean="0"/>
            <a:t> use approved images to build upon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Eliminate the complexity (and cost) of deployment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Scale up &amp; down in a Flexible and Simple way</a:t>
          </a:r>
          <a:endParaRPr lang="en-US" sz="1800" kern="1200" dirty="0"/>
        </a:p>
      </dsp:txBody>
      <dsp:txXfrm>
        <a:off x="0" y="1957105"/>
        <a:ext cx="8643938" cy="1644300"/>
      </dsp:txXfrm>
    </dsp:sp>
    <dsp:sp modelId="{5D0D86A4-C6E4-CF4E-9F1C-CAFC6B91B562}">
      <dsp:nvSpPr>
        <dsp:cNvPr id="0" name=""/>
        <dsp:cNvSpPr/>
      </dsp:nvSpPr>
      <dsp:spPr>
        <a:xfrm>
          <a:off x="432196" y="1691425"/>
          <a:ext cx="6050756"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704" tIns="0" rIns="228704" bIns="0" numCol="1" spcCol="1270" anchor="ctr" anchorCtr="0">
          <a:noAutofit/>
        </a:bodyPr>
        <a:lstStyle/>
        <a:p>
          <a:pPr lvl="0" algn="l" defTabSz="800100" rtl="0">
            <a:lnSpc>
              <a:spcPct val="90000"/>
            </a:lnSpc>
            <a:spcBef>
              <a:spcPct val="0"/>
            </a:spcBef>
            <a:spcAft>
              <a:spcPct val="35000"/>
            </a:spcAft>
          </a:pPr>
          <a:r>
            <a:rPr lang="en-US" sz="1800" kern="1200" dirty="0" smtClean="0"/>
            <a:t>Running </a:t>
          </a:r>
          <a:r>
            <a:rPr lang="en-US" sz="1800" kern="1200" dirty="0" err="1" smtClean="0"/>
            <a:t>Docker</a:t>
          </a:r>
          <a:r>
            <a:rPr lang="en-US" sz="1800" kern="1200" dirty="0" smtClean="0"/>
            <a:t> &amp; Database in Production</a:t>
          </a:r>
          <a:endParaRPr lang="en-US" sz="1800" kern="1200" dirty="0"/>
        </a:p>
      </dsp:txBody>
      <dsp:txXfrm>
        <a:off x="458135" y="1717364"/>
        <a:ext cx="599887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46B94C-4A3D-4AF1-AC8E-55C1499DD7A7}" type="datetimeFigureOut">
              <a:rPr lang="en-US"/>
              <a:pPr>
                <a:defRPr/>
              </a:pPr>
              <a:t>6/27/17</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78A7462-D136-4E06-980E-2471C422476A}" type="slidenum">
              <a:rPr lang="en-US"/>
              <a:pPr>
                <a:defRPr/>
              </a:pPr>
              <a:t>‹#›</a:t>
            </a:fld>
            <a:endParaRPr lang="en-US" dirty="0"/>
          </a:p>
        </p:txBody>
      </p:sp>
    </p:spTree>
    <p:extLst>
      <p:ext uri="{BB962C8B-B14F-4D97-AF65-F5344CB8AC3E}">
        <p14:creationId xmlns:p14="http://schemas.microsoft.com/office/powerpoint/2010/main" val="65308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17657F3-D444-4401-AA45-6B607A65628A}" type="datetimeFigureOut">
              <a:rPr lang="en-US"/>
              <a:pPr>
                <a:defRPr/>
              </a:pPr>
              <a:t>6/27/17</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26B03C0-24EC-4AF5-9D25-1D79F98923E0}" type="slidenum">
              <a:rPr lang="en-US"/>
              <a:pPr>
                <a:defRPr/>
              </a:pPr>
              <a:t>‹#›</a:t>
            </a:fld>
            <a:endParaRPr lang="en-US" dirty="0"/>
          </a:p>
        </p:txBody>
      </p:sp>
    </p:spTree>
    <p:extLst>
      <p:ext uri="{BB962C8B-B14F-4D97-AF65-F5344CB8AC3E}">
        <p14:creationId xmlns:p14="http://schemas.microsoft.com/office/powerpoint/2010/main" val="37040153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a:t>
            </a:fld>
            <a:endParaRPr lang="en-US" dirty="0"/>
          </a:p>
        </p:txBody>
      </p:sp>
    </p:spTree>
    <p:extLst>
      <p:ext uri="{BB962C8B-B14F-4D97-AF65-F5344CB8AC3E}">
        <p14:creationId xmlns:p14="http://schemas.microsoft.com/office/powerpoint/2010/main" val="63826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Our company product strategy is focused</a:t>
            </a:r>
            <a:r>
              <a:rPr lang="en-US" baseline="0" dirty="0" smtClean="0"/>
              <a:t> on delivering value both as an open source offering and innovate as a provider of commercial solutions.</a:t>
            </a:r>
            <a:endParaRPr lang="en-US" dirty="0"/>
          </a:p>
        </p:txBody>
      </p:sp>
      <p:sp>
        <p:nvSpPr>
          <p:cNvPr id="4" name="Slide Number Placeholder 3"/>
          <p:cNvSpPr>
            <a:spLocks noGrp="1"/>
          </p:cNvSpPr>
          <p:nvPr>
            <p:ph type="sldNum" sz="quarter" idx="10"/>
          </p:nvPr>
        </p:nvSpPr>
        <p:spPr/>
        <p:txBody>
          <a:bodyPr/>
          <a:lstStyle/>
          <a:p>
            <a:fld id="{E3CEA69F-DF04-4A61-8B5A-65818C67B300}" type="slidenum">
              <a:rPr lang="en-US" smtClean="0"/>
              <a:t>27</a:t>
            </a:fld>
            <a:endParaRPr lang="en-US"/>
          </a:p>
        </p:txBody>
      </p:sp>
    </p:spTree>
    <p:extLst>
      <p:ext uri="{BB962C8B-B14F-4D97-AF65-F5344CB8AC3E}">
        <p14:creationId xmlns:p14="http://schemas.microsoft.com/office/powerpoint/2010/main" val="41496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171450" indent="-171450">
              <a:buFont typeface="Arial"/>
              <a:buChar char="•"/>
            </a:pPr>
            <a:r>
              <a:rPr lang="en-US" dirty="0" smtClean="0"/>
              <a:t>Shared nothing architecture, there is no reliance on a single node for configuration, state, management etc.</a:t>
            </a:r>
          </a:p>
          <a:p>
            <a:pPr marL="171450" indent="-171450">
              <a:buFont typeface="Arial"/>
              <a:buChar char="•"/>
            </a:pPr>
            <a:r>
              <a:rPr lang="en-US" dirty="0" smtClean="0"/>
              <a:t>Automatic hashing of keys across the cluster (using the RIPEMD-160 collision free algorithm) with Smart Partitions™</a:t>
            </a:r>
          </a:p>
          <a:p>
            <a:pPr marL="171450" indent="-171450">
              <a:buFont typeface="Arial"/>
              <a:buChar char="•"/>
            </a:pPr>
            <a:r>
              <a:rPr lang="en-US" dirty="0" smtClean="0"/>
              <a:t>Automatic healing of the cluster as nodes enter and leave the cluster, including automatic rebalancing</a:t>
            </a:r>
          </a:p>
          <a:p>
            <a:pPr marL="171450" indent="-171450">
              <a:buFont typeface="Arial"/>
              <a:buChar char="•"/>
            </a:pPr>
            <a:r>
              <a:rPr lang="en-US" dirty="0" smtClean="0"/>
              <a:t>Automatic discovery of the cluster topology with </a:t>
            </a:r>
            <a:r>
              <a:rPr lang="en-US" dirty="0" err="1" smtClean="0"/>
              <a:t>Aerospike</a:t>
            </a:r>
            <a:r>
              <a:rPr lang="en-US" dirty="0" smtClean="0"/>
              <a:t> Smart Client™ for all the populate languages and frameworks</a:t>
            </a:r>
          </a:p>
          <a:p>
            <a:pPr marL="171450" indent="-171450">
              <a:buFont typeface="Arial"/>
              <a:buChar char="•"/>
            </a:pPr>
            <a:r>
              <a:rPr lang="en-US" dirty="0" smtClean="0"/>
              <a:t>Automatic replication of data across nodes with a customizable replication factor</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32</a:t>
            </a:fld>
            <a:endParaRPr lang="en-US" dirty="0"/>
          </a:p>
        </p:txBody>
      </p:sp>
    </p:spTree>
    <p:extLst>
      <p:ext uri="{BB962C8B-B14F-4D97-AF65-F5344CB8AC3E}">
        <p14:creationId xmlns:p14="http://schemas.microsoft.com/office/powerpoint/2010/main" val="90622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52</a:t>
            </a:fld>
            <a:endParaRPr lang="en-US" dirty="0"/>
          </a:p>
        </p:txBody>
      </p:sp>
    </p:spTree>
    <p:extLst>
      <p:ext uri="{BB962C8B-B14F-4D97-AF65-F5344CB8AC3E}">
        <p14:creationId xmlns:p14="http://schemas.microsoft.com/office/powerpoint/2010/main" val="395167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53</a:t>
            </a:fld>
            <a:endParaRPr lang="en-US" dirty="0"/>
          </a:p>
        </p:txBody>
      </p:sp>
    </p:spTree>
    <p:extLst>
      <p:ext uri="{BB962C8B-B14F-4D97-AF65-F5344CB8AC3E}">
        <p14:creationId xmlns:p14="http://schemas.microsoft.com/office/powerpoint/2010/main" val="95164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Benefits</a:t>
            </a:r>
          </a:p>
          <a:p>
            <a:pPr marL="285750" indent="-285750">
              <a:buFont typeface="Arial"/>
              <a:buChar char="•"/>
            </a:pPr>
            <a:r>
              <a:rPr lang="en-US" sz="1200" dirty="0" smtClean="0">
                <a:latin typeface="Arial" panose="020B0604020202020204" pitchFamily="34" charset="0"/>
                <a:cs typeface="Arial" panose="020B0604020202020204" pitchFamily="34" charset="0"/>
              </a:rPr>
              <a:t>Frictionless portability from </a:t>
            </a:r>
            <a:r>
              <a:rPr lang="en-US" sz="1200" dirty="0" err="1" smtClean="0">
                <a:latin typeface="Arial" panose="020B0604020202020204" pitchFamily="34" charset="0"/>
                <a:cs typeface="Arial" panose="020B0604020202020204" pitchFamily="34" charset="0"/>
              </a:rPr>
              <a:t>dev</a:t>
            </a:r>
            <a:r>
              <a:rPr lang="en-US" sz="1200" dirty="0" smtClean="0">
                <a:latin typeface="Arial" panose="020B0604020202020204" pitchFamily="34" charset="0"/>
                <a:cs typeface="Arial" panose="020B0604020202020204" pitchFamily="34" charset="0"/>
              </a:rPr>
              <a:t> to test</a:t>
            </a:r>
          </a:p>
          <a:p>
            <a:pPr marL="285750" indent="-285750">
              <a:buFont typeface="Arial"/>
              <a:buChar char="•"/>
            </a:pPr>
            <a:r>
              <a:rPr lang="en-US" sz="1200" dirty="0" smtClean="0">
                <a:latin typeface="Arial" panose="020B0604020202020204" pitchFamily="34" charset="0"/>
                <a:cs typeface="Arial" panose="020B0604020202020204" pitchFamily="34" charset="0"/>
              </a:rPr>
              <a:t>Faster cycle times</a:t>
            </a:r>
          </a:p>
          <a:p>
            <a:pPr marL="285750" indent="-285750">
              <a:buFont typeface="Arial"/>
              <a:buChar char="•"/>
            </a:pPr>
            <a:r>
              <a:rPr lang="en-US" sz="1200" dirty="0" smtClean="0">
                <a:latin typeface="Arial" panose="020B0604020202020204" pitchFamily="34" charset="0"/>
                <a:cs typeface="Arial" panose="020B0604020202020204" pitchFamily="34" charset="0"/>
              </a:rPr>
              <a:t>Higher quality releases</a:t>
            </a:r>
          </a:p>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E3CEA69F-DF04-4A61-8B5A-65818C67B300}" type="slidenum">
              <a:rPr lang="en-US" smtClean="0"/>
              <a:t>3</a:t>
            </a:fld>
            <a:endParaRPr lang="en-US"/>
          </a:p>
        </p:txBody>
      </p:sp>
    </p:spTree>
    <p:extLst>
      <p:ext uri="{BB962C8B-B14F-4D97-AF65-F5344CB8AC3E}">
        <p14:creationId xmlns:p14="http://schemas.microsoft.com/office/powerpoint/2010/main" val="17319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endParaRPr lang="en-US" dirty="0"/>
          </a:p>
          <a:p>
            <a:r>
              <a:rPr lang="en-US" dirty="0"/>
              <a:t>All</a:t>
            </a:r>
            <a:r>
              <a:rPr lang="en-US" baseline="0" dirty="0"/>
              <a:t> of the above challenges</a:t>
            </a:r>
          </a:p>
          <a:p>
            <a:endParaRPr lang="en-US" baseline="0" dirty="0"/>
          </a:p>
          <a:p>
            <a:r>
              <a:rPr lang="en-US" baseline="0" dirty="0"/>
              <a:t>If you use Relational, must use cache and you compromise the value of  RDBMS = Consistency &amp; durability issues as well</a:t>
            </a:r>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5</a:t>
            </a:fld>
            <a:endParaRPr lang="en-US" dirty="0"/>
          </a:p>
        </p:txBody>
      </p:sp>
    </p:spTree>
    <p:extLst>
      <p:ext uri="{BB962C8B-B14F-4D97-AF65-F5344CB8AC3E}">
        <p14:creationId xmlns:p14="http://schemas.microsoft.com/office/powerpoint/2010/main" val="101646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8288" y="344488"/>
            <a:ext cx="3497262" cy="1968500"/>
          </a:xfrm>
        </p:spPr>
      </p:sp>
      <p:sp>
        <p:nvSpPr>
          <p:cNvPr id="3" name="Notes Placeholder 2"/>
          <p:cNvSpPr>
            <a:spLocks noGrp="1"/>
          </p:cNvSpPr>
          <p:nvPr>
            <p:ph type="body" idx="1"/>
          </p:nvPr>
        </p:nvSpPr>
        <p:spPr/>
        <p:txBody>
          <a:bodyPr/>
          <a:lstStyle/>
          <a:p>
            <a:r>
              <a:rPr lang="en-US" b="1" dirty="0"/>
              <a:t>Data Storage Layer</a:t>
            </a:r>
          </a:p>
          <a:p>
            <a:r>
              <a:rPr lang="en-US" dirty="0"/>
              <a:t>Aerospike is a key-value store with schema-less data model. Data is organized into policy containers called namespaces, semantically similar to databases in an RDBMS system. Within a namespace, data is subdivided into sets (similar to tables) and records (similar to rows). Each record has an indexed key that is unique in the set, and one or more named bins (similar to columns) that hold values associated with the record.</a:t>
            </a:r>
          </a:p>
          <a:p>
            <a:endParaRPr lang="en-US" dirty="0"/>
          </a:p>
          <a:p>
            <a:r>
              <a:rPr lang="en-US" dirty="0"/>
              <a:t>Sets and bins do not need to be defined up front, but can be added during run-time for maximum flexibility.</a:t>
            </a:r>
          </a:p>
          <a:p>
            <a:r>
              <a:rPr lang="en-US" dirty="0"/>
              <a:t>Values in bins are strongly typed, and can include any of supported data-types. Bins themselves are not typed, so different records could have the same bin with values of different types.</a:t>
            </a:r>
          </a:p>
          <a:p>
            <a:r>
              <a:rPr lang="en-US" dirty="0"/>
              <a:t>Indexes ( primary keys and secondary keys ) are stored in RAM for ultra-fast access and values can be stored either in RAM or more cost-effectively on SSDs. Each namespace can be configured separately, so small namespaces can take advantage of DRAM and larger ones gain the cost benefits of SSDs.</a:t>
            </a:r>
          </a:p>
          <a:p>
            <a:endParaRPr lang="en-US" dirty="0"/>
          </a:p>
          <a:p>
            <a:r>
              <a:rPr lang="en-US" dirty="0"/>
              <a:t>The Data Layer was particularly designed for speed and a dramatic reduction in hardware costs. It can operate all in-memory, eliminating the need for a caching layer or it can take advantage of unique optimizations for flash storage. In either case, data is never lost.</a:t>
            </a:r>
          </a:p>
          <a:p>
            <a:endParaRPr lang="en-US" dirty="0"/>
          </a:p>
          <a:p>
            <a:pPr marL="171428" indent="-171428">
              <a:buFont typeface="Arial"/>
              <a:buChar char="•"/>
            </a:pPr>
            <a:r>
              <a:rPr lang="en-US" dirty="0"/>
              <a:t>100 Million keys take up only 6.4GB. Although keys have no size limitations, each key is efficiently stored in just 64 bytes.</a:t>
            </a:r>
          </a:p>
          <a:p>
            <a:pPr marL="171428" indent="-171428">
              <a:buFont typeface="Arial"/>
              <a:buChar char="•"/>
            </a:pPr>
            <a:r>
              <a:rPr lang="en-US" dirty="0"/>
              <a:t>Native, multi-threaded, multi-core Flash I/O and an Aerospike log structured file system take advantage of low level SSD read and write patterns. In addition, writes to disk are performed in large blocks to minimize latency. This mechanism bypasses the standard file system, historically tuned to rotational disks.</a:t>
            </a:r>
          </a:p>
          <a:p>
            <a:pPr marL="171428" indent="-171428">
              <a:buFont typeface="Arial"/>
              <a:buChar char="•"/>
            </a:pPr>
            <a:r>
              <a:rPr lang="en-US" dirty="0"/>
              <a:t>Also built-in are a Smart Defragmenter and Intelligent Evictor . These processes work together to ensure that there is space in RAM and that data is never lost and safely written to disk.</a:t>
            </a:r>
          </a:p>
          <a:p>
            <a:pPr marL="628568" lvl="1" indent="-171428">
              <a:buFont typeface="Arial"/>
              <a:buChar char="•"/>
            </a:pPr>
            <a:r>
              <a:rPr lang="en-US" dirty="0"/>
              <a:t>The Defragmenter tracks the number of active records in each block and reclaims blocks that fall below a minimum level of use.</a:t>
            </a:r>
          </a:p>
          <a:p>
            <a:pPr marL="628568" lvl="1" indent="-171428">
              <a:buFont typeface="Arial"/>
              <a:buChar char="•"/>
            </a:pPr>
            <a:r>
              <a:rPr lang="en-US" dirty="0"/>
              <a:t>The Evictor removes expired records and reclaims memory if the system gets beyond a set high water mark. Expiration times are configured per namespace, the age of a record is calculated from the last time it was modified, the application can override the default lifetime at any time and specify that a record should never be evicted.</a:t>
            </a: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16</a:t>
            </a:fld>
            <a:endParaRPr lang="en-US" dirty="0"/>
          </a:p>
        </p:txBody>
      </p:sp>
    </p:spTree>
    <p:extLst>
      <p:ext uri="{BB962C8B-B14F-4D97-AF65-F5344CB8AC3E}">
        <p14:creationId xmlns:p14="http://schemas.microsoft.com/office/powerpoint/2010/main" val="32175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914401" y="3257550"/>
            <a:ext cx="7315200" cy="3086100"/>
          </a:xfrm>
          <a:prstGeom prst="rect">
            <a:avLst/>
          </a:prstGeom>
        </p:spPr>
        <p:txBody>
          <a:bodyPr lIns="94213" tIns="94213" rIns="94213" bIns="94213" anchor="t" anchorCtr="0">
            <a:noAutofit/>
          </a:bodyPr>
          <a:lstStyle/>
          <a:p>
            <a:pPr>
              <a:spcBef>
                <a:spcPts val="0"/>
              </a:spcBef>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914401" y="3257550"/>
            <a:ext cx="7315200" cy="3086100"/>
          </a:xfrm>
          <a:prstGeom prst="rect">
            <a:avLst/>
          </a:prstGeom>
        </p:spPr>
        <p:txBody>
          <a:bodyPr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03" fontAlgn="auto">
              <a:spcBef>
                <a:spcPts val="0"/>
              </a:spcBef>
              <a:spcAft>
                <a:spcPts val="0"/>
              </a:spcAft>
              <a:defRPr/>
            </a:pPr>
            <a:fld id="{626B03C0-24EC-4AF5-9D25-1D79F98923E0}" type="slidenum">
              <a:rPr lang="en-US" sz="1800" kern="0">
                <a:solidFill>
                  <a:sysClr val="windowText" lastClr="000000"/>
                </a:solidFill>
              </a:rPr>
              <a:pPr defTabSz="914203" fontAlgn="auto">
                <a:spcBef>
                  <a:spcPts val="0"/>
                </a:spcBef>
                <a:spcAft>
                  <a:spcPts val="0"/>
                </a:spcAft>
                <a:defRPr/>
              </a:pPr>
              <a:t>23</a:t>
            </a:fld>
            <a:endParaRPr lang="en-US" sz="1800" kern="0" dirty="0">
              <a:solidFill>
                <a:sysClr val="windowText" lastClr="000000"/>
              </a:solidFill>
            </a:endParaRPr>
          </a:p>
        </p:txBody>
      </p:sp>
    </p:spTree>
    <p:extLst>
      <p:ext uri="{BB962C8B-B14F-4D97-AF65-F5344CB8AC3E}">
        <p14:creationId xmlns:p14="http://schemas.microsoft.com/office/powerpoint/2010/main" val="214632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5698" y="514872"/>
            <a:ext cx="8052606" cy="2570881"/>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26B03C0-24EC-4AF5-9D25-1D79F98923E0}"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1051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www.aerospike.com</a:t>
            </a:r>
            <a:r>
              <a:rPr lang="en-US" dirty="0"/>
              <a:t>/blog/how-to-travel-smart-with-cache/</a:t>
            </a:r>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25</a:t>
            </a:fld>
            <a:endParaRPr lang="en-US" dirty="0"/>
          </a:p>
        </p:txBody>
      </p:sp>
    </p:spTree>
    <p:extLst>
      <p:ext uri="{BB962C8B-B14F-4D97-AF65-F5344CB8AC3E}">
        <p14:creationId xmlns:p14="http://schemas.microsoft.com/office/powerpoint/2010/main" val="154965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60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Title 2"/>
          <p:cNvSpPr>
            <a:spLocks noGrp="1"/>
          </p:cNvSpPr>
          <p:nvPr>
            <p:ph type="title"/>
          </p:nvPr>
        </p:nvSpPr>
        <p:spPr>
          <a:xfrm>
            <a:off x="468310" y="25400"/>
            <a:ext cx="8167690" cy="728135"/>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49463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114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Title 2"/>
          <p:cNvSpPr>
            <a:spLocks noGrp="1"/>
          </p:cNvSpPr>
          <p:nvPr>
            <p:ph type="title"/>
          </p:nvPr>
        </p:nvSpPr>
        <p:spPr>
          <a:xfrm>
            <a:off x="468310" y="25400"/>
            <a:ext cx="8167690" cy="728135"/>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59839" y="838201"/>
            <a:ext cx="8091494" cy="39285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baseline="0">
                <a:solidFill>
                  <a:schemeClr val="tx1">
                    <a:lumMod val="50000"/>
                    <a:lumOff val="50000"/>
                  </a:schemeClr>
                </a:solidFill>
                <a:latin typeface="Arial"/>
                <a:cs typeface="Arial"/>
              </a:defRPr>
            </a:lvl1pPr>
            <a:lvl2pPr marL="448056" indent="-171450">
              <a:spcBef>
                <a:spcPts val="500"/>
              </a:spcBef>
              <a:buClr>
                <a:schemeClr val="bg1">
                  <a:lumMod val="65000"/>
                </a:schemeClr>
              </a:buClr>
              <a:buSzPct val="100000"/>
              <a:buFont typeface="Lucida Grande"/>
              <a:buChar char="■"/>
              <a:defRPr sz="1600" b="0" i="0" baseline="0">
                <a:solidFill>
                  <a:schemeClr val="tx1">
                    <a:lumMod val="50000"/>
                    <a:lumOff val="50000"/>
                  </a:schemeClr>
                </a:solidFill>
                <a:latin typeface="Arial"/>
                <a:cs typeface="Arial"/>
              </a:defRPr>
            </a:lvl2pPr>
            <a:lvl3pPr marL="813816" indent="-177800">
              <a:spcBef>
                <a:spcPts val="500"/>
              </a:spcBef>
              <a:buClr>
                <a:schemeClr val="bg1">
                  <a:lumMod val="65000"/>
                </a:schemeClr>
              </a:buClr>
              <a:buSzPct val="100000"/>
              <a:buFont typeface="Lucida Grande"/>
              <a:buChar char="■"/>
              <a:defRPr sz="1300" b="0" i="0" baseline="0">
                <a:solidFill>
                  <a:schemeClr val="tx1">
                    <a:lumMod val="50000"/>
                    <a:lumOff val="50000"/>
                  </a:schemeClr>
                </a:solidFill>
                <a:latin typeface="Arial"/>
                <a:cs typeface="Arial"/>
              </a:defRPr>
            </a:lvl3pPr>
            <a:lvl4pPr marL="1124712" indent="-115888">
              <a:spcBef>
                <a:spcPts val="500"/>
              </a:spcBef>
              <a:buClr>
                <a:schemeClr val="bg1">
                  <a:lumMod val="65000"/>
                </a:schemeClr>
              </a:buClr>
              <a:buSzPct val="100000"/>
              <a:buFont typeface="Lucida Grande"/>
              <a:buChar char="■"/>
              <a:defRPr sz="1100" b="0" i="0">
                <a:solidFill>
                  <a:schemeClr val="tx1">
                    <a:lumMod val="50000"/>
                    <a:lumOff val="50000"/>
                  </a:schemeClr>
                </a:solidFill>
                <a:latin typeface="Arial"/>
                <a:cs typeface="Arial"/>
              </a:defRPr>
            </a:lvl4pPr>
            <a:lvl5pPr marL="1490472" indent="-119063">
              <a:spcBef>
                <a:spcPts val="500"/>
              </a:spcBef>
              <a:buClr>
                <a:schemeClr val="bg1">
                  <a:lumMod val="65000"/>
                </a:schemeClr>
              </a:buClr>
              <a:buSzPct val="100000"/>
              <a:buFont typeface="Lucida Grande"/>
              <a:buChar char="■"/>
              <a:defRPr sz="800" b="0" i="0" baseline="0">
                <a:solidFill>
                  <a:schemeClr val="tx1">
                    <a:lumMod val="50000"/>
                    <a:lumOff val="50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2"/>
          <p:cNvSpPr>
            <a:spLocks noGrp="1"/>
          </p:cNvSpPr>
          <p:nvPr>
            <p:ph type="title"/>
          </p:nvPr>
        </p:nvSpPr>
        <p:spPr>
          <a:xfrm>
            <a:off x="468307" y="16933"/>
            <a:ext cx="8074560" cy="736601"/>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6864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59843" y="838201"/>
            <a:ext cx="4201061" cy="39285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baseline="0">
                <a:solidFill>
                  <a:schemeClr val="tx1">
                    <a:lumMod val="50000"/>
                    <a:lumOff val="50000"/>
                  </a:schemeClr>
                </a:solidFill>
                <a:latin typeface="Arial"/>
                <a:cs typeface="Arial"/>
              </a:defRPr>
            </a:lvl1pPr>
            <a:lvl2pPr marL="448056" indent="-171450">
              <a:spcBef>
                <a:spcPts val="500"/>
              </a:spcBef>
              <a:buClr>
                <a:schemeClr val="bg1">
                  <a:lumMod val="65000"/>
                </a:schemeClr>
              </a:buClr>
              <a:buSzPct val="100000"/>
              <a:buFont typeface="Lucida Grande"/>
              <a:buChar char="■"/>
              <a:defRPr sz="1600" b="0" i="0" baseline="0">
                <a:solidFill>
                  <a:schemeClr val="tx1">
                    <a:lumMod val="50000"/>
                    <a:lumOff val="50000"/>
                  </a:schemeClr>
                </a:solidFill>
                <a:latin typeface="Arial"/>
                <a:cs typeface="Arial"/>
              </a:defRPr>
            </a:lvl2pPr>
            <a:lvl3pPr marL="813816" indent="-177800">
              <a:spcBef>
                <a:spcPts val="500"/>
              </a:spcBef>
              <a:buClr>
                <a:schemeClr val="bg1">
                  <a:lumMod val="65000"/>
                </a:schemeClr>
              </a:buClr>
              <a:buSzPct val="100000"/>
              <a:buFont typeface="Lucida Grande"/>
              <a:buChar char="■"/>
              <a:defRPr sz="1300" b="0" i="0" baseline="0">
                <a:solidFill>
                  <a:schemeClr val="tx1">
                    <a:lumMod val="50000"/>
                    <a:lumOff val="50000"/>
                  </a:schemeClr>
                </a:solidFill>
                <a:latin typeface="Arial"/>
                <a:cs typeface="Arial"/>
              </a:defRPr>
            </a:lvl3pPr>
            <a:lvl4pPr marL="1124712" indent="-115888">
              <a:spcBef>
                <a:spcPts val="500"/>
              </a:spcBef>
              <a:buClr>
                <a:schemeClr val="bg1">
                  <a:lumMod val="65000"/>
                </a:schemeClr>
              </a:buClr>
              <a:buSzPct val="100000"/>
              <a:buFont typeface="Lucida Grande"/>
              <a:buChar char="■"/>
              <a:defRPr sz="1100" b="0" i="0">
                <a:solidFill>
                  <a:schemeClr val="tx1">
                    <a:lumMod val="50000"/>
                    <a:lumOff val="50000"/>
                  </a:schemeClr>
                </a:solidFill>
                <a:latin typeface="Arial"/>
                <a:cs typeface="Arial"/>
              </a:defRPr>
            </a:lvl4pPr>
            <a:lvl5pPr marL="1490472" indent="-119063">
              <a:spcBef>
                <a:spcPts val="500"/>
              </a:spcBef>
              <a:buClr>
                <a:schemeClr val="bg1">
                  <a:lumMod val="65000"/>
                </a:schemeClr>
              </a:buClr>
              <a:buSzPct val="100000"/>
              <a:buFont typeface="Lucida Grande"/>
              <a:buChar char="■"/>
              <a:defRPr sz="800" b="0" i="0" baseline="0">
                <a:solidFill>
                  <a:schemeClr val="tx1">
                    <a:lumMod val="50000"/>
                    <a:lumOff val="50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2"/>
          <p:cNvSpPr>
            <a:spLocks noGrp="1"/>
          </p:cNvSpPr>
          <p:nvPr>
            <p:ph type="title"/>
          </p:nvPr>
        </p:nvSpPr>
        <p:spPr>
          <a:xfrm>
            <a:off x="468307" y="16933"/>
            <a:ext cx="8074560" cy="736601"/>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smtClean="0"/>
              <a:t>Click to edit Master title style</a:t>
            </a:r>
            <a:endParaRPr lang="en-US" dirty="0"/>
          </a:p>
        </p:txBody>
      </p:sp>
      <p:sp>
        <p:nvSpPr>
          <p:cNvPr id="6" name="Text Placeholder 3"/>
          <p:cNvSpPr>
            <a:spLocks noGrp="1"/>
          </p:cNvSpPr>
          <p:nvPr>
            <p:ph type="body" sz="quarter" idx="16"/>
          </p:nvPr>
        </p:nvSpPr>
        <p:spPr>
          <a:xfrm>
            <a:off x="4826004" y="838201"/>
            <a:ext cx="4203701" cy="39285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baseline="0">
                <a:solidFill>
                  <a:schemeClr val="tx1">
                    <a:lumMod val="50000"/>
                    <a:lumOff val="50000"/>
                  </a:schemeClr>
                </a:solidFill>
                <a:latin typeface="Arial"/>
                <a:cs typeface="Arial"/>
              </a:defRPr>
            </a:lvl1pPr>
            <a:lvl2pPr marL="448056" indent="-171450">
              <a:spcBef>
                <a:spcPts val="500"/>
              </a:spcBef>
              <a:buClr>
                <a:schemeClr val="bg1">
                  <a:lumMod val="65000"/>
                </a:schemeClr>
              </a:buClr>
              <a:buSzPct val="100000"/>
              <a:buFont typeface="Lucida Grande"/>
              <a:buChar char="■"/>
              <a:defRPr sz="1600" b="0" i="0" baseline="0">
                <a:solidFill>
                  <a:schemeClr val="tx1">
                    <a:lumMod val="50000"/>
                    <a:lumOff val="50000"/>
                  </a:schemeClr>
                </a:solidFill>
                <a:latin typeface="Arial"/>
                <a:cs typeface="Arial"/>
              </a:defRPr>
            </a:lvl2pPr>
            <a:lvl3pPr marL="813816" indent="-177800">
              <a:spcBef>
                <a:spcPts val="500"/>
              </a:spcBef>
              <a:buClr>
                <a:schemeClr val="bg1">
                  <a:lumMod val="65000"/>
                </a:schemeClr>
              </a:buClr>
              <a:buSzPct val="100000"/>
              <a:buFont typeface="Lucida Grande"/>
              <a:buChar char="■"/>
              <a:defRPr sz="1300" b="0" i="0" baseline="0">
                <a:solidFill>
                  <a:schemeClr val="tx1">
                    <a:lumMod val="50000"/>
                    <a:lumOff val="50000"/>
                  </a:schemeClr>
                </a:solidFill>
                <a:latin typeface="Arial"/>
                <a:cs typeface="Arial"/>
              </a:defRPr>
            </a:lvl3pPr>
            <a:lvl4pPr marL="1124712" indent="-115888">
              <a:spcBef>
                <a:spcPts val="500"/>
              </a:spcBef>
              <a:buClr>
                <a:schemeClr val="bg1">
                  <a:lumMod val="65000"/>
                </a:schemeClr>
              </a:buClr>
              <a:buSzPct val="100000"/>
              <a:buFont typeface="Lucida Grande"/>
              <a:buChar char="■"/>
              <a:defRPr sz="1100" b="0" i="0">
                <a:solidFill>
                  <a:schemeClr val="tx1">
                    <a:lumMod val="50000"/>
                    <a:lumOff val="50000"/>
                  </a:schemeClr>
                </a:solidFill>
                <a:latin typeface="Arial"/>
                <a:cs typeface="Arial"/>
              </a:defRPr>
            </a:lvl4pPr>
            <a:lvl5pPr marL="1490472" indent="-119063">
              <a:spcBef>
                <a:spcPts val="500"/>
              </a:spcBef>
              <a:buClr>
                <a:schemeClr val="bg1">
                  <a:lumMod val="65000"/>
                </a:schemeClr>
              </a:buClr>
              <a:buSzPct val="100000"/>
              <a:buFont typeface="Lucida Grande"/>
              <a:buChar char="■"/>
              <a:defRPr sz="800" b="0" i="0" baseline="0">
                <a:solidFill>
                  <a:schemeClr val="tx1">
                    <a:lumMod val="50000"/>
                    <a:lumOff val="50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0641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194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891" y="207982"/>
            <a:ext cx="8643937" cy="61317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42891" y="971552"/>
            <a:ext cx="8643937" cy="362507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242887" y="4769267"/>
            <a:ext cx="2133600" cy="274320"/>
          </a:xfrm>
          <a:prstGeom prst="rect">
            <a:avLst/>
          </a:prstGeom>
        </p:spPr>
        <p:txBody>
          <a:bodyPr anchor="ctr"/>
          <a:lstStyle>
            <a:lvl1pPr>
              <a:defRPr sz="900">
                <a:solidFill>
                  <a:schemeClr val="bg2">
                    <a:lumMod val="50000"/>
                  </a:schemeClr>
                </a:solidFill>
                <a:latin typeface="Arial" panose="020B0604020202020204" pitchFamily="34" charset="0"/>
                <a:cs typeface="Arial" panose="020B0604020202020204" pitchFamily="34" charset="0"/>
              </a:defRPr>
            </a:lvl1pPr>
          </a:lstStyle>
          <a:p>
            <a:fld id="{D1EE7E6D-9797-4469-BFDF-091AD21B4874}" type="slidenum">
              <a:rPr lang="en-US" smtClean="0"/>
              <a:pPr/>
              <a:t>‹#›</a:t>
            </a:fld>
            <a:endParaRPr lang="en-US"/>
          </a:p>
        </p:txBody>
      </p:sp>
    </p:spTree>
    <p:extLst>
      <p:ext uri="{BB962C8B-B14F-4D97-AF65-F5344CB8AC3E}">
        <p14:creationId xmlns:p14="http://schemas.microsoft.com/office/powerpoint/2010/main" val="392178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2891" y="207982"/>
            <a:ext cx="8643937" cy="613172"/>
          </a:xfrm>
          <a:prstGeom prst="rect">
            <a:avLst/>
          </a:prstGeom>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242887" y="4769267"/>
            <a:ext cx="2133600" cy="274320"/>
          </a:xfrm>
          <a:prstGeom prst="rect">
            <a:avLst/>
          </a:prstGeom>
        </p:spPr>
        <p:txBody>
          <a:bodyPr anchor="ctr"/>
          <a:lstStyle>
            <a:lvl1pPr>
              <a:defRPr sz="900">
                <a:solidFill>
                  <a:schemeClr val="bg2">
                    <a:lumMod val="50000"/>
                  </a:schemeClr>
                </a:solidFill>
                <a:latin typeface="Arial" panose="020B0604020202020204" pitchFamily="34" charset="0"/>
                <a:cs typeface="Arial" panose="020B0604020202020204" pitchFamily="34" charset="0"/>
              </a:defRPr>
            </a:lvl1pPr>
          </a:lstStyle>
          <a:p>
            <a:fld id="{D1EE7E6D-9797-4469-BFDF-091AD21B4874}" type="slidenum">
              <a:rPr lang="en-US" smtClean="0"/>
              <a:pPr/>
              <a:t>‹#›</a:t>
            </a:fld>
            <a:endParaRPr lang="en-US"/>
          </a:p>
        </p:txBody>
      </p:sp>
    </p:spTree>
    <p:extLst>
      <p:ext uri="{BB962C8B-B14F-4D97-AF65-F5344CB8AC3E}">
        <p14:creationId xmlns:p14="http://schemas.microsoft.com/office/powerpoint/2010/main" val="136874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6925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1"/>
          <p:cNvSpPr/>
          <p:nvPr userDrawn="1"/>
        </p:nvSpPr>
        <p:spPr>
          <a:xfrm>
            <a:off x="1" y="4809068"/>
            <a:ext cx="9150350" cy="347133"/>
          </a:xfrm>
          <a:custGeom>
            <a:avLst/>
            <a:gdLst>
              <a:gd name="connsiteX0" fmla="*/ 0 w 9144000"/>
              <a:gd name="connsiteY0" fmla="*/ 313267 h 406400"/>
              <a:gd name="connsiteX1" fmla="*/ 9144000 w 9144000"/>
              <a:gd name="connsiteY1" fmla="*/ 0 h 406400"/>
              <a:gd name="connsiteX2" fmla="*/ 9135533 w 9144000"/>
              <a:gd name="connsiteY2" fmla="*/ 397933 h 406400"/>
              <a:gd name="connsiteX3" fmla="*/ 0 w 9144000"/>
              <a:gd name="connsiteY3" fmla="*/ 406400 h 406400"/>
              <a:gd name="connsiteX4" fmla="*/ 0 w 9144000"/>
              <a:gd name="connsiteY4" fmla="*/ 313267 h 406400"/>
              <a:gd name="connsiteX0" fmla="*/ 0 w 9135533"/>
              <a:gd name="connsiteY0" fmla="*/ 313267 h 406400"/>
              <a:gd name="connsiteX1" fmla="*/ 9127067 w 9135533"/>
              <a:gd name="connsiteY1" fmla="*/ 0 h 406400"/>
              <a:gd name="connsiteX2" fmla="*/ 9135533 w 9135533"/>
              <a:gd name="connsiteY2" fmla="*/ 397933 h 406400"/>
              <a:gd name="connsiteX3" fmla="*/ 0 w 9135533"/>
              <a:gd name="connsiteY3" fmla="*/ 406400 h 406400"/>
              <a:gd name="connsiteX4" fmla="*/ 0 w 9135533"/>
              <a:gd name="connsiteY4" fmla="*/ 313267 h 406400"/>
              <a:gd name="connsiteX0" fmla="*/ 0 w 9152467"/>
              <a:gd name="connsiteY0" fmla="*/ 313267 h 406400"/>
              <a:gd name="connsiteX1" fmla="*/ 9152467 w 9152467"/>
              <a:gd name="connsiteY1" fmla="*/ 0 h 406400"/>
              <a:gd name="connsiteX2" fmla="*/ 9135533 w 9152467"/>
              <a:gd name="connsiteY2" fmla="*/ 397933 h 406400"/>
              <a:gd name="connsiteX3" fmla="*/ 0 w 9152467"/>
              <a:gd name="connsiteY3" fmla="*/ 406400 h 406400"/>
              <a:gd name="connsiteX4" fmla="*/ 0 w 9152467"/>
              <a:gd name="connsiteY4" fmla="*/ 313267 h 406400"/>
              <a:gd name="connsiteX0" fmla="*/ 0 w 9146117"/>
              <a:gd name="connsiteY0" fmla="*/ 313267 h 406400"/>
              <a:gd name="connsiteX1" fmla="*/ 9146117 w 9146117"/>
              <a:gd name="connsiteY1" fmla="*/ 0 h 406400"/>
              <a:gd name="connsiteX2" fmla="*/ 9135533 w 9146117"/>
              <a:gd name="connsiteY2" fmla="*/ 397933 h 406400"/>
              <a:gd name="connsiteX3" fmla="*/ 0 w 9146117"/>
              <a:gd name="connsiteY3" fmla="*/ 406400 h 406400"/>
              <a:gd name="connsiteX4" fmla="*/ 0 w 9146117"/>
              <a:gd name="connsiteY4" fmla="*/ 313267 h 406400"/>
              <a:gd name="connsiteX0" fmla="*/ 0 w 9139767"/>
              <a:gd name="connsiteY0" fmla="*/ 313267 h 406400"/>
              <a:gd name="connsiteX1" fmla="*/ 9139767 w 9139767"/>
              <a:gd name="connsiteY1" fmla="*/ 0 h 406400"/>
              <a:gd name="connsiteX2" fmla="*/ 9135533 w 9139767"/>
              <a:gd name="connsiteY2" fmla="*/ 397933 h 406400"/>
              <a:gd name="connsiteX3" fmla="*/ 0 w 9139767"/>
              <a:gd name="connsiteY3" fmla="*/ 406400 h 406400"/>
              <a:gd name="connsiteX4" fmla="*/ 0 w 9139767"/>
              <a:gd name="connsiteY4" fmla="*/ 313267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767" h="406400">
                <a:moveTo>
                  <a:pt x="0" y="313267"/>
                </a:moveTo>
                <a:lnTo>
                  <a:pt x="9139767" y="0"/>
                </a:lnTo>
                <a:cubicBezTo>
                  <a:pt x="9138356" y="132644"/>
                  <a:pt x="9136944" y="265289"/>
                  <a:pt x="9135533" y="397933"/>
                </a:cubicBezTo>
                <a:lnTo>
                  <a:pt x="0" y="406400"/>
                </a:lnTo>
                <a:lnTo>
                  <a:pt x="0" y="313267"/>
                </a:lnTo>
                <a:close/>
              </a:path>
            </a:pathLst>
          </a:custGeom>
          <a:solidFill>
            <a:srgbClr val="BF2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0925" y="4788753"/>
            <a:ext cx="382590" cy="230832"/>
          </a:xfrm>
          <a:prstGeom prst="rect">
            <a:avLst/>
          </a:prstGeom>
        </p:spPr>
        <p:txBody>
          <a:bodyPr wrap="square">
            <a:spAutoFit/>
          </a:bodyPr>
          <a:lstStyle/>
          <a:p>
            <a:pPr algn="l"/>
            <a:fld id="{78C2F2D2-573E-4E79-9F6B-3B42662E5890}" type="slidenum">
              <a:rPr lang="en-US" sz="900" smtClean="0">
                <a:solidFill>
                  <a:schemeClr val="bg1">
                    <a:lumMod val="65000"/>
                  </a:schemeClr>
                </a:solidFill>
                <a:latin typeface="Arial"/>
                <a:cs typeface="Arial"/>
              </a:rPr>
              <a:pPr algn="l"/>
              <a:t>‹#›</a:t>
            </a:fld>
            <a:endParaRPr lang="en-US" sz="900" dirty="0">
              <a:solidFill>
                <a:schemeClr val="bg1">
                  <a:lumMod val="65000"/>
                </a:schemeClr>
              </a:solidFill>
              <a:latin typeface="Arial"/>
              <a:cs typeface="Arial"/>
            </a:endParaRPr>
          </a:p>
        </p:txBody>
      </p:sp>
      <p:sp>
        <p:nvSpPr>
          <p:cNvPr id="6" name="TextBox 5"/>
          <p:cNvSpPr txBox="1"/>
          <p:nvPr userDrawn="1"/>
        </p:nvSpPr>
        <p:spPr>
          <a:xfrm>
            <a:off x="6256869" y="4928797"/>
            <a:ext cx="2702967" cy="184666"/>
          </a:xfrm>
          <a:prstGeom prst="rect">
            <a:avLst/>
          </a:prstGeom>
          <a:noFill/>
        </p:spPr>
        <p:txBody>
          <a:bodyPr wrap="square" rtlCol="0">
            <a:spAutoFit/>
          </a:bodyPr>
          <a:lstStyle/>
          <a:p>
            <a:r>
              <a:rPr lang="en-US" sz="600" dirty="0" smtClean="0">
                <a:solidFill>
                  <a:schemeClr val="bg1"/>
                </a:solidFill>
                <a:latin typeface="Arial"/>
                <a:cs typeface="Arial"/>
              </a:rPr>
              <a:t>Proprietary &amp; Confidential   |  © 2015 </a:t>
            </a:r>
            <a:r>
              <a:rPr lang="en-US" sz="600" baseline="0" dirty="0" smtClean="0">
                <a:solidFill>
                  <a:schemeClr val="bg1"/>
                </a:solidFill>
                <a:latin typeface="Arial"/>
                <a:cs typeface="Arial"/>
              </a:rPr>
              <a:t> </a:t>
            </a:r>
            <a:r>
              <a:rPr lang="en-US" sz="600" dirty="0" smtClean="0">
                <a:solidFill>
                  <a:schemeClr val="bg1"/>
                </a:solidFill>
                <a:latin typeface="Arial"/>
                <a:cs typeface="Arial"/>
              </a:rPr>
              <a:t>Aerospike Inc.  All rights reserved. </a:t>
            </a:r>
            <a:endParaRPr lang="en-US" sz="600" dirty="0">
              <a:solidFill>
                <a:schemeClr val="bg1"/>
              </a:solidFill>
              <a:latin typeface="Arial"/>
              <a:cs typeface="Arial"/>
            </a:endParaRPr>
          </a:p>
        </p:txBody>
      </p:sp>
      <p:pic>
        <p:nvPicPr>
          <p:cNvPr id="3" name="Picture 2"/>
          <p:cNvPicPr>
            <a:picLocks noChangeAspect="1"/>
          </p:cNvPicPr>
          <p:nvPr userDrawn="1"/>
        </p:nvPicPr>
        <p:blipFill>
          <a:blip r:embed="rId10"/>
          <a:stretch>
            <a:fillRect/>
          </a:stretch>
        </p:blipFill>
        <p:spPr>
          <a:xfrm>
            <a:off x="0" y="2"/>
            <a:ext cx="9144000" cy="897467"/>
          </a:xfrm>
          <a:prstGeom prst="rect">
            <a:avLst/>
          </a:prstGeom>
        </p:spPr>
      </p:pic>
    </p:spTree>
  </p:cSld>
  <p:clrMap bg1="lt1" tx1="dk1" bg2="lt2" tx2="dk2" accent1="accent1" accent2="accent2" accent3="accent3" accent4="accent4" accent5="accent5" accent6="accent6" hlink="hlink" folHlink="folHlink"/>
  <p:sldLayoutIdLst>
    <p:sldLayoutId id="2147484095" r:id="rId1"/>
    <p:sldLayoutId id="2147484117" r:id="rId2"/>
    <p:sldLayoutId id="2147484070" r:id="rId3"/>
    <p:sldLayoutId id="2147484096" r:id="rId4"/>
    <p:sldLayoutId id="2147484128" r:id="rId5"/>
    <p:sldLayoutId id="2147484116" r:id="rId6"/>
    <p:sldLayoutId id="2147484125" r:id="rId7"/>
    <p:sldLayoutId id="2147484127" r:id="rId8"/>
  </p:sldLayoutIdLst>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ver-bg.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
            <a:ext cx="9143368" cy="5151967"/>
          </a:xfrm>
          <a:prstGeom prst="rect">
            <a:avLst/>
          </a:prstGeom>
        </p:spPr>
      </p:pic>
      <p:pic>
        <p:nvPicPr>
          <p:cNvPr id="9" name="Picture 8" descr="glob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4211" y="0"/>
            <a:ext cx="3343587" cy="5143500"/>
          </a:xfrm>
          <a:prstGeom prst="rect">
            <a:avLst/>
          </a:prstGeom>
        </p:spPr>
      </p:pic>
      <p:sp>
        <p:nvSpPr>
          <p:cNvPr id="11" name="Title Placeholder 10"/>
          <p:cNvSpPr>
            <a:spLocks noGrp="1"/>
          </p:cNvSpPr>
          <p:nvPr>
            <p:ph type="title"/>
          </p:nvPr>
        </p:nvSpPr>
        <p:spPr>
          <a:xfrm>
            <a:off x="3632196" y="1569519"/>
            <a:ext cx="4868335" cy="691091"/>
          </a:xfrm>
          <a:prstGeom prst="rect">
            <a:avLst/>
          </a:prstGeom>
        </p:spPr>
        <p:txBody>
          <a:bodyPr vert="horz" lIns="91440" tIns="45720" rIns="91440" bIns="45720" rtlCol="0" anchor="b" anchorCtr="0">
            <a:normAutofit/>
          </a:bodyPr>
          <a:lstStyle/>
          <a:p>
            <a:r>
              <a:rPr lang="en-US" dirty="0" smtClean="0"/>
              <a:t>Title here</a:t>
            </a:r>
            <a:endParaRPr lang="en-US" dirty="0"/>
          </a:p>
        </p:txBody>
      </p:sp>
      <p:sp>
        <p:nvSpPr>
          <p:cNvPr id="12" name="Text Placeholder 11"/>
          <p:cNvSpPr>
            <a:spLocks noGrp="1"/>
          </p:cNvSpPr>
          <p:nvPr>
            <p:ph type="body" idx="1"/>
          </p:nvPr>
        </p:nvSpPr>
        <p:spPr>
          <a:xfrm>
            <a:off x="3632194" y="2393959"/>
            <a:ext cx="4876806" cy="1737774"/>
          </a:xfrm>
          <a:prstGeom prst="rect">
            <a:avLst/>
          </a:prstGeom>
        </p:spPr>
        <p:txBody>
          <a:bodyPr vert="horz" lIns="91440" tIns="45720" rIns="91440" bIns="45720" rtlCol="0">
            <a:normAutofit/>
          </a:bodyPr>
          <a:lstStyle/>
          <a:p>
            <a:pPr lvl="0"/>
            <a:r>
              <a:rPr lang="en-US" dirty="0" smtClean="0"/>
              <a:t>Click to edit Master text styles</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91567" y="329690"/>
            <a:ext cx="1602100" cy="288378"/>
          </a:xfrm>
          <a:prstGeom prst="rect">
            <a:avLst/>
          </a:prstGeom>
        </p:spPr>
      </p:pic>
    </p:spTree>
    <p:extLst>
      <p:ext uri="{BB962C8B-B14F-4D97-AF65-F5344CB8AC3E}">
        <p14:creationId xmlns:p14="http://schemas.microsoft.com/office/powerpoint/2010/main" val="2503541583"/>
      </p:ext>
    </p:extLst>
  </p:cSld>
  <p:clrMap bg1="lt1" tx1="dk1" bg2="lt2" tx2="dk2" accent1="accent1" accent2="accent2" accent3="accent3" accent4="accent4" accent5="accent5" accent6="accent6" hlink="hlink" folHlink="folHlink"/>
  <p:sldLayoutIdLst>
    <p:sldLayoutId id="2147484124" r:id="rId1"/>
    <p:sldLayoutId id="2147484126" r:id="rId2"/>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18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800" kern="1200">
          <a:solidFill>
            <a:srgbClr val="FFFFFF"/>
          </a:solidFill>
          <a:latin typeface="Arial"/>
          <a:ea typeface="+mn-ea"/>
          <a:cs typeface="Arial"/>
        </a:defRPr>
      </a:lvl2pPr>
      <a:lvl3pPr marL="914400" indent="0" algn="l" defTabSz="457200" rtl="0" eaLnBrk="1" latinLnBrk="0" hangingPunct="1">
        <a:spcBef>
          <a:spcPct val="20000"/>
        </a:spcBef>
        <a:buFont typeface="Arial"/>
        <a:buNone/>
        <a:defRPr sz="1800" kern="1200">
          <a:solidFill>
            <a:srgbClr val="FFFFFF"/>
          </a:solidFill>
          <a:latin typeface="Arial"/>
          <a:ea typeface="+mn-ea"/>
          <a:cs typeface="Arial"/>
        </a:defRPr>
      </a:lvl3pPr>
      <a:lvl4pPr marL="1371600" indent="0" algn="l" defTabSz="457200" rtl="0" eaLnBrk="1" latinLnBrk="0" hangingPunct="1">
        <a:spcBef>
          <a:spcPct val="20000"/>
        </a:spcBef>
        <a:buFont typeface="Arial"/>
        <a:buNone/>
        <a:defRPr sz="1800" kern="1200">
          <a:solidFill>
            <a:srgbClr val="FFFFFF"/>
          </a:solidFill>
          <a:latin typeface="Arial"/>
          <a:ea typeface="+mn-ea"/>
          <a:cs typeface="Arial"/>
        </a:defRPr>
      </a:lvl4pPr>
      <a:lvl5pPr marL="1828800" indent="0" algn="l" defTabSz="457200" rtl="0" eaLnBrk="1" latinLnBrk="0" hangingPunct="1">
        <a:spcBef>
          <a:spcPct val="20000"/>
        </a:spcBef>
        <a:buFont typeface="Arial"/>
        <a:buNone/>
        <a:defRPr sz="18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3" Type="http://schemas.openxmlformats.org/officeDocument/2006/relationships/image" Target="../media/image42.png"/><Relationship Id="rId14" Type="http://schemas.openxmlformats.org/officeDocument/2006/relationships/image" Target="../media/image43.jpe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50" Type="http://schemas.openxmlformats.org/officeDocument/2006/relationships/image" Target="../media/image79.png"/><Relationship Id="rId51" Type="http://schemas.openxmlformats.org/officeDocument/2006/relationships/image" Target="../media/image80.png"/><Relationship Id="rId52" Type="http://schemas.openxmlformats.org/officeDocument/2006/relationships/image" Target="../media/image81.png"/><Relationship Id="rId53" Type="http://schemas.openxmlformats.org/officeDocument/2006/relationships/image" Target="../media/image82.png"/><Relationship Id="rId54" Type="http://schemas.openxmlformats.org/officeDocument/2006/relationships/image" Target="../media/image83.png"/><Relationship Id="rId55" Type="http://schemas.openxmlformats.org/officeDocument/2006/relationships/image" Target="../media/image84.png"/><Relationship Id="rId56" Type="http://schemas.openxmlformats.org/officeDocument/2006/relationships/image" Target="../media/image85.jpeg"/><Relationship Id="rId57" Type="http://schemas.openxmlformats.org/officeDocument/2006/relationships/image" Target="../media/image86.png"/><Relationship Id="rId58" Type="http://schemas.openxmlformats.org/officeDocument/2006/relationships/image" Target="../media/image87.png"/><Relationship Id="rId59" Type="http://schemas.openxmlformats.org/officeDocument/2006/relationships/image" Target="../media/image88.png"/><Relationship Id="rId40" Type="http://schemas.openxmlformats.org/officeDocument/2006/relationships/image" Target="../media/image69.png"/><Relationship Id="rId41" Type="http://schemas.openxmlformats.org/officeDocument/2006/relationships/image" Target="../media/image70.png"/><Relationship Id="rId42" Type="http://schemas.openxmlformats.org/officeDocument/2006/relationships/image" Target="../media/image71.png"/><Relationship Id="rId43" Type="http://schemas.openxmlformats.org/officeDocument/2006/relationships/image" Target="../media/image72.png"/><Relationship Id="rId44" Type="http://schemas.openxmlformats.org/officeDocument/2006/relationships/image" Target="../media/image73.png"/><Relationship Id="rId45" Type="http://schemas.openxmlformats.org/officeDocument/2006/relationships/image" Target="../media/image74.png"/><Relationship Id="rId46" Type="http://schemas.openxmlformats.org/officeDocument/2006/relationships/image" Target="../media/image75.png"/><Relationship Id="rId47" Type="http://schemas.openxmlformats.org/officeDocument/2006/relationships/image" Target="../media/image76.png"/><Relationship Id="rId48" Type="http://schemas.openxmlformats.org/officeDocument/2006/relationships/image" Target="../media/image77.png"/><Relationship Id="rId49" Type="http://schemas.openxmlformats.org/officeDocument/2006/relationships/image" Target="../media/image78.png"/><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emf"/><Relationship Id="rId8" Type="http://schemas.openxmlformats.org/officeDocument/2006/relationships/image" Target="../media/image37.png"/><Relationship Id="rId9" Type="http://schemas.openxmlformats.org/officeDocument/2006/relationships/image" Target="../media/image38.png"/><Relationship Id="rId30" Type="http://schemas.openxmlformats.org/officeDocument/2006/relationships/image" Target="../media/image59.png"/><Relationship Id="rId31" Type="http://schemas.openxmlformats.org/officeDocument/2006/relationships/image" Target="../media/image60.png"/><Relationship Id="rId32" Type="http://schemas.openxmlformats.org/officeDocument/2006/relationships/image" Target="../media/image61.png"/><Relationship Id="rId33" Type="http://schemas.openxmlformats.org/officeDocument/2006/relationships/image" Target="../media/image62.png"/><Relationship Id="rId34" Type="http://schemas.openxmlformats.org/officeDocument/2006/relationships/image" Target="../media/image63.png"/><Relationship Id="rId35" Type="http://schemas.openxmlformats.org/officeDocument/2006/relationships/image" Target="../media/image64.png"/><Relationship Id="rId36" Type="http://schemas.openxmlformats.org/officeDocument/2006/relationships/image" Target="../media/image65.png"/><Relationship Id="rId37" Type="http://schemas.openxmlformats.org/officeDocument/2006/relationships/image" Target="../media/image66.png"/><Relationship Id="rId38" Type="http://schemas.openxmlformats.org/officeDocument/2006/relationships/image" Target="../media/image67.png"/><Relationship Id="rId39" Type="http://schemas.openxmlformats.org/officeDocument/2006/relationships/image" Target="../media/image68.png"/><Relationship Id="rId20" Type="http://schemas.openxmlformats.org/officeDocument/2006/relationships/image" Target="../media/image49.png"/><Relationship Id="rId21" Type="http://schemas.openxmlformats.org/officeDocument/2006/relationships/image" Target="../media/image50.tiff"/><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60" Type="http://schemas.openxmlformats.org/officeDocument/2006/relationships/image" Target="../media/image89.png"/><Relationship Id="rId61" Type="http://schemas.openxmlformats.org/officeDocument/2006/relationships/image" Target="../media/image90.png"/><Relationship Id="rId62" Type="http://schemas.openxmlformats.org/officeDocument/2006/relationships/image" Target="../media/image91.jp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92.jpg"/><Relationship Id="rId4" Type="http://schemas.openxmlformats.org/officeDocument/2006/relationships/image" Target="../media/image9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3.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file://localhost/Users/cynthiaoccipinti/Files/Aeropike/final%20images/slide%2015%20no%20text.png" TargetMode="External"/><Relationship Id="rId1" Type="http://schemas.openxmlformats.org/officeDocument/2006/relationships/slideLayout" Target="../slideLayouts/slideLayout3.xml"/><Relationship Id="rId2" Type="http://schemas.openxmlformats.org/officeDocument/2006/relationships/image" Target="../media/image9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8.png"/><Relationship Id="rId3" Type="http://schemas.openxmlformats.org/officeDocument/2006/relationships/image" Target="file://localhost/Users/cynthiaoccipinti/Files/Aeropike/final%20images/slide%2013%20no%20text.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tiff"/><Relationship Id="rId5" Type="http://schemas.openxmlformats.org/officeDocument/2006/relationships/image" Target="../media/image102.png"/><Relationship Id="rId6" Type="http://schemas.microsoft.com/office/2007/relationships/hdphoto" Target="../media/hdphoto6.wdp"/><Relationship Id="rId7" Type="http://schemas.openxmlformats.org/officeDocument/2006/relationships/image" Target="../media/image103.png"/><Relationship Id="rId8" Type="http://schemas.openxmlformats.org/officeDocument/2006/relationships/image" Target="../media/image104.png"/><Relationship Id="rId9"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1" Type="http://schemas.openxmlformats.org/officeDocument/2006/relationships/slideLayout" Target="../slideLayouts/slideLayout3.xml"/><Relationship Id="rId2" Type="http://schemas.openxmlformats.org/officeDocument/2006/relationships/image" Target="../media/image108.jpg"/></Relationships>
</file>

<file path=ppt/slides/_rels/slide3.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github.com/aerospike/docker-demo" TargetMode="External"/><Relationship Id="rId3" Type="http://schemas.openxmlformats.org/officeDocument/2006/relationships/image" Target="../media/image1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6.png"/></Relationships>
</file>

<file path=ppt/slides/_rels/slide5.xml.rels><?xml version="1.0" encoding="UTF-8" standalone="yes"?>
<Relationships xmlns="http://schemas.openxmlformats.org/package/2006/relationships"><Relationship Id="rId11" Type="http://schemas.openxmlformats.org/officeDocument/2006/relationships/image" Target="../media/image18.png"/><Relationship Id="rId12" Type="http://schemas.microsoft.com/office/2007/relationships/hdphoto" Target="../media/hdphoto2.wdp"/><Relationship Id="rId13" Type="http://schemas.openxmlformats.org/officeDocument/2006/relationships/image" Target="../media/image19.png"/><Relationship Id="rId14" Type="http://schemas.microsoft.com/office/2007/relationships/hdphoto" Target="../media/hdphoto3.wdp"/><Relationship Id="rId15" Type="http://schemas.openxmlformats.org/officeDocument/2006/relationships/image" Target="../media/image20.png"/><Relationship Id="rId16"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emf"/><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11" Type="http://schemas.microsoft.com/office/2007/relationships/hdphoto" Target="../media/hdphoto5.wdp"/><Relationship Id="rId12" Type="http://schemas.openxmlformats.org/officeDocument/2006/relationships/image" Target="../media/image12.emf"/><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18.png"/><Relationship Id="rId6" Type="http://schemas.microsoft.com/office/2007/relationships/hdphoto" Target="../media/hdphoto2.wdp"/><Relationship Id="rId7" Type="http://schemas.openxmlformats.org/officeDocument/2006/relationships/image" Target="../media/image19.png"/><Relationship Id="rId8" Type="http://schemas.microsoft.com/office/2007/relationships/hdphoto" Target="../media/hdphoto3.wdp"/><Relationship Id="rId9" Type="http://schemas.openxmlformats.org/officeDocument/2006/relationships/image" Target="../media/image23.png"/><Relationship Id="rId10"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5054" y="1622880"/>
            <a:ext cx="5568947" cy="1754327"/>
          </a:xfrm>
          <a:prstGeom prst="rect">
            <a:avLst/>
          </a:prstGeom>
          <a:noFill/>
        </p:spPr>
        <p:txBody>
          <a:bodyPr wrap="square" rtlCol="0" anchor="b" anchorCtr="0">
            <a:spAutoFit/>
          </a:bodyPr>
          <a:lstStyle/>
          <a:p>
            <a:pPr>
              <a:spcAft>
                <a:spcPts val="0"/>
              </a:spcAft>
            </a:pPr>
            <a:r>
              <a:rPr lang="en-US" sz="3600" dirty="0" smtClean="0">
                <a:solidFill>
                  <a:schemeClr val="bg1"/>
                </a:solidFill>
                <a:latin typeface="Arial"/>
                <a:cs typeface="Arial"/>
              </a:rPr>
              <a:t>Multi-Host</a:t>
            </a:r>
            <a:br>
              <a:rPr lang="en-US" sz="3600" dirty="0" smtClean="0">
                <a:solidFill>
                  <a:schemeClr val="bg1"/>
                </a:solidFill>
                <a:latin typeface="Arial"/>
                <a:cs typeface="Arial"/>
              </a:rPr>
            </a:br>
            <a:r>
              <a:rPr lang="en-US" sz="3600" dirty="0" smtClean="0">
                <a:solidFill>
                  <a:schemeClr val="bg1"/>
                </a:solidFill>
                <a:latin typeface="Arial"/>
                <a:cs typeface="Arial"/>
              </a:rPr>
              <a:t>Multi-Network</a:t>
            </a:r>
          </a:p>
          <a:p>
            <a:pPr>
              <a:spcAft>
                <a:spcPts val="0"/>
              </a:spcAft>
            </a:pPr>
            <a:r>
              <a:rPr lang="en-US" sz="3600" dirty="0" smtClean="0">
                <a:solidFill>
                  <a:schemeClr val="bg1"/>
                </a:solidFill>
                <a:latin typeface="Arial"/>
                <a:cs typeface="Arial"/>
              </a:rPr>
              <a:t>Persistent Containers</a:t>
            </a:r>
            <a:endParaRPr lang="en-US" sz="3600" dirty="0">
              <a:solidFill>
                <a:schemeClr val="bg1"/>
              </a:solidFill>
              <a:latin typeface="Arial"/>
              <a:cs typeface="Arial"/>
            </a:endParaRPr>
          </a:p>
        </p:txBody>
      </p:sp>
      <p:sp>
        <p:nvSpPr>
          <p:cNvPr id="10" name="TextBox 9"/>
          <p:cNvSpPr txBox="1"/>
          <p:nvPr/>
        </p:nvSpPr>
        <p:spPr>
          <a:xfrm>
            <a:off x="3600457" y="3560928"/>
            <a:ext cx="4654547" cy="359140"/>
          </a:xfrm>
          <a:prstGeom prst="rect">
            <a:avLst/>
          </a:prstGeom>
          <a:noFill/>
        </p:spPr>
        <p:txBody>
          <a:bodyPr wrap="none" rtlCol="0" anchor="t" anchorCtr="0">
            <a:noAutofit/>
          </a:bodyPr>
          <a:lstStyle/>
          <a:p>
            <a:pPr>
              <a:spcAft>
                <a:spcPts val="0"/>
              </a:spcAft>
            </a:pPr>
            <a:r>
              <a:rPr lang="en-US" sz="1600" i="1" dirty="0">
                <a:solidFill>
                  <a:schemeClr val="bg1"/>
                </a:solidFill>
                <a:latin typeface="Arial"/>
                <a:cs typeface="Arial"/>
              </a:rPr>
              <a:t>Powering New Opportunities at Scale</a:t>
            </a:r>
          </a:p>
        </p:txBody>
      </p:sp>
      <p:sp>
        <p:nvSpPr>
          <p:cNvPr id="2" name="Right Triangle 1"/>
          <p:cNvSpPr/>
          <p:nvPr/>
        </p:nvSpPr>
        <p:spPr>
          <a:xfrm flipH="1">
            <a:off x="4097868" y="4732867"/>
            <a:ext cx="5046133" cy="4191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052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3-07 at 1.39.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223" y="2528410"/>
            <a:ext cx="1918169" cy="2143206"/>
          </a:xfrm>
          <a:prstGeom prst="rect">
            <a:avLst/>
          </a:prstGeom>
        </p:spPr>
      </p:pic>
      <p:sp>
        <p:nvSpPr>
          <p:cNvPr id="3" name="Text Placeholder 2"/>
          <p:cNvSpPr>
            <a:spLocks noGrp="1"/>
          </p:cNvSpPr>
          <p:nvPr>
            <p:ph type="body" sz="quarter" idx="15"/>
          </p:nvPr>
        </p:nvSpPr>
        <p:spPr/>
        <p:txBody>
          <a:bodyPr>
            <a:normAutofit/>
          </a:bodyPr>
          <a:lstStyle/>
          <a:p>
            <a:pPr marL="0" indent="0">
              <a:buNone/>
            </a:pPr>
            <a:r>
              <a:rPr lang="en-US" dirty="0" smtClean="0"/>
              <a:t>What is this meme from?</a:t>
            </a:r>
          </a:p>
          <a:p>
            <a:pPr marL="0" indent="0">
              <a:buNone/>
            </a:pPr>
            <a:endParaRPr lang="en-US" dirty="0"/>
          </a:p>
          <a:p>
            <a:pPr marL="0" indent="0">
              <a:buNone/>
            </a:pPr>
            <a:r>
              <a:rPr lang="en-US" dirty="0" smtClean="0"/>
              <a:t>	</a:t>
            </a:r>
          </a:p>
          <a:p>
            <a:pPr marL="0" indent="0">
              <a:buNone/>
            </a:pPr>
            <a:r>
              <a:rPr lang="en-US" dirty="0" smtClean="0"/>
              <a:t>	Answer: </a:t>
            </a:r>
            <a:r>
              <a:rPr lang="en-US" sz="2000" dirty="0" smtClean="0"/>
              <a:t>THIS IS WHY I WILL NEVER BE AN ADULT</a:t>
            </a:r>
            <a:endParaRPr lang="en-US" dirty="0" smtClean="0"/>
          </a:p>
          <a:p>
            <a:pPr marL="0" indent="0">
              <a:buNone/>
            </a:pPr>
            <a:r>
              <a:rPr lang="en-US" dirty="0"/>
              <a:t>	</a:t>
            </a:r>
            <a:r>
              <a:rPr lang="en-US" dirty="0" smtClean="0"/>
              <a:t>		</a:t>
            </a:r>
            <a:r>
              <a:rPr lang="en-US" sz="1600" dirty="0" smtClean="0"/>
              <a:t>( Hyperbole and a Half )</a:t>
            </a:r>
            <a:endParaRPr lang="en-US" dirty="0" smtClean="0"/>
          </a:p>
          <a:p>
            <a:pPr lvl="1"/>
            <a:endParaRPr lang="en-US" dirty="0" smtClean="0"/>
          </a:p>
          <a:p>
            <a:pPr lvl="1"/>
            <a:endParaRPr lang="en-US" dirty="0"/>
          </a:p>
          <a:p>
            <a:pPr marL="0" indent="0">
              <a:buNone/>
            </a:pPr>
            <a:r>
              <a:rPr lang="en-US" dirty="0" smtClean="0"/>
              <a:t>Conclusion! </a:t>
            </a:r>
            <a:br>
              <a:rPr lang="en-US" dirty="0" smtClean="0"/>
            </a:br>
            <a:r>
              <a:rPr lang="en-US" dirty="0" smtClean="0"/>
              <a:t>					</a:t>
            </a:r>
            <a:r>
              <a:rPr lang="en-US" sz="2400" dirty="0" smtClean="0">
                <a:solidFill>
                  <a:schemeClr val="accent1">
                    <a:lumMod val="60000"/>
                    <a:lumOff val="40000"/>
                  </a:schemeClr>
                </a:solidFill>
                <a:effectLst>
                  <a:outerShdw blurRad="50800" dist="38100" dir="2700000" algn="tl" rotWithShape="0">
                    <a:srgbClr val="000000">
                      <a:alpha val="43000"/>
                    </a:srgbClr>
                  </a:outerShdw>
                </a:effectLst>
              </a:rPr>
              <a:t>Do Not Containerize All </a:t>
            </a:r>
            <a:br>
              <a:rPr lang="en-US" sz="2400" dirty="0" smtClean="0">
                <a:solidFill>
                  <a:schemeClr val="accent1">
                    <a:lumMod val="60000"/>
                    <a:lumOff val="40000"/>
                  </a:schemeClr>
                </a:solidFill>
                <a:effectLst>
                  <a:outerShdw blurRad="50800" dist="38100" dir="2700000" algn="tl" rotWithShape="0">
                    <a:srgbClr val="000000">
                      <a:alpha val="43000"/>
                    </a:srgbClr>
                  </a:outerShdw>
                </a:effectLst>
              </a:rPr>
            </a:br>
            <a:r>
              <a:rPr lang="en-US" sz="2400" dirty="0" smtClean="0">
                <a:solidFill>
                  <a:schemeClr val="accent1">
                    <a:lumMod val="60000"/>
                    <a:lumOff val="40000"/>
                  </a:schemeClr>
                </a:solidFill>
                <a:effectLst>
                  <a:outerShdw blurRad="50800" dist="38100" dir="2700000" algn="tl" rotWithShape="0">
                    <a:srgbClr val="000000">
                      <a:alpha val="43000"/>
                    </a:srgbClr>
                  </a:outerShdw>
                </a:effectLst>
              </a:rPr>
              <a:t>							The Things</a:t>
            </a:r>
            <a:endParaRPr lang="en-US" dirty="0" smtClean="0">
              <a:solidFill>
                <a:schemeClr val="accent1">
                  <a:lumMod val="60000"/>
                  <a:lumOff val="40000"/>
                </a:schemeClr>
              </a:solidFill>
              <a:effectLst>
                <a:outerShdw blurRad="50800" dist="38100" dir="2700000" algn="tl" rotWithShape="0">
                  <a:srgbClr val="000000">
                    <a:alpha val="43000"/>
                  </a:srgbClr>
                </a:outerShdw>
              </a:effectLst>
            </a:endParaRPr>
          </a:p>
          <a:p>
            <a:pPr lvl="2"/>
            <a:endParaRPr lang="en-US" dirty="0" smtClean="0"/>
          </a:p>
          <a:p>
            <a:pPr lvl="1"/>
            <a:endParaRPr lang="en-US" dirty="0"/>
          </a:p>
        </p:txBody>
      </p:sp>
      <p:sp>
        <p:nvSpPr>
          <p:cNvPr id="2" name="Title 1"/>
          <p:cNvSpPr>
            <a:spLocks noGrp="1"/>
          </p:cNvSpPr>
          <p:nvPr>
            <p:ph type="title"/>
          </p:nvPr>
        </p:nvSpPr>
        <p:spPr/>
        <p:txBody>
          <a:bodyPr/>
          <a:lstStyle/>
          <a:p>
            <a:r>
              <a:rPr lang="en-US" dirty="0" smtClean="0"/>
              <a:t>POP QUIZ</a:t>
            </a:r>
            <a:endParaRPr lang="en-US" dirty="0"/>
          </a:p>
        </p:txBody>
      </p:sp>
    </p:spTree>
    <p:extLst>
      <p:ext uri="{BB962C8B-B14F-4D97-AF65-F5344CB8AC3E}">
        <p14:creationId xmlns:p14="http://schemas.microsoft.com/office/powerpoint/2010/main" val="2299575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r>
              <a:rPr lang="en-US" dirty="0" err="1" smtClean="0"/>
              <a:t>Ephemerial</a:t>
            </a:r>
            <a:r>
              <a:rPr lang="en-US" dirty="0" smtClean="0"/>
              <a:t> Containers + </a:t>
            </a:r>
            <a:r>
              <a:rPr lang="en-US" dirty="0" err="1" smtClean="0"/>
              <a:t>PersistentVolumes</a:t>
            </a:r>
            <a:endParaRPr lang="en-US" dirty="0" smtClean="0"/>
          </a:p>
          <a:p>
            <a:pPr lvl="1"/>
            <a:r>
              <a:rPr lang="en-US" dirty="0" err="1" smtClean="0"/>
              <a:t>Docker</a:t>
            </a:r>
            <a:r>
              <a:rPr lang="en-US" dirty="0" smtClean="0"/>
              <a:t>, </a:t>
            </a:r>
            <a:r>
              <a:rPr lang="en-US" dirty="0" err="1" smtClean="0"/>
              <a:t>Kubernetes</a:t>
            </a:r>
            <a:r>
              <a:rPr lang="en-US" dirty="0" smtClean="0"/>
              <a:t> support “</a:t>
            </a:r>
            <a:r>
              <a:rPr lang="en-US" dirty="0" err="1" smtClean="0"/>
              <a:t>PersistentVolumes</a:t>
            </a:r>
            <a:r>
              <a:rPr lang="en-US" dirty="0" smtClean="0"/>
              <a:t>”</a:t>
            </a:r>
            <a:endParaRPr lang="en-US" dirty="0" smtClean="0"/>
          </a:p>
          <a:p>
            <a:pPr lvl="1"/>
            <a:r>
              <a:rPr lang="en-US" dirty="0" smtClean="0"/>
              <a:t>These </a:t>
            </a:r>
            <a:r>
              <a:rPr lang="en-US" dirty="0" smtClean="0"/>
              <a:t>are GENERALLY slow, bulk, network attach devices ( </a:t>
            </a:r>
            <a:r>
              <a:rPr lang="en-US" dirty="0" err="1" smtClean="0"/>
              <a:t>eg</a:t>
            </a:r>
            <a:r>
              <a:rPr lang="en-US" dirty="0" smtClean="0"/>
              <a:t>, </a:t>
            </a:r>
            <a:r>
              <a:rPr lang="en-US" dirty="0" err="1" smtClean="0"/>
              <a:t>Ceph</a:t>
            </a:r>
            <a:r>
              <a:rPr lang="en-US" dirty="0" smtClean="0"/>
              <a:t>, EBS )</a:t>
            </a:r>
          </a:p>
          <a:p>
            <a:pPr lvl="1"/>
            <a:r>
              <a:rPr lang="en-US" dirty="0" smtClean="0"/>
              <a:t>Does NOT provide the required high performance database</a:t>
            </a:r>
            <a:endParaRPr lang="en-US" dirty="0" smtClean="0"/>
          </a:p>
          <a:p>
            <a:pPr lvl="1"/>
            <a:r>
              <a:rPr lang="en-US" b="1" dirty="0" smtClean="0"/>
              <a:t>Thus, Database needs </a:t>
            </a:r>
            <a:r>
              <a:rPr lang="en-US" b="1" dirty="0" smtClean="0"/>
              <a:t>to support “shadow drives</a:t>
            </a:r>
            <a:r>
              <a:rPr lang="en-US" b="1" dirty="0" smtClean="0"/>
              <a:t>”</a:t>
            </a:r>
          </a:p>
          <a:p>
            <a:pPr lvl="2"/>
            <a:r>
              <a:rPr lang="en-US" b="1" dirty="0" smtClean="0"/>
              <a:t>No / few reads from the </a:t>
            </a:r>
            <a:r>
              <a:rPr lang="en-US" b="1" dirty="0" err="1" smtClean="0"/>
              <a:t>PersistentVolume</a:t>
            </a:r>
            <a:endParaRPr lang="en-US" b="1" dirty="0" smtClean="0"/>
          </a:p>
          <a:p>
            <a:pPr lvl="1"/>
            <a:endParaRPr lang="en-US" dirty="0" smtClean="0"/>
          </a:p>
          <a:p>
            <a:r>
              <a:rPr lang="en-US" dirty="0" smtClean="0"/>
              <a:t>Persistent storage within </a:t>
            </a:r>
            <a:r>
              <a:rPr lang="en-US" dirty="0" smtClean="0"/>
              <a:t>a </a:t>
            </a:r>
            <a:r>
              <a:rPr lang="en-US" dirty="0" smtClean="0"/>
              <a:t>container</a:t>
            </a:r>
            <a:endParaRPr lang="en-US" dirty="0"/>
          </a:p>
          <a:p>
            <a:pPr lvl="1"/>
            <a:r>
              <a:rPr lang="en-US" dirty="0" smtClean="0"/>
              <a:t>Google Compute has “Persistent Disks” 	which can be mounted </a:t>
            </a:r>
            <a:r>
              <a:rPr lang="en-US" dirty="0" smtClean="0"/>
              <a:t>directly</a:t>
            </a:r>
          </a:p>
          <a:p>
            <a:pPr lvl="1"/>
            <a:r>
              <a:rPr lang="en-US" dirty="0" smtClean="0"/>
              <a:t>Bare Metal will have local storage, which then limits mount patterns</a:t>
            </a:r>
            <a:endParaRPr lang="en-US" dirty="0" smtClean="0"/>
          </a:p>
          <a:p>
            <a:pPr lvl="1"/>
            <a:r>
              <a:rPr lang="en-US" dirty="0" smtClean="0"/>
              <a:t>Use </a:t>
            </a:r>
            <a:r>
              <a:rPr lang="mr-IN" b="1" dirty="0" smtClean="0">
                <a:latin typeface="American Typewriter"/>
                <a:cs typeface="American Typewriter"/>
              </a:rPr>
              <a:t>–</a:t>
            </a:r>
            <a:r>
              <a:rPr lang="en-US" b="1" dirty="0" smtClean="0">
                <a:latin typeface="American Typewriter"/>
                <a:cs typeface="American Typewriter"/>
              </a:rPr>
              <a:t>volumes-from </a:t>
            </a:r>
            <a:r>
              <a:rPr lang="en-US" dirty="0" smtClean="0">
                <a:latin typeface="American Typewriter"/>
                <a:cs typeface="American Typewriter"/>
              </a:rPr>
              <a:t>in </a:t>
            </a:r>
            <a:r>
              <a:rPr lang="en-US" dirty="0" err="1" smtClean="0"/>
              <a:t>Docker</a:t>
            </a:r>
            <a:r>
              <a:rPr lang="en-US" dirty="0" smtClean="0"/>
              <a:t> to manage where containers launch</a:t>
            </a:r>
            <a:endParaRPr lang="en-US" dirty="0" smtClean="0">
              <a:latin typeface="American Typewriter"/>
              <a:cs typeface="American Typewriter"/>
            </a:endParaRPr>
          </a:p>
          <a:p>
            <a:pPr lvl="1"/>
            <a:r>
              <a:rPr lang="en-US" dirty="0" smtClean="0"/>
              <a:t>Use </a:t>
            </a:r>
            <a:r>
              <a:rPr lang="en-US" dirty="0" err="1" smtClean="0"/>
              <a:t>Mezos</a:t>
            </a:r>
            <a:r>
              <a:rPr lang="en-US" dirty="0" smtClean="0"/>
              <a:t> which includes local storage management</a:t>
            </a:r>
          </a:p>
          <a:p>
            <a:endParaRPr lang="en-US" dirty="0"/>
          </a:p>
        </p:txBody>
      </p:sp>
      <p:sp>
        <p:nvSpPr>
          <p:cNvPr id="3" name="Title 2"/>
          <p:cNvSpPr>
            <a:spLocks noGrp="1"/>
          </p:cNvSpPr>
          <p:nvPr>
            <p:ph type="title"/>
          </p:nvPr>
        </p:nvSpPr>
        <p:spPr/>
        <p:txBody>
          <a:bodyPr/>
          <a:lstStyle/>
          <a:p>
            <a:r>
              <a:rPr lang="en-US" dirty="0" smtClean="0"/>
              <a:t>Containerize data anyway : Two options</a:t>
            </a:r>
            <a:endParaRPr lang="en-US" dirty="0"/>
          </a:p>
        </p:txBody>
      </p:sp>
    </p:spTree>
    <p:extLst>
      <p:ext uri="{BB962C8B-B14F-4D97-AF65-F5344CB8AC3E}">
        <p14:creationId xmlns:p14="http://schemas.microsoft.com/office/powerpoint/2010/main" val="1006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Ephemeral and </a:t>
            </a:r>
            <a:r>
              <a:rPr lang="en-US" dirty="0" err="1" smtClean="0"/>
              <a:t>PersistentVolume</a:t>
            </a:r>
            <a:r>
              <a:rPr lang="en-US" dirty="0" smtClean="0"/>
              <a:t> pattern</a:t>
            </a:r>
            <a:endParaRPr lang="en-US" dirty="0"/>
          </a:p>
        </p:txBody>
      </p:sp>
      <p:sp>
        <p:nvSpPr>
          <p:cNvPr id="2" name="Text Placeholder 1"/>
          <p:cNvSpPr>
            <a:spLocks noGrp="1"/>
          </p:cNvSpPr>
          <p:nvPr>
            <p:ph type="body" sz="quarter" idx="15"/>
          </p:nvPr>
        </p:nvSpPr>
        <p:spPr/>
        <p:txBody>
          <a:bodyPr/>
          <a:lstStyle/>
          <a:p>
            <a:r>
              <a:rPr lang="en-US" b="0" dirty="0" smtClean="0">
                <a:solidFill>
                  <a:schemeClr val="tx1"/>
                </a:solidFill>
              </a:rPr>
              <a:t>Each DB container has ephemeral SSD</a:t>
            </a:r>
          </a:p>
          <a:p>
            <a:r>
              <a:rPr lang="en-US" b="0" dirty="0" err="1" smtClean="0">
                <a:solidFill>
                  <a:schemeClr val="tx1"/>
                </a:solidFill>
              </a:rPr>
              <a:t>PersistentVolume</a:t>
            </a:r>
            <a:r>
              <a:rPr lang="en-US" b="0" dirty="0" smtClean="0">
                <a:solidFill>
                  <a:schemeClr val="tx1"/>
                </a:solidFill>
              </a:rPr>
              <a:t> ( slow, networked ) configured as “shadow drive”</a:t>
            </a:r>
          </a:p>
          <a:p>
            <a:r>
              <a:rPr lang="en-US" b="0" dirty="0" smtClean="0">
                <a:solidFill>
                  <a:schemeClr val="tx1"/>
                </a:solidFill>
              </a:rPr>
              <a:t>When launching new container, read from a particular </a:t>
            </a:r>
            <a:r>
              <a:rPr lang="en-US" b="0" dirty="0" err="1" smtClean="0">
                <a:solidFill>
                  <a:schemeClr val="tx1"/>
                </a:solidFill>
              </a:rPr>
              <a:t>PersistentVolume</a:t>
            </a:r>
            <a:endParaRPr lang="en-US" b="0" dirty="0" smtClean="0">
              <a:solidFill>
                <a:schemeClr val="tx1"/>
              </a:solidFill>
            </a:endParaRPr>
          </a:p>
          <a:p>
            <a:r>
              <a:rPr lang="en-US" b="0" dirty="0" err="1">
                <a:solidFill>
                  <a:schemeClr val="tx1"/>
                </a:solidFill>
              </a:rPr>
              <a:t>Docker</a:t>
            </a:r>
            <a:r>
              <a:rPr lang="en-US" b="0" dirty="0">
                <a:solidFill>
                  <a:schemeClr val="tx1"/>
                </a:solidFill>
              </a:rPr>
              <a:t>, EC2 ( EBS </a:t>
            </a:r>
            <a:r>
              <a:rPr lang="en-US" b="0" dirty="0" smtClean="0">
                <a:solidFill>
                  <a:schemeClr val="tx1"/>
                </a:solidFill>
              </a:rPr>
              <a:t>) </a:t>
            </a:r>
            <a:r>
              <a:rPr lang="en-US" b="0" dirty="0">
                <a:solidFill>
                  <a:schemeClr val="tx1"/>
                </a:solidFill>
              </a:rPr>
              <a:t>supports high performance </a:t>
            </a:r>
            <a:r>
              <a:rPr lang="en-US" b="0" dirty="0" smtClean="0">
                <a:solidFill>
                  <a:schemeClr val="tx1"/>
                </a:solidFill>
              </a:rPr>
              <a:t>ephemeral + slow Volumes</a:t>
            </a:r>
            <a:endParaRPr lang="en-US" dirty="0" smtClean="0">
              <a:solidFill>
                <a:schemeClr val="tx1"/>
              </a:solidFill>
            </a:endParaRPr>
          </a:p>
          <a:p>
            <a:endParaRPr lang="en-US" dirty="0">
              <a:solidFill>
                <a:schemeClr val="tx1"/>
              </a:solidFill>
            </a:endParaRPr>
          </a:p>
        </p:txBody>
      </p:sp>
      <p:sp>
        <p:nvSpPr>
          <p:cNvPr id="6" name="Magnetic Disk 5"/>
          <p:cNvSpPr/>
          <p:nvPr/>
        </p:nvSpPr>
        <p:spPr>
          <a:xfrm>
            <a:off x="7246817" y="2326954"/>
            <a:ext cx="1536396" cy="1296699"/>
          </a:xfrm>
          <a:prstGeom prst="flowChartMagneticDisk">
            <a:avLst/>
          </a:prstGeom>
        </p:spPr>
        <p:txBody>
          <a:bodyPr wrap="square" rtlCol="0" anchor="ctr">
            <a:spAutoFit/>
          </a:bodyPr>
          <a:lstStyle/>
          <a:p>
            <a:pPr algn="ctr"/>
            <a:endParaRPr lang="en-US" sz="1600" dirty="0">
              <a:solidFill>
                <a:srgbClr val="7F7F7F"/>
              </a:solidFill>
              <a:latin typeface="Arial"/>
              <a:cs typeface="Arial"/>
            </a:endParaRPr>
          </a:p>
        </p:txBody>
      </p:sp>
      <p:sp>
        <p:nvSpPr>
          <p:cNvPr id="7" name="Can 6"/>
          <p:cNvSpPr/>
          <p:nvPr/>
        </p:nvSpPr>
        <p:spPr>
          <a:xfrm>
            <a:off x="3490195" y="3881213"/>
            <a:ext cx="1216683" cy="790453"/>
          </a:xfrm>
          <a:prstGeom prst="can">
            <a:avLst/>
          </a:prstGeom>
          <a:solidFill>
            <a:schemeClr val="accent1">
              <a:lumMod val="40000"/>
              <a:lumOff val="60000"/>
            </a:schemeClr>
          </a:solidFill>
        </p:spPr>
        <p:txBody>
          <a:bodyPr wrap="square" rtlCol="0" anchor="ctr">
            <a:spAutoFit/>
          </a:bodyPr>
          <a:lstStyle/>
          <a:p>
            <a:pPr algn="ctr"/>
            <a:endParaRPr lang="en-US" sz="1600" dirty="0">
              <a:solidFill>
                <a:srgbClr val="7F7F7F"/>
              </a:solidFill>
              <a:latin typeface="Arial"/>
              <a:cs typeface="Arial"/>
            </a:endParaRPr>
          </a:p>
        </p:txBody>
      </p:sp>
      <p:sp>
        <p:nvSpPr>
          <p:cNvPr id="9" name="TextBox 8"/>
          <p:cNvSpPr txBox="1"/>
          <p:nvPr/>
        </p:nvSpPr>
        <p:spPr>
          <a:xfrm>
            <a:off x="5399588" y="2966422"/>
            <a:ext cx="2042608" cy="584776"/>
          </a:xfrm>
          <a:prstGeom prst="rect">
            <a:avLst/>
          </a:prstGeom>
          <a:noFill/>
        </p:spPr>
        <p:txBody>
          <a:bodyPr wrap="square" rtlCol="0">
            <a:spAutoFit/>
          </a:bodyPr>
          <a:lstStyle/>
          <a:p>
            <a:r>
              <a:rPr lang="en-US" sz="1600" dirty="0" smtClean="0"/>
              <a:t>Standard container</a:t>
            </a:r>
            <a:br>
              <a:rPr lang="en-US" sz="1600" dirty="0" smtClean="0"/>
            </a:br>
            <a:r>
              <a:rPr lang="en-US" sz="1600" dirty="0" smtClean="0"/>
              <a:t>Ephemeral SSD</a:t>
            </a:r>
            <a:endParaRPr lang="en-US" sz="1600" dirty="0"/>
          </a:p>
        </p:txBody>
      </p:sp>
      <p:sp>
        <p:nvSpPr>
          <p:cNvPr id="10" name="TextBox 9"/>
          <p:cNvSpPr txBox="1"/>
          <p:nvPr/>
        </p:nvSpPr>
        <p:spPr>
          <a:xfrm>
            <a:off x="5417350" y="4049966"/>
            <a:ext cx="2406726" cy="584776"/>
          </a:xfrm>
          <a:prstGeom prst="rect">
            <a:avLst/>
          </a:prstGeom>
          <a:noFill/>
        </p:spPr>
        <p:txBody>
          <a:bodyPr wrap="square" rtlCol="0">
            <a:spAutoFit/>
          </a:bodyPr>
          <a:lstStyle/>
          <a:p>
            <a:r>
              <a:rPr lang="en-US" sz="1600" dirty="0" smtClean="0"/>
              <a:t>Write during operations</a:t>
            </a:r>
            <a:br>
              <a:rPr lang="en-US" sz="1600" dirty="0" smtClean="0"/>
            </a:br>
            <a:r>
              <a:rPr lang="en-US" sz="1600" dirty="0" smtClean="0"/>
              <a:t>Read at startup</a:t>
            </a:r>
            <a:r>
              <a:rPr lang="en-US" sz="1600" dirty="0"/>
              <a:t> </a:t>
            </a:r>
            <a:r>
              <a:rPr lang="en-US" sz="1600" dirty="0" smtClean="0"/>
              <a:t>only</a:t>
            </a:r>
            <a:endParaRPr lang="en-US" sz="1600" dirty="0"/>
          </a:p>
        </p:txBody>
      </p:sp>
      <p:sp>
        <p:nvSpPr>
          <p:cNvPr id="12" name="TextBox 11"/>
          <p:cNvSpPr txBox="1"/>
          <p:nvPr/>
        </p:nvSpPr>
        <p:spPr>
          <a:xfrm>
            <a:off x="3562666" y="2754680"/>
            <a:ext cx="1499449" cy="584776"/>
          </a:xfrm>
          <a:prstGeom prst="rect">
            <a:avLst/>
          </a:prstGeom>
          <a:noFill/>
        </p:spPr>
        <p:txBody>
          <a:bodyPr wrap="square" rtlCol="0">
            <a:spAutoFit/>
          </a:bodyPr>
          <a:lstStyle/>
          <a:p>
            <a:r>
              <a:rPr lang="en-US" sz="1600" dirty="0" smtClean="0"/>
              <a:t>Database</a:t>
            </a:r>
            <a:br>
              <a:rPr lang="en-US" sz="1600" dirty="0" smtClean="0"/>
            </a:br>
            <a:r>
              <a:rPr lang="en-US" sz="1600" dirty="0" smtClean="0"/>
              <a:t>container</a:t>
            </a:r>
            <a:endParaRPr lang="en-US" sz="1600" dirty="0"/>
          </a:p>
        </p:txBody>
      </p:sp>
      <p:sp>
        <p:nvSpPr>
          <p:cNvPr id="4" name="Rectangle 3"/>
          <p:cNvSpPr/>
          <p:nvPr/>
        </p:nvSpPr>
        <p:spPr>
          <a:xfrm>
            <a:off x="6873819" y="-1039136"/>
            <a:ext cx="914400" cy="914400"/>
          </a:xfrm>
          <a:prstGeom prst="rect">
            <a:avLst/>
          </a:prstGeom>
        </p:spPr>
        <p:txBody>
          <a:bodyPr wrap="square" rtlCol="0" anchor="ctr">
            <a:spAutoFit/>
          </a:bodyPr>
          <a:lstStyle/>
          <a:p>
            <a:pPr algn="ctr"/>
            <a:endParaRPr lang="en-US" sz="1600" dirty="0">
              <a:solidFill>
                <a:srgbClr val="7F7F7F"/>
              </a:solidFill>
              <a:latin typeface="Arial"/>
              <a:cs typeface="Arial"/>
            </a:endParaRPr>
          </a:p>
        </p:txBody>
      </p:sp>
      <p:sp>
        <p:nvSpPr>
          <p:cNvPr id="5" name="Rectangle 4"/>
          <p:cNvSpPr/>
          <p:nvPr/>
        </p:nvSpPr>
        <p:spPr>
          <a:xfrm>
            <a:off x="3277053" y="2460176"/>
            <a:ext cx="1607443" cy="1181240"/>
          </a:xfrm>
          <a:prstGeom prst="rect">
            <a:avLst/>
          </a:prstGeom>
          <a:solidFill>
            <a:srgbClr val="29FCF5"/>
          </a:solidFill>
        </p:spPr>
        <p:txBody>
          <a:bodyPr wrap="square" rtlCol="0" anchor="ctr">
            <a:spAutoFit/>
          </a:bodyPr>
          <a:lstStyle/>
          <a:p>
            <a:pPr algn="ctr"/>
            <a:endParaRPr lang="en-US" sz="1600" dirty="0">
              <a:solidFill>
                <a:srgbClr val="7F7F7F"/>
              </a:solidFill>
              <a:latin typeface="Arial"/>
              <a:cs typeface="Arial"/>
            </a:endParaRPr>
          </a:p>
        </p:txBody>
      </p:sp>
      <p:sp>
        <p:nvSpPr>
          <p:cNvPr id="13" name="Can 12"/>
          <p:cNvSpPr/>
          <p:nvPr/>
        </p:nvSpPr>
        <p:spPr>
          <a:xfrm>
            <a:off x="3766930" y="3198751"/>
            <a:ext cx="993236" cy="344968"/>
          </a:xfrm>
          <a:prstGeom prst="can">
            <a:avLst/>
          </a:prstGeom>
          <a:solidFill>
            <a:schemeClr val="accent1">
              <a:lumMod val="40000"/>
              <a:lumOff val="60000"/>
            </a:schemeClr>
          </a:solidFill>
        </p:spPr>
        <p:txBody>
          <a:bodyPr wrap="square" rtlCol="0" anchor="ctr">
            <a:spAutoFit/>
          </a:bodyPr>
          <a:lstStyle/>
          <a:p>
            <a:pPr algn="ctr"/>
            <a:endParaRPr lang="en-US" sz="1600" dirty="0">
              <a:solidFill>
                <a:srgbClr val="7F7F7F"/>
              </a:solidFill>
              <a:latin typeface="Arial"/>
              <a:cs typeface="Arial"/>
            </a:endParaRPr>
          </a:p>
        </p:txBody>
      </p:sp>
      <p:sp>
        <p:nvSpPr>
          <p:cNvPr id="14" name="TextBox 13"/>
          <p:cNvSpPr txBox="1"/>
          <p:nvPr/>
        </p:nvSpPr>
        <p:spPr>
          <a:xfrm>
            <a:off x="3428029" y="2655569"/>
            <a:ext cx="1252207" cy="369332"/>
          </a:xfrm>
          <a:prstGeom prst="rect">
            <a:avLst/>
          </a:prstGeom>
          <a:noFill/>
        </p:spPr>
        <p:txBody>
          <a:bodyPr wrap="square" rtlCol="0">
            <a:spAutoFit/>
          </a:bodyPr>
          <a:lstStyle/>
          <a:p>
            <a:r>
              <a:rPr lang="en-US" dirty="0" smtClean="0"/>
              <a:t>Database</a:t>
            </a:r>
            <a:endParaRPr lang="en-US" dirty="0"/>
          </a:p>
        </p:txBody>
      </p:sp>
      <p:sp>
        <p:nvSpPr>
          <p:cNvPr id="15" name="TextBox 14"/>
          <p:cNvSpPr txBox="1"/>
          <p:nvPr/>
        </p:nvSpPr>
        <p:spPr>
          <a:xfrm>
            <a:off x="1456469" y="3961151"/>
            <a:ext cx="1927156" cy="646331"/>
          </a:xfrm>
          <a:prstGeom prst="rect">
            <a:avLst/>
          </a:prstGeom>
          <a:noFill/>
        </p:spPr>
        <p:txBody>
          <a:bodyPr wrap="square" rtlCol="0">
            <a:spAutoFit/>
          </a:bodyPr>
          <a:lstStyle/>
          <a:p>
            <a:r>
              <a:rPr lang="en-US" dirty="0" smtClean="0"/>
              <a:t>Network attach</a:t>
            </a:r>
            <a:br>
              <a:rPr lang="en-US" dirty="0" smtClean="0"/>
            </a:br>
            <a:r>
              <a:rPr lang="en-US" dirty="0" smtClean="0"/>
              <a:t>Device persists</a:t>
            </a:r>
            <a:endParaRPr lang="en-US" dirty="0"/>
          </a:p>
        </p:txBody>
      </p:sp>
    </p:spTree>
    <p:extLst>
      <p:ext uri="{BB962C8B-B14F-4D97-AF65-F5344CB8AC3E}">
        <p14:creationId xmlns:p14="http://schemas.microsoft.com/office/powerpoint/2010/main" val="1646278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21098" y="3579245"/>
            <a:ext cx="1758419" cy="1074661"/>
          </a:xfrm>
          <a:prstGeom prst="rect">
            <a:avLst/>
          </a:prstGeom>
          <a:solidFill>
            <a:srgbClr val="29FCF5"/>
          </a:solidFill>
        </p:spPr>
        <p:txBody>
          <a:bodyPr wrap="square" rtlCol="0" anchor="ctr">
            <a:spAutoFit/>
          </a:bodyPr>
          <a:lstStyle/>
          <a:p>
            <a:pPr algn="ctr"/>
            <a:endParaRPr lang="en-US" sz="1600" dirty="0">
              <a:solidFill>
                <a:srgbClr val="7F7F7F"/>
              </a:solidFill>
              <a:latin typeface="Arial"/>
              <a:cs typeface="Arial"/>
            </a:endParaRPr>
          </a:p>
        </p:txBody>
      </p:sp>
      <p:sp>
        <p:nvSpPr>
          <p:cNvPr id="3" name="Title 2"/>
          <p:cNvSpPr>
            <a:spLocks noGrp="1"/>
          </p:cNvSpPr>
          <p:nvPr>
            <p:ph type="title"/>
          </p:nvPr>
        </p:nvSpPr>
        <p:spPr/>
        <p:txBody>
          <a:bodyPr/>
          <a:lstStyle/>
          <a:p>
            <a:r>
              <a:rPr lang="en-US" dirty="0" smtClean="0"/>
              <a:t>Persistent local attach ( and </a:t>
            </a:r>
            <a:r>
              <a:rPr lang="en-US" dirty="0" err="1" smtClean="0"/>
              <a:t>Docker</a:t>
            </a:r>
            <a:r>
              <a:rPr lang="en-US" dirty="0" smtClean="0"/>
              <a:t> )</a:t>
            </a:r>
            <a:endParaRPr lang="en-US" dirty="0"/>
          </a:p>
        </p:txBody>
      </p:sp>
      <p:sp>
        <p:nvSpPr>
          <p:cNvPr id="2" name="Text Placeholder 1"/>
          <p:cNvSpPr>
            <a:spLocks noGrp="1"/>
          </p:cNvSpPr>
          <p:nvPr>
            <p:ph type="body" sz="quarter" idx="15"/>
          </p:nvPr>
        </p:nvSpPr>
        <p:spPr/>
        <p:txBody>
          <a:bodyPr/>
          <a:lstStyle/>
          <a:p>
            <a:r>
              <a:rPr lang="en-US" b="0" dirty="0" smtClean="0">
                <a:solidFill>
                  <a:schemeClr val="tx1"/>
                </a:solidFill>
              </a:rPr>
              <a:t>Two types of containers: DB and Data</a:t>
            </a:r>
          </a:p>
          <a:p>
            <a:r>
              <a:rPr lang="en-US" b="0" dirty="0" smtClean="0">
                <a:solidFill>
                  <a:schemeClr val="tx1"/>
                </a:solidFill>
              </a:rPr>
              <a:t>Create data containers in specific locations with known names</a:t>
            </a:r>
          </a:p>
          <a:p>
            <a:r>
              <a:rPr lang="en-US" b="0" dirty="0" smtClean="0">
                <a:solidFill>
                  <a:schemeClr val="tx1"/>
                </a:solidFill>
              </a:rPr>
              <a:t>Then use ‘--volumes-from’ when you launch your </a:t>
            </a:r>
            <a:r>
              <a:rPr lang="en-US" b="0" dirty="0" err="1" smtClean="0">
                <a:solidFill>
                  <a:schemeClr val="tx1"/>
                </a:solidFill>
              </a:rPr>
              <a:t>db</a:t>
            </a:r>
            <a:endParaRPr lang="en-US" b="0" dirty="0" smtClean="0">
              <a:solidFill>
                <a:schemeClr val="tx1"/>
              </a:solidFill>
            </a:endParaRPr>
          </a:p>
          <a:p>
            <a:r>
              <a:rPr lang="en-US" b="0" dirty="0" smtClean="0">
                <a:solidFill>
                  <a:schemeClr val="tx1"/>
                </a:solidFill>
              </a:rPr>
              <a:t>Bare metal, GCE ( persistent SSD ), </a:t>
            </a:r>
            <a:r>
              <a:rPr lang="en-US" b="0" dirty="0" err="1" smtClean="0">
                <a:solidFill>
                  <a:schemeClr val="tx1"/>
                </a:solidFill>
              </a:rPr>
              <a:t>Mezos</a:t>
            </a:r>
            <a:r>
              <a:rPr lang="en-US" b="0" dirty="0" smtClean="0">
                <a:solidFill>
                  <a:schemeClr val="tx1"/>
                </a:solidFill>
              </a:rPr>
              <a:t> (?)</a:t>
            </a:r>
          </a:p>
          <a:p>
            <a:pPr marL="0" indent="0">
              <a:buNone/>
            </a:pPr>
            <a:endParaRPr lang="en-US" dirty="0" smtClean="0">
              <a:solidFill>
                <a:schemeClr val="tx1"/>
              </a:solidFill>
            </a:endParaRPr>
          </a:p>
          <a:p>
            <a:endParaRPr lang="en-US" dirty="0">
              <a:solidFill>
                <a:schemeClr val="tx1"/>
              </a:solidFill>
            </a:endParaRPr>
          </a:p>
        </p:txBody>
      </p:sp>
      <p:sp>
        <p:nvSpPr>
          <p:cNvPr id="6" name="Magnetic Disk 5"/>
          <p:cNvSpPr/>
          <p:nvPr/>
        </p:nvSpPr>
        <p:spPr>
          <a:xfrm>
            <a:off x="7246817" y="2326954"/>
            <a:ext cx="1536396" cy="1296699"/>
          </a:xfrm>
          <a:prstGeom prst="flowChartMagneticDisk">
            <a:avLst/>
          </a:prstGeom>
        </p:spPr>
        <p:txBody>
          <a:bodyPr wrap="square" rtlCol="0" anchor="ctr">
            <a:spAutoFit/>
          </a:bodyPr>
          <a:lstStyle/>
          <a:p>
            <a:pPr algn="ctr"/>
            <a:endParaRPr lang="en-US" sz="1600" dirty="0">
              <a:solidFill>
                <a:srgbClr val="7F7F7F"/>
              </a:solidFill>
              <a:latin typeface="Arial"/>
              <a:cs typeface="Arial"/>
            </a:endParaRPr>
          </a:p>
        </p:txBody>
      </p:sp>
      <p:sp>
        <p:nvSpPr>
          <p:cNvPr id="7" name="Can 6"/>
          <p:cNvSpPr/>
          <p:nvPr/>
        </p:nvSpPr>
        <p:spPr>
          <a:xfrm>
            <a:off x="3943121" y="3801281"/>
            <a:ext cx="1216683" cy="790453"/>
          </a:xfrm>
          <a:prstGeom prst="can">
            <a:avLst/>
          </a:prstGeom>
          <a:solidFill>
            <a:schemeClr val="accent1">
              <a:lumMod val="40000"/>
              <a:lumOff val="60000"/>
            </a:schemeClr>
          </a:solidFill>
        </p:spPr>
        <p:txBody>
          <a:bodyPr wrap="square" rtlCol="0" anchor="ctr">
            <a:spAutoFit/>
          </a:bodyPr>
          <a:lstStyle/>
          <a:p>
            <a:pPr algn="ctr"/>
            <a:endParaRPr lang="en-US" sz="1600" dirty="0">
              <a:solidFill>
                <a:srgbClr val="7F7F7F"/>
              </a:solidFill>
              <a:latin typeface="Arial"/>
              <a:cs typeface="Arial"/>
            </a:endParaRPr>
          </a:p>
        </p:txBody>
      </p:sp>
      <p:sp>
        <p:nvSpPr>
          <p:cNvPr id="9" name="TextBox 8"/>
          <p:cNvSpPr txBox="1"/>
          <p:nvPr/>
        </p:nvSpPr>
        <p:spPr>
          <a:xfrm>
            <a:off x="5719301" y="2788792"/>
            <a:ext cx="1740657" cy="338554"/>
          </a:xfrm>
          <a:prstGeom prst="rect">
            <a:avLst/>
          </a:prstGeom>
          <a:noFill/>
        </p:spPr>
        <p:txBody>
          <a:bodyPr wrap="square" rtlCol="0">
            <a:spAutoFit/>
          </a:bodyPr>
          <a:lstStyle/>
          <a:p>
            <a:r>
              <a:rPr lang="en-US" sz="1600" dirty="0" smtClean="0"/>
              <a:t>--volumes-from</a:t>
            </a:r>
            <a:endParaRPr lang="en-US" sz="1600" dirty="0"/>
          </a:p>
        </p:txBody>
      </p:sp>
      <p:sp>
        <p:nvSpPr>
          <p:cNvPr id="10" name="TextBox 9"/>
          <p:cNvSpPr txBox="1"/>
          <p:nvPr/>
        </p:nvSpPr>
        <p:spPr>
          <a:xfrm>
            <a:off x="5781467" y="3845690"/>
            <a:ext cx="2069251" cy="584776"/>
          </a:xfrm>
          <a:prstGeom prst="rect">
            <a:avLst/>
          </a:prstGeom>
          <a:noFill/>
        </p:spPr>
        <p:txBody>
          <a:bodyPr wrap="square" rtlCol="0">
            <a:spAutoFit/>
          </a:bodyPr>
          <a:lstStyle/>
          <a:p>
            <a:r>
              <a:rPr lang="en-US" sz="1600" dirty="0" smtClean="0"/>
              <a:t>“manually” created </a:t>
            </a:r>
            <a:br>
              <a:rPr lang="en-US" sz="1600" dirty="0" smtClean="0"/>
            </a:br>
            <a:r>
              <a:rPr lang="en-US" sz="1600" dirty="0" smtClean="0"/>
              <a:t>data containers</a:t>
            </a:r>
            <a:endParaRPr lang="en-US" sz="1600" dirty="0"/>
          </a:p>
        </p:txBody>
      </p:sp>
      <p:sp>
        <p:nvSpPr>
          <p:cNvPr id="11" name="Rectangle 10"/>
          <p:cNvSpPr/>
          <p:nvPr/>
        </p:nvSpPr>
        <p:spPr>
          <a:xfrm>
            <a:off x="3740285" y="2443827"/>
            <a:ext cx="1758419" cy="1074661"/>
          </a:xfrm>
          <a:prstGeom prst="rect">
            <a:avLst/>
          </a:prstGeom>
          <a:solidFill>
            <a:srgbClr val="29FCF5"/>
          </a:solidFill>
        </p:spPr>
        <p:txBody>
          <a:bodyPr wrap="square" rtlCol="0" anchor="ctr">
            <a:spAutoFit/>
          </a:bodyPr>
          <a:lstStyle/>
          <a:p>
            <a:pPr algn="ctr"/>
            <a:endParaRPr lang="en-US" sz="1600" dirty="0">
              <a:solidFill>
                <a:srgbClr val="7F7F7F"/>
              </a:solidFill>
              <a:latin typeface="Arial"/>
              <a:cs typeface="Arial"/>
            </a:endParaRPr>
          </a:p>
        </p:txBody>
      </p:sp>
      <p:sp>
        <p:nvSpPr>
          <p:cNvPr id="12" name="TextBox 11"/>
          <p:cNvSpPr txBox="1"/>
          <p:nvPr/>
        </p:nvSpPr>
        <p:spPr>
          <a:xfrm>
            <a:off x="3811331" y="2745799"/>
            <a:ext cx="1499449" cy="584776"/>
          </a:xfrm>
          <a:prstGeom prst="rect">
            <a:avLst/>
          </a:prstGeom>
          <a:noFill/>
        </p:spPr>
        <p:txBody>
          <a:bodyPr wrap="square" rtlCol="0">
            <a:spAutoFit/>
          </a:bodyPr>
          <a:lstStyle/>
          <a:p>
            <a:r>
              <a:rPr lang="en-US" sz="1600" dirty="0" smtClean="0"/>
              <a:t>Database</a:t>
            </a:r>
            <a:br>
              <a:rPr lang="en-US" sz="1600" dirty="0" smtClean="0"/>
            </a:br>
            <a:r>
              <a:rPr lang="en-US" sz="1600" dirty="0" smtClean="0"/>
              <a:t>container</a:t>
            </a:r>
            <a:endParaRPr lang="en-US" sz="1600" dirty="0"/>
          </a:p>
        </p:txBody>
      </p:sp>
      <p:sp>
        <p:nvSpPr>
          <p:cNvPr id="14" name="Cloud 13"/>
          <p:cNvSpPr/>
          <p:nvPr/>
        </p:nvSpPr>
        <p:spPr>
          <a:xfrm>
            <a:off x="612781" y="2699976"/>
            <a:ext cx="2610987" cy="1723012"/>
          </a:xfrm>
          <a:prstGeom prst="cloud">
            <a:avLst/>
          </a:prstGeom>
          <a:solidFill>
            <a:schemeClr val="accent1">
              <a:lumMod val="20000"/>
              <a:lumOff val="80000"/>
            </a:schemeClr>
          </a:solidFill>
          <a:ln/>
        </p:spPr>
        <p:txBody>
          <a:bodyPr/>
          <a:lstStyle/>
          <a:p>
            <a:endParaRPr lang="en-US"/>
          </a:p>
        </p:txBody>
      </p:sp>
      <p:sp>
        <p:nvSpPr>
          <p:cNvPr id="15" name="Cloud 14"/>
          <p:cNvSpPr/>
          <p:nvPr/>
        </p:nvSpPr>
        <p:spPr>
          <a:xfrm>
            <a:off x="1506795" y="2776979"/>
            <a:ext cx="822960" cy="822960"/>
          </a:xfrm>
          <a:prstGeom prst="cloud">
            <a:avLst/>
          </a:prstGeom>
          <a:ln/>
        </p:spPr>
        <p:txBody>
          <a:bodyPr/>
          <a:lstStyle/>
          <a:p>
            <a:endParaRPr lang="en-US"/>
          </a:p>
        </p:txBody>
      </p:sp>
      <p:sp>
        <p:nvSpPr>
          <p:cNvPr id="16" name="Cloud 15"/>
          <p:cNvSpPr/>
          <p:nvPr/>
        </p:nvSpPr>
        <p:spPr>
          <a:xfrm>
            <a:off x="603901" y="3010829"/>
            <a:ext cx="2228774" cy="1092030"/>
          </a:xfrm>
          <a:prstGeom prst="cloud">
            <a:avLst/>
          </a:prstGeom>
        </p:spPr>
        <p:txBody>
          <a:bodyPr wrap="square" rtlCol="0" anchor="ctr">
            <a:spAutoFit/>
          </a:bodyPr>
          <a:lstStyle/>
          <a:p>
            <a:pPr algn="ctr"/>
            <a:endParaRPr lang="en-US" sz="1600" dirty="0">
              <a:solidFill>
                <a:srgbClr val="7F7F7F"/>
              </a:solidFill>
              <a:latin typeface="Arial"/>
              <a:cs typeface="Arial"/>
            </a:endParaRPr>
          </a:p>
        </p:txBody>
      </p:sp>
      <p:sp>
        <p:nvSpPr>
          <p:cNvPr id="17" name="TextBox 16"/>
          <p:cNvSpPr txBox="1"/>
          <p:nvPr/>
        </p:nvSpPr>
        <p:spPr>
          <a:xfrm>
            <a:off x="914733" y="2922013"/>
            <a:ext cx="1962680" cy="1200329"/>
          </a:xfrm>
          <a:prstGeom prst="rect">
            <a:avLst/>
          </a:prstGeom>
          <a:noFill/>
        </p:spPr>
        <p:txBody>
          <a:bodyPr wrap="square" rtlCol="0">
            <a:spAutoFit/>
          </a:bodyPr>
          <a:lstStyle/>
          <a:p>
            <a:pPr algn="ctr"/>
            <a:r>
              <a:rPr lang="en-US" dirty="0" smtClean="0"/>
              <a:t>Works only if you have local persistent fast storage</a:t>
            </a:r>
            <a:endParaRPr lang="en-US" dirty="0"/>
          </a:p>
        </p:txBody>
      </p:sp>
    </p:spTree>
    <p:extLst>
      <p:ext uri="{BB962C8B-B14F-4D97-AF65-F5344CB8AC3E}">
        <p14:creationId xmlns:p14="http://schemas.microsoft.com/office/powerpoint/2010/main" val="3431224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1077218"/>
          </a:xfrm>
          <a:prstGeom prst="rect">
            <a:avLst/>
          </a:prstGeom>
        </p:spPr>
        <p:txBody>
          <a:bodyPr wrap="square">
            <a:spAutoFit/>
          </a:bodyPr>
          <a:lstStyle/>
          <a:p>
            <a:pPr lvl="0" eaLnBrk="0" hangingPunct="0">
              <a:defRPr/>
            </a:pPr>
            <a:r>
              <a:rPr lang="en-US" sz="3200" dirty="0" smtClean="0">
                <a:solidFill>
                  <a:schemeClr val="bg1"/>
                </a:solidFill>
                <a:latin typeface="Arial"/>
                <a:cs typeface="Arial"/>
              </a:rPr>
              <a:t>Aerospike</a:t>
            </a:r>
          </a:p>
          <a:p>
            <a:pPr lvl="0" eaLnBrk="0" hangingPunct="0">
              <a:defRPr/>
            </a:pPr>
            <a:r>
              <a:rPr lang="en-US" sz="3200" dirty="0" smtClean="0">
                <a:solidFill>
                  <a:schemeClr val="bg1"/>
                </a:solidFill>
                <a:latin typeface="Arial"/>
                <a:cs typeface="Arial"/>
              </a:rPr>
              <a:t>  ( sorry, it’s the product part )</a:t>
            </a:r>
          </a:p>
        </p:txBody>
      </p:sp>
    </p:spTree>
    <p:extLst>
      <p:ext uri="{BB962C8B-B14F-4D97-AF65-F5344CB8AC3E}">
        <p14:creationId xmlns:p14="http://schemas.microsoft.com/office/powerpoint/2010/main" val="28976741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86725" y="864601"/>
            <a:ext cx="8613124" cy="3934910"/>
          </a:xfrm>
        </p:spPr>
        <p:txBody>
          <a:bodyPr>
            <a:noAutofit/>
          </a:bodyPr>
          <a:lstStyle/>
          <a:p>
            <a:pPr marL="0" indent="0">
              <a:lnSpc>
                <a:spcPct val="90000"/>
              </a:lnSpc>
              <a:buNone/>
            </a:pPr>
            <a:r>
              <a:rPr lang="en-US" sz="1400" dirty="0">
                <a:solidFill>
                  <a:srgbClr val="000000"/>
                </a:solidFill>
              </a:rPr>
              <a:t>Large-scale DHT Database </a:t>
            </a:r>
            <a:r>
              <a:rPr lang="en-US" sz="1400" dirty="0"/>
              <a:t>( </a:t>
            </a:r>
            <a:r>
              <a:rPr lang="en-US" sz="1400" dirty="0" smtClean="0"/>
              <a:t>100B+</a:t>
            </a:r>
            <a:r>
              <a:rPr lang="en-US" sz="1400" dirty="0"/>
              <a:t>+ objects, 100T+</a:t>
            </a:r>
            <a:r>
              <a:rPr lang="en-US" sz="1400" dirty="0" smtClean="0"/>
              <a:t>+ storage, </a:t>
            </a:r>
            <a:r>
              <a:rPr lang="en-US" sz="1400" dirty="0">
                <a:solidFill>
                  <a:srgbClr val="000000"/>
                </a:solidFill>
              </a:rPr>
              <a:t>O(1) get / put </a:t>
            </a:r>
            <a:r>
              <a:rPr lang="en-US" sz="1400" dirty="0"/>
              <a:t>)</a:t>
            </a:r>
            <a:br>
              <a:rPr lang="en-US" sz="1400" dirty="0"/>
            </a:br>
            <a:r>
              <a:rPr lang="en-US" sz="1400" dirty="0"/>
              <a:t>	</a:t>
            </a:r>
            <a:r>
              <a:rPr lang="is-IS" sz="1400" dirty="0"/>
              <a:t>… with queries, data structures, UDF, fast clients …</a:t>
            </a:r>
            <a:br>
              <a:rPr lang="is-IS" sz="1400" dirty="0"/>
            </a:br>
            <a:r>
              <a:rPr lang="en-US" sz="1400" dirty="0"/>
              <a:t>	</a:t>
            </a:r>
            <a:r>
              <a:rPr lang="is-IS" sz="1400" dirty="0"/>
              <a:t>… </a:t>
            </a:r>
            <a:r>
              <a:rPr lang="is-IS" sz="1400" dirty="0" smtClean="0"/>
              <a:t>geographic replication with XDR </a:t>
            </a:r>
            <a:r>
              <a:rPr lang="is-IS" sz="1400" dirty="0"/>
              <a:t>…</a:t>
            </a:r>
            <a:r>
              <a:rPr lang="is-IS" sz="1400" dirty="0" smtClean="0"/>
              <a:t/>
            </a:r>
            <a:br>
              <a:rPr lang="is-IS" sz="1400" dirty="0" smtClean="0"/>
            </a:br>
            <a:r>
              <a:rPr lang="is-IS" sz="1400" dirty="0" smtClean="0"/>
              <a:t>	… local synchronous replication, persistance with Flash …</a:t>
            </a:r>
            <a:br>
              <a:rPr lang="is-IS" sz="1400" dirty="0" smtClean="0"/>
            </a:br>
            <a:r>
              <a:rPr lang="is-IS" sz="1400" dirty="0"/>
              <a:t>	... </a:t>
            </a:r>
            <a:r>
              <a:rPr lang="en-US" sz="1400" dirty="0"/>
              <a:t>o</a:t>
            </a:r>
            <a:r>
              <a:rPr lang="is-IS" sz="1400" dirty="0" smtClean="0"/>
              <a:t>n </a:t>
            </a:r>
            <a:r>
              <a:rPr lang="is-IS" sz="1400" dirty="0"/>
              <a:t>Linux </a:t>
            </a:r>
            <a:r>
              <a:rPr lang="mr-IN" sz="1400" dirty="0" smtClean="0"/>
              <a:t>…</a:t>
            </a:r>
            <a:r>
              <a:rPr lang="en-US" sz="1400" dirty="0"/>
              <a:t/>
            </a:r>
            <a:br>
              <a:rPr lang="en-US" sz="1400" dirty="0"/>
            </a:br>
            <a:endParaRPr lang="en-US" sz="1400" dirty="0"/>
          </a:p>
          <a:p>
            <a:pPr marL="0" indent="0">
              <a:lnSpc>
                <a:spcPct val="90000"/>
              </a:lnSpc>
              <a:buNone/>
            </a:pPr>
            <a:r>
              <a:rPr lang="en-US" sz="1400" dirty="0"/>
              <a:t>High availability </a:t>
            </a:r>
            <a:r>
              <a:rPr lang="en-US" sz="1400" dirty="0">
                <a:solidFill>
                  <a:srgbClr val="000000"/>
                </a:solidFill>
              </a:rPr>
              <a:t>clustering &amp; </a:t>
            </a:r>
            <a:r>
              <a:rPr lang="en-US" sz="1400" dirty="0" smtClean="0">
                <a:solidFill>
                  <a:srgbClr val="000000"/>
                </a:solidFill>
              </a:rPr>
              <a:t>rebalancing</a:t>
            </a:r>
            <a:r>
              <a:rPr lang="en-US" sz="1400" dirty="0" smtClean="0"/>
              <a:t/>
            </a:r>
            <a:br>
              <a:rPr lang="en-US" sz="1400" dirty="0" smtClean="0"/>
            </a:br>
            <a:r>
              <a:rPr lang="en-US" sz="1400" dirty="0" smtClean="0"/>
              <a:t>	</a:t>
            </a:r>
            <a:r>
              <a:rPr lang="is-IS" sz="1400" dirty="0" smtClean="0"/>
              <a:t>… proven multi-year uptime </a:t>
            </a:r>
            <a:r>
              <a:rPr lang="is-IS" sz="1400" dirty="0"/>
              <a:t>…</a:t>
            </a:r>
            <a:endParaRPr lang="en-US" sz="1400" dirty="0"/>
          </a:p>
          <a:p>
            <a:pPr marL="0" indent="0">
              <a:lnSpc>
                <a:spcPct val="90000"/>
              </a:lnSpc>
              <a:buNone/>
            </a:pPr>
            <a:endParaRPr lang="en-US" sz="1400" dirty="0"/>
          </a:p>
          <a:p>
            <a:pPr marL="0" indent="0">
              <a:lnSpc>
                <a:spcPct val="90000"/>
              </a:lnSpc>
              <a:buNone/>
            </a:pPr>
            <a:r>
              <a:rPr lang="en-US" sz="1400" dirty="0"/>
              <a:t>Very </a:t>
            </a:r>
            <a:r>
              <a:rPr lang="en-US" sz="1400" dirty="0">
                <a:solidFill>
                  <a:schemeClr val="tx1"/>
                </a:solidFill>
              </a:rPr>
              <a:t>high performance C </a:t>
            </a:r>
            <a:r>
              <a:rPr lang="en-US" sz="1400" dirty="0" smtClean="0">
                <a:solidFill>
                  <a:schemeClr val="tx1"/>
                </a:solidFill>
              </a:rPr>
              <a:t>code</a:t>
            </a:r>
            <a:r>
              <a:rPr lang="en-US" sz="1400" dirty="0" smtClean="0">
                <a:solidFill>
                  <a:srgbClr val="7F7F7F"/>
                </a:solidFill>
              </a:rPr>
              <a:t>,</a:t>
            </a:r>
            <a:r>
              <a:rPr lang="en-US" sz="1400" dirty="0" smtClean="0">
                <a:solidFill>
                  <a:schemeClr val="tx1"/>
                </a:solidFill>
              </a:rPr>
              <a:t> </a:t>
            </a:r>
            <a:r>
              <a:rPr lang="en-US" sz="1400" dirty="0" smtClean="0"/>
              <a:t>multi-core and multi-threaded</a:t>
            </a:r>
            <a:r>
              <a:rPr lang="en-US" sz="1400" dirty="0"/>
              <a:t/>
            </a:r>
            <a:br>
              <a:rPr lang="en-US" sz="1400" dirty="0"/>
            </a:br>
            <a:r>
              <a:rPr lang="en-US" sz="1400" dirty="0"/>
              <a:t>	</a:t>
            </a:r>
            <a:r>
              <a:rPr lang="is-IS" sz="1400" dirty="0"/>
              <a:t>…</a:t>
            </a:r>
            <a:r>
              <a:rPr lang="en-US" sz="1400" dirty="0" smtClean="0"/>
              <a:t> </a:t>
            </a:r>
            <a:r>
              <a:rPr lang="en-US" sz="1400" dirty="0"/>
              <a:t>2M++ TPS from Flash, 4M++ TPS from DRAM </a:t>
            </a:r>
            <a:r>
              <a:rPr lang="en-US" sz="1400" i="1" dirty="0">
                <a:solidFill>
                  <a:schemeClr val="tx1"/>
                </a:solidFill>
              </a:rPr>
              <a:t>PER SERVER</a:t>
            </a:r>
            <a:r>
              <a:rPr lang="en-US" sz="1400" dirty="0">
                <a:solidFill>
                  <a:schemeClr val="tx1"/>
                </a:solidFill>
              </a:rPr>
              <a:t> </a:t>
            </a:r>
            <a:r>
              <a:rPr lang="is-IS" sz="1400" dirty="0"/>
              <a:t>…</a:t>
            </a:r>
            <a:endParaRPr lang="en-US" sz="1400" dirty="0"/>
          </a:p>
          <a:p>
            <a:pPr marL="0" indent="0">
              <a:lnSpc>
                <a:spcPct val="90000"/>
              </a:lnSpc>
              <a:buNone/>
            </a:pPr>
            <a:endParaRPr lang="en-US" sz="1400" dirty="0"/>
          </a:p>
          <a:p>
            <a:pPr marL="0" indent="0">
              <a:lnSpc>
                <a:spcPct val="90000"/>
              </a:lnSpc>
              <a:buNone/>
            </a:pPr>
            <a:r>
              <a:rPr lang="en-US" sz="1400" dirty="0">
                <a:solidFill>
                  <a:schemeClr val="tx1"/>
                </a:solidFill>
              </a:rPr>
              <a:t>Direct attach storage; persistence</a:t>
            </a:r>
            <a:r>
              <a:rPr lang="en-US" sz="1400" dirty="0"/>
              <a:t> through replication and </a:t>
            </a:r>
            <a:r>
              <a:rPr lang="en-US" sz="1400" dirty="0">
                <a:solidFill>
                  <a:srgbClr val="000000"/>
                </a:solidFill>
              </a:rPr>
              <a:t>Flash</a:t>
            </a:r>
          </a:p>
          <a:p>
            <a:pPr marL="0" indent="0">
              <a:lnSpc>
                <a:spcPct val="90000"/>
              </a:lnSpc>
              <a:buNone/>
            </a:pPr>
            <a:endParaRPr lang="en-US" sz="1400" dirty="0"/>
          </a:p>
          <a:p>
            <a:pPr marL="0" indent="0">
              <a:lnSpc>
                <a:spcPct val="90000"/>
              </a:lnSpc>
              <a:buNone/>
            </a:pPr>
            <a:r>
              <a:rPr lang="en-US" sz="1400" dirty="0"/>
              <a:t>Cloud-savvy – runs with </a:t>
            </a:r>
            <a:r>
              <a:rPr lang="en-US" sz="1400" dirty="0">
                <a:solidFill>
                  <a:srgbClr val="000000"/>
                </a:solidFill>
              </a:rPr>
              <a:t>EC2, </a:t>
            </a:r>
            <a:r>
              <a:rPr lang="en-US" sz="1400" dirty="0" smtClean="0">
                <a:solidFill>
                  <a:srgbClr val="000000"/>
                </a:solidFill>
              </a:rPr>
              <a:t>GCE, </a:t>
            </a:r>
            <a:r>
              <a:rPr lang="en-US" sz="1400" dirty="0">
                <a:solidFill>
                  <a:srgbClr val="000000"/>
                </a:solidFill>
              </a:rPr>
              <a:t>others; </a:t>
            </a:r>
            <a:r>
              <a:rPr lang="en-US" sz="1400" dirty="0" err="1">
                <a:solidFill>
                  <a:srgbClr val="000000"/>
                </a:solidFill>
              </a:rPr>
              <a:t>Docker</a:t>
            </a:r>
            <a:r>
              <a:rPr lang="en-US" sz="1400" dirty="0"/>
              <a:t>, more </a:t>
            </a:r>
            <a:r>
              <a:rPr lang="is-IS" sz="1400" dirty="0"/>
              <a:t>…</a:t>
            </a:r>
          </a:p>
          <a:p>
            <a:pPr marL="0" indent="0">
              <a:lnSpc>
                <a:spcPct val="90000"/>
              </a:lnSpc>
              <a:buNone/>
            </a:pPr>
            <a:endParaRPr lang="is-IS" sz="1400" dirty="0"/>
          </a:p>
          <a:p>
            <a:pPr marL="0" indent="0">
              <a:lnSpc>
                <a:spcPct val="90000"/>
              </a:lnSpc>
              <a:buNone/>
            </a:pPr>
            <a:r>
              <a:rPr lang="is-IS" sz="1400" dirty="0">
                <a:solidFill>
                  <a:schemeClr val="tx1"/>
                </a:solidFill>
              </a:rPr>
              <a:t>Dual License</a:t>
            </a:r>
            <a:r>
              <a:rPr lang="is-IS" sz="1400" dirty="0"/>
              <a:t>: </a:t>
            </a:r>
            <a:r>
              <a:rPr lang="is-IS" sz="1400" dirty="0">
                <a:solidFill>
                  <a:srgbClr val="C22126"/>
                </a:solidFill>
              </a:rPr>
              <a:t>Open Source </a:t>
            </a:r>
            <a:r>
              <a:rPr lang="is-IS" sz="1400" dirty="0"/>
              <a:t>for devs, Enterprise for deployment</a:t>
            </a:r>
            <a:endParaRPr lang="en-US" sz="1400" dirty="0"/>
          </a:p>
        </p:txBody>
      </p:sp>
      <p:sp>
        <p:nvSpPr>
          <p:cNvPr id="2" name="Title 1"/>
          <p:cNvSpPr>
            <a:spLocks noGrp="1"/>
          </p:cNvSpPr>
          <p:nvPr>
            <p:ph type="title"/>
          </p:nvPr>
        </p:nvSpPr>
        <p:spPr/>
        <p:txBody>
          <a:bodyPr/>
          <a:lstStyle/>
          <a:p>
            <a:r>
              <a:rPr lang="en-US" dirty="0" smtClean="0"/>
              <a:t>What is Aerospike ?</a:t>
            </a:r>
            <a:endParaRPr lang="en-US" dirty="0"/>
          </a:p>
        </p:txBody>
      </p:sp>
    </p:spTree>
    <p:extLst>
      <p:ext uri="{BB962C8B-B14F-4D97-AF65-F5344CB8AC3E}">
        <p14:creationId xmlns:p14="http://schemas.microsoft.com/office/powerpoint/2010/main" val="1652105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chitecture_Graphic_Expi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56" y="1527618"/>
            <a:ext cx="5030966" cy="3286156"/>
          </a:xfrm>
          <a:prstGeom prst="rect">
            <a:avLst/>
          </a:prstGeom>
        </p:spPr>
      </p:pic>
      <p:graphicFrame>
        <p:nvGraphicFramePr>
          <p:cNvPr id="7" name="C 2"/>
          <p:cNvGraphicFramePr/>
          <p:nvPr>
            <p:extLst>
              <p:ext uri="{D42A27DB-BD31-4B8C-83A1-F6EECF244321}">
                <p14:modId xmlns:p14="http://schemas.microsoft.com/office/powerpoint/2010/main" val="118999983"/>
              </p:ext>
            </p:extLst>
          </p:nvPr>
        </p:nvGraphicFramePr>
        <p:xfrm>
          <a:off x="5611446" y="205859"/>
          <a:ext cx="3415677" cy="16592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icture 4"/>
          <p:cNvGraphicFramePr>
            <a:graphicFrameLocks/>
          </p:cNvGraphicFramePr>
          <p:nvPr>
            <p:extLst>
              <p:ext uri="{D42A27DB-BD31-4B8C-83A1-F6EECF244321}">
                <p14:modId xmlns:p14="http://schemas.microsoft.com/office/powerpoint/2010/main" val="4197301834"/>
              </p:ext>
            </p:extLst>
          </p:nvPr>
        </p:nvGraphicFramePr>
        <p:xfrm>
          <a:off x="5612730" y="1913394"/>
          <a:ext cx="3531270" cy="1589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Picture 6"/>
          <p:cNvGraphicFramePr>
            <a:graphicFrameLocks/>
          </p:cNvGraphicFramePr>
          <p:nvPr>
            <p:extLst>
              <p:ext uri="{D42A27DB-BD31-4B8C-83A1-F6EECF244321}">
                <p14:modId xmlns:p14="http://schemas.microsoft.com/office/powerpoint/2010/main" val="1377536295"/>
              </p:ext>
            </p:extLst>
          </p:nvPr>
        </p:nvGraphicFramePr>
        <p:xfrm>
          <a:off x="5602165" y="3449956"/>
          <a:ext cx="3475782" cy="1412875"/>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293288" y="623765"/>
            <a:ext cx="4864021" cy="1015663"/>
          </a:xfrm>
          <a:prstGeom prst="rect">
            <a:avLst/>
          </a:prstGeom>
          <a:noFill/>
        </p:spPr>
        <p:txBody>
          <a:bodyPr wrap="square" rtlCol="0">
            <a:spAutoFit/>
          </a:bodyPr>
          <a:lstStyle/>
          <a:p>
            <a:pPr marL="285750" indent="-285750">
              <a:buFont typeface="Arial"/>
              <a:buChar char="•"/>
            </a:pPr>
            <a:r>
              <a:rPr lang="en-US" sz="2000" dirty="0" smtClean="0">
                <a:solidFill>
                  <a:srgbClr val="595959"/>
                </a:solidFill>
                <a:latin typeface="Arial"/>
                <a:cs typeface="Arial"/>
              </a:rPr>
              <a:t>Hybrid Memory</a:t>
            </a:r>
          </a:p>
          <a:p>
            <a:pPr marL="285750" indent="-285750">
              <a:buFont typeface="Arial"/>
              <a:buChar char="•"/>
            </a:pPr>
            <a:r>
              <a:rPr lang="en-US" sz="2000" dirty="0" smtClean="0">
                <a:solidFill>
                  <a:srgbClr val="595959"/>
                </a:solidFill>
                <a:latin typeface="Arial"/>
                <a:cs typeface="Arial"/>
              </a:rPr>
              <a:t>Flash / SSD Optimized</a:t>
            </a:r>
          </a:p>
          <a:p>
            <a:pPr marL="285750" indent="-285750">
              <a:buFont typeface="Arial"/>
              <a:buChar char="•"/>
            </a:pPr>
            <a:r>
              <a:rPr lang="en-US" sz="2000" dirty="0" smtClean="0">
                <a:solidFill>
                  <a:srgbClr val="595959"/>
                </a:solidFill>
                <a:latin typeface="Arial"/>
                <a:cs typeface="Arial"/>
              </a:rPr>
              <a:t>Primary Index in DRAM</a:t>
            </a:r>
            <a:endParaRPr lang="en-US" sz="2000" dirty="0">
              <a:solidFill>
                <a:srgbClr val="595959"/>
              </a:solidFill>
              <a:latin typeface="Arial"/>
              <a:cs typeface="Arial"/>
            </a:endParaRPr>
          </a:p>
        </p:txBody>
      </p:sp>
      <p:sp>
        <p:nvSpPr>
          <p:cNvPr id="2" name="Title 1"/>
          <p:cNvSpPr>
            <a:spLocks noGrp="1"/>
          </p:cNvSpPr>
          <p:nvPr>
            <p:ph type="title"/>
          </p:nvPr>
        </p:nvSpPr>
        <p:spPr/>
        <p:txBody>
          <a:bodyPr/>
          <a:lstStyle/>
          <a:p>
            <a:r>
              <a:rPr lang="en-US" dirty="0" smtClean="0"/>
              <a:t>Performance</a:t>
            </a:r>
            <a:endParaRPr lang="en-US" dirty="0"/>
          </a:p>
        </p:txBody>
      </p:sp>
    </p:spTree>
    <p:extLst>
      <p:ext uri="{BB962C8B-B14F-4D97-AF65-F5344CB8AC3E}">
        <p14:creationId xmlns:p14="http://schemas.microsoft.com/office/powerpoint/2010/main" val="793416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4767263"/>
            <a:ext cx="2133600" cy="273844"/>
          </a:xfrm>
          <a:prstGeom prst="rect">
            <a:avLst/>
          </a:prstGeom>
        </p:spPr>
        <p:txBody>
          <a:bodyPr/>
          <a:lstStyle/>
          <a:p>
            <a:fld id="{4689A8FC-C1EE-2A4B-87DA-D8B451894542}" type="slidenum">
              <a:rPr lang="en-US" smtClean="0"/>
              <a:t>17</a:t>
            </a:fld>
            <a:endParaRPr lang="en-US" dirty="0"/>
          </a:p>
        </p:txBody>
      </p:sp>
      <p:pic>
        <p:nvPicPr>
          <p:cNvPr id="8" name="Content Placeholder 7" descr="TTchartThroughoutOps_sec.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0678" b="10678"/>
          <a:stretch/>
        </p:blipFill>
        <p:spPr>
          <a:xfrm>
            <a:off x="3879850" y="2080022"/>
            <a:ext cx="5264150" cy="2170509"/>
          </a:xfrm>
          <a:prstGeom prst="rect">
            <a:avLst/>
          </a:prstGeom>
        </p:spPr>
      </p:pic>
      <p:sp>
        <p:nvSpPr>
          <p:cNvPr id="9" name="TextBox 8"/>
          <p:cNvSpPr txBox="1"/>
          <p:nvPr/>
        </p:nvSpPr>
        <p:spPr>
          <a:xfrm>
            <a:off x="191687" y="611065"/>
            <a:ext cx="4864021" cy="1323439"/>
          </a:xfrm>
          <a:prstGeom prst="rect">
            <a:avLst/>
          </a:prstGeom>
          <a:noFill/>
        </p:spPr>
        <p:txBody>
          <a:bodyPr wrap="square" rtlCol="0">
            <a:spAutoFit/>
          </a:bodyPr>
          <a:lstStyle/>
          <a:p>
            <a:pPr marL="285750" indent="-285750">
              <a:buFont typeface="Arial"/>
              <a:buChar char="•"/>
            </a:pPr>
            <a:r>
              <a:rPr lang="en-US" sz="2000" dirty="0" smtClean="0">
                <a:solidFill>
                  <a:srgbClr val="595959"/>
                </a:solidFill>
                <a:latin typeface="Arial"/>
                <a:cs typeface="Arial"/>
              </a:rPr>
              <a:t>Clustered ( in production since 2010 )</a:t>
            </a:r>
          </a:p>
          <a:p>
            <a:pPr marL="285750" indent="-285750">
              <a:buFont typeface="Arial"/>
              <a:buChar char="•"/>
            </a:pPr>
            <a:r>
              <a:rPr lang="en-US" sz="2000" dirty="0" smtClean="0">
                <a:solidFill>
                  <a:srgbClr val="595959"/>
                </a:solidFill>
                <a:latin typeface="Arial"/>
                <a:cs typeface="Arial"/>
              </a:rPr>
              <a:t>RIPE </a:t>
            </a:r>
            <a:r>
              <a:rPr lang="en-US" sz="2000" dirty="0" smtClean="0">
                <a:solidFill>
                  <a:srgbClr val="595959"/>
                </a:solidFill>
                <a:latin typeface="Arial"/>
                <a:cs typeface="Arial"/>
              </a:rPr>
              <a:t>MD160 Hashing &amp; Partitioning</a:t>
            </a:r>
          </a:p>
          <a:p>
            <a:pPr marL="285750" indent="-285750">
              <a:buFont typeface="Arial"/>
              <a:buChar char="•"/>
            </a:pPr>
            <a:r>
              <a:rPr lang="en-US" sz="2000" dirty="0" smtClean="0">
                <a:solidFill>
                  <a:srgbClr val="595959"/>
                </a:solidFill>
                <a:latin typeface="Arial"/>
                <a:cs typeface="Arial"/>
              </a:rPr>
              <a:t>Dynamically Add/Remove Nodes</a:t>
            </a:r>
          </a:p>
          <a:p>
            <a:pPr marL="285750" indent="-285750">
              <a:buFont typeface="Arial"/>
              <a:buChar char="•"/>
            </a:pPr>
            <a:r>
              <a:rPr lang="en-US" sz="2000" dirty="0" smtClean="0">
                <a:solidFill>
                  <a:srgbClr val="595959"/>
                </a:solidFill>
                <a:latin typeface="Arial"/>
                <a:cs typeface="Arial"/>
              </a:rPr>
              <a:t>Auto </a:t>
            </a:r>
            <a:r>
              <a:rPr lang="en-US" sz="2000" dirty="0" smtClean="0">
                <a:solidFill>
                  <a:srgbClr val="595959"/>
                </a:solidFill>
                <a:latin typeface="Arial"/>
                <a:cs typeface="Arial"/>
              </a:rPr>
              <a:t>Rebalance, Heal</a:t>
            </a:r>
            <a:endParaRPr lang="en-US" sz="2000" dirty="0" smtClean="0">
              <a:solidFill>
                <a:srgbClr val="595959"/>
              </a:solidFill>
              <a:latin typeface="Arial"/>
              <a:cs typeface="Arial"/>
            </a:endParaRPr>
          </a:p>
        </p:txBody>
      </p:sp>
      <p:pic>
        <p:nvPicPr>
          <p:cNvPr id="10" name="Picture 9" descr="slide23.png"/>
          <p:cNvPicPr>
            <a:picLocks noChangeAspect="1"/>
          </p:cNvPicPr>
          <p:nvPr/>
        </p:nvPicPr>
        <p:blipFill rotWithShape="1">
          <a:blip r:embed="rId3">
            <a:extLst>
              <a:ext uri="{28A0092B-C50C-407E-A947-70E740481C1C}">
                <a14:useLocalDpi xmlns:a14="http://schemas.microsoft.com/office/drawing/2010/main" val="0"/>
              </a:ext>
            </a:extLst>
          </a:blip>
          <a:srcRect l="4176" r="3741"/>
          <a:stretch/>
        </p:blipFill>
        <p:spPr>
          <a:xfrm>
            <a:off x="191687" y="1952625"/>
            <a:ext cx="3735567" cy="2536825"/>
          </a:xfrm>
          <a:prstGeom prst="rect">
            <a:avLst/>
          </a:prstGeom>
        </p:spPr>
      </p:pic>
      <p:sp>
        <p:nvSpPr>
          <p:cNvPr id="3" name="Title 2"/>
          <p:cNvSpPr>
            <a:spLocks noGrp="1"/>
          </p:cNvSpPr>
          <p:nvPr>
            <p:ph type="title"/>
          </p:nvPr>
        </p:nvSpPr>
        <p:spPr/>
        <p:txBody>
          <a:bodyPr/>
          <a:lstStyle/>
          <a:p>
            <a:r>
              <a:rPr lang="en-US" dirty="0" smtClean="0"/>
              <a:t>Scale</a:t>
            </a:r>
            <a:endParaRPr lang="en-US" dirty="0"/>
          </a:p>
        </p:txBody>
      </p:sp>
    </p:spTree>
    <p:extLst>
      <p:ext uri="{BB962C8B-B14F-4D97-AF65-F5344CB8AC3E}">
        <p14:creationId xmlns:p14="http://schemas.microsoft.com/office/powerpoint/2010/main" val="2062175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Focus / Horizontal Expansion</a:t>
            </a:r>
          </a:p>
        </p:txBody>
      </p:sp>
      <p:pic>
        <p:nvPicPr>
          <p:cNvPr id="5" name="Picture 4" descr="blueka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464" y="1624708"/>
            <a:ext cx="882369" cy="226976"/>
          </a:xfrm>
          <a:prstGeom prst="rect">
            <a:avLst/>
          </a:prstGeom>
        </p:spPr>
      </p:pic>
      <p:pic>
        <p:nvPicPr>
          <p:cNvPr id="6" name="Picture 5" descr="Acutity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1291" y="2682541"/>
            <a:ext cx="756565" cy="273102"/>
          </a:xfrm>
          <a:prstGeom prst="rect">
            <a:avLst/>
          </a:prstGeom>
        </p:spPr>
      </p:pic>
      <p:pic>
        <p:nvPicPr>
          <p:cNvPr id="7" name="Picture 6"/>
          <p:cNvPicPr>
            <a:picLocks noChangeAspect="1"/>
          </p:cNvPicPr>
          <p:nvPr/>
        </p:nvPicPr>
        <p:blipFill>
          <a:blip r:embed="rId4"/>
          <a:stretch>
            <a:fillRect/>
          </a:stretch>
        </p:blipFill>
        <p:spPr>
          <a:xfrm>
            <a:off x="694959" y="1254488"/>
            <a:ext cx="1009397" cy="266823"/>
          </a:xfrm>
          <a:prstGeom prst="rect">
            <a:avLst/>
          </a:prstGeom>
        </p:spPr>
      </p:pic>
      <p:pic>
        <p:nvPicPr>
          <p:cNvPr id="8" name="Picture 7"/>
          <p:cNvPicPr>
            <a:picLocks noChangeAspect="1"/>
          </p:cNvPicPr>
          <p:nvPr/>
        </p:nvPicPr>
        <p:blipFill>
          <a:blip r:embed="rId5"/>
          <a:stretch>
            <a:fillRect/>
          </a:stretch>
        </p:blipFill>
        <p:spPr>
          <a:xfrm>
            <a:off x="1797596" y="1633182"/>
            <a:ext cx="791737" cy="193834"/>
          </a:xfrm>
          <a:prstGeom prst="rect">
            <a:avLst/>
          </a:prstGeom>
        </p:spPr>
      </p:pic>
      <p:pic>
        <p:nvPicPr>
          <p:cNvPr id="9" name="Picture 8" descr="madvertise.png"/>
          <p:cNvPicPr>
            <a:picLocks noChangeAspect="1"/>
          </p:cNvPicPr>
          <p:nvPr/>
        </p:nvPicPr>
        <p:blipFill rotWithShape="1">
          <a:blip r:embed="rId6" cstate="email">
            <a:extLst>
              <a:ext uri="{28A0092B-C50C-407E-A947-70E740481C1C}">
                <a14:useLocalDpi xmlns:a14="http://schemas.microsoft.com/office/drawing/2010/main"/>
              </a:ext>
            </a:extLst>
          </a:blip>
          <a:srcRect l="10702" t="16665" r="10796" b="28222"/>
          <a:stretch/>
        </p:blipFill>
        <p:spPr>
          <a:xfrm>
            <a:off x="668736" y="1944282"/>
            <a:ext cx="1103921" cy="313324"/>
          </a:xfrm>
          <a:prstGeom prst="rect">
            <a:avLst/>
          </a:prstGeom>
        </p:spPr>
      </p:pic>
      <p:pic>
        <p:nvPicPr>
          <p:cNvPr id="11" name="Picture 10" descr="Chango_Logo-blue-rgb.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22942" y="3807126"/>
            <a:ext cx="740850" cy="229078"/>
          </a:xfrm>
          <a:prstGeom prst="rect">
            <a:avLst/>
          </a:prstGeom>
        </p:spPr>
      </p:pic>
      <p:pic>
        <p:nvPicPr>
          <p:cNvPr id="12" name="Picture 11"/>
          <p:cNvPicPr>
            <a:picLocks noChangeAspect="1"/>
          </p:cNvPicPr>
          <p:nvPr/>
        </p:nvPicPr>
        <p:blipFill>
          <a:blip r:embed="rId8"/>
          <a:stretch>
            <a:fillRect/>
          </a:stretch>
        </p:blipFill>
        <p:spPr>
          <a:xfrm>
            <a:off x="1848960" y="2603501"/>
            <a:ext cx="953602" cy="384517"/>
          </a:xfrm>
          <a:prstGeom prst="rect">
            <a:avLst/>
          </a:prstGeom>
        </p:spPr>
      </p:pic>
      <p:pic>
        <p:nvPicPr>
          <p:cNvPr id="13" name="Picture 12"/>
          <p:cNvPicPr>
            <a:picLocks noChangeAspect="1"/>
          </p:cNvPicPr>
          <p:nvPr/>
        </p:nvPicPr>
        <p:blipFill>
          <a:blip r:embed="rId9"/>
          <a:stretch>
            <a:fillRect/>
          </a:stretch>
        </p:blipFill>
        <p:spPr>
          <a:xfrm>
            <a:off x="703905" y="2728317"/>
            <a:ext cx="826085" cy="225797"/>
          </a:xfrm>
          <a:prstGeom prst="rect">
            <a:avLst/>
          </a:prstGeom>
        </p:spPr>
      </p:pic>
      <p:pic>
        <p:nvPicPr>
          <p:cNvPr id="15" name="Picture 14"/>
          <p:cNvPicPr>
            <a:picLocks noChangeAspect="1"/>
          </p:cNvPicPr>
          <p:nvPr/>
        </p:nvPicPr>
        <p:blipFill>
          <a:blip r:embed="rId10"/>
          <a:stretch>
            <a:fillRect/>
          </a:stretch>
        </p:blipFill>
        <p:spPr>
          <a:xfrm>
            <a:off x="1569570" y="2405330"/>
            <a:ext cx="1168759" cy="204533"/>
          </a:xfrm>
          <a:prstGeom prst="rect">
            <a:avLst/>
          </a:prstGeom>
        </p:spPr>
      </p:pic>
      <p:pic>
        <p:nvPicPr>
          <p:cNvPr id="17" name="Picture 16"/>
          <p:cNvPicPr>
            <a:picLocks noChangeAspect="1"/>
          </p:cNvPicPr>
          <p:nvPr/>
        </p:nvPicPr>
        <p:blipFill>
          <a:blip r:embed="rId11"/>
          <a:stretch>
            <a:fillRect/>
          </a:stretch>
        </p:blipFill>
        <p:spPr>
          <a:xfrm>
            <a:off x="3225269" y="4135157"/>
            <a:ext cx="716343" cy="231078"/>
          </a:xfrm>
          <a:prstGeom prst="rect">
            <a:avLst/>
          </a:prstGeom>
        </p:spPr>
      </p:pic>
      <p:pic>
        <p:nvPicPr>
          <p:cNvPr id="18" name="Picture 17"/>
          <p:cNvPicPr>
            <a:picLocks noChangeAspect="1"/>
          </p:cNvPicPr>
          <p:nvPr/>
        </p:nvPicPr>
        <p:blipFill>
          <a:blip r:embed="rId12"/>
          <a:stretch>
            <a:fillRect/>
          </a:stretch>
        </p:blipFill>
        <p:spPr>
          <a:xfrm>
            <a:off x="695726" y="2989433"/>
            <a:ext cx="848177" cy="353407"/>
          </a:xfrm>
          <a:prstGeom prst="rect">
            <a:avLst/>
          </a:prstGeom>
        </p:spPr>
      </p:pic>
      <p:pic>
        <p:nvPicPr>
          <p:cNvPr id="19" name="Picture 18" descr="adMarketplace.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597168" y="1991857"/>
            <a:ext cx="1356047" cy="312673"/>
          </a:xfrm>
          <a:prstGeom prst="rect">
            <a:avLst/>
          </a:prstGeom>
        </p:spPr>
      </p:pic>
      <p:pic>
        <p:nvPicPr>
          <p:cNvPr id="20" name="Picture 19" descr="x+1 logo with tagline - highres.jpg"/>
          <p:cNvPicPr>
            <a:picLocks noChangeAspect="1"/>
          </p:cNvPicPr>
          <p:nvPr/>
        </p:nvPicPr>
        <p:blipFill rotWithShape="1">
          <a:blip r:embed="rId14" cstate="screen">
            <a:extLst>
              <a:ext uri="{28A0092B-C50C-407E-A947-70E740481C1C}">
                <a14:useLocalDpi xmlns:a14="http://schemas.microsoft.com/office/drawing/2010/main"/>
              </a:ext>
            </a:extLst>
          </a:blip>
          <a:srcRect b="23994"/>
          <a:stretch/>
        </p:blipFill>
        <p:spPr>
          <a:xfrm>
            <a:off x="3437479" y="4443737"/>
            <a:ext cx="507347" cy="241011"/>
          </a:xfrm>
          <a:prstGeom prst="rect">
            <a:avLst/>
          </a:prstGeom>
        </p:spPr>
      </p:pic>
      <p:pic>
        <p:nvPicPr>
          <p:cNvPr id="21" name="Picture 20"/>
          <p:cNvPicPr>
            <a:picLocks noChangeAspect="1"/>
          </p:cNvPicPr>
          <p:nvPr/>
        </p:nvPicPr>
        <p:blipFill>
          <a:blip r:embed="rId15"/>
          <a:stretch>
            <a:fillRect/>
          </a:stretch>
        </p:blipFill>
        <p:spPr>
          <a:xfrm>
            <a:off x="3340127" y="3753037"/>
            <a:ext cx="640149" cy="281384"/>
          </a:xfrm>
          <a:prstGeom prst="rect">
            <a:avLst/>
          </a:prstGeom>
        </p:spPr>
      </p:pic>
      <p:pic>
        <p:nvPicPr>
          <p:cNvPr id="23" name="Picture 22"/>
          <p:cNvPicPr>
            <a:picLocks noChangeAspect="1"/>
          </p:cNvPicPr>
          <p:nvPr/>
        </p:nvPicPr>
        <p:blipFill>
          <a:blip r:embed="rId16"/>
          <a:stretch>
            <a:fillRect/>
          </a:stretch>
        </p:blipFill>
        <p:spPr>
          <a:xfrm>
            <a:off x="1838215" y="4172392"/>
            <a:ext cx="1109852" cy="209696"/>
          </a:xfrm>
          <a:prstGeom prst="rect">
            <a:avLst/>
          </a:prstGeom>
        </p:spPr>
      </p:pic>
      <p:pic>
        <p:nvPicPr>
          <p:cNvPr id="24" name="Picture 23" descr="Komli New Logo (Final).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8856" y="4437989"/>
            <a:ext cx="611079" cy="234387"/>
          </a:xfrm>
          <a:prstGeom prst="rect">
            <a:avLst/>
          </a:prstGeom>
        </p:spPr>
      </p:pic>
      <p:pic>
        <p:nvPicPr>
          <p:cNvPr id="27" name="Picture 26"/>
          <p:cNvPicPr>
            <a:picLocks noChangeAspect="1"/>
          </p:cNvPicPr>
          <p:nvPr/>
        </p:nvPicPr>
        <p:blipFill>
          <a:blip r:embed="rId18"/>
          <a:stretch>
            <a:fillRect/>
          </a:stretch>
        </p:blipFill>
        <p:spPr>
          <a:xfrm>
            <a:off x="2870201" y="2376409"/>
            <a:ext cx="1066800" cy="242454"/>
          </a:xfrm>
          <a:prstGeom prst="rect">
            <a:avLst/>
          </a:prstGeom>
        </p:spPr>
      </p:pic>
      <p:pic>
        <p:nvPicPr>
          <p:cNvPr id="28" name="Picture 27"/>
          <p:cNvPicPr>
            <a:picLocks noChangeAspect="1"/>
          </p:cNvPicPr>
          <p:nvPr/>
        </p:nvPicPr>
        <p:blipFill>
          <a:blip r:embed="rId19"/>
          <a:stretch>
            <a:fillRect/>
          </a:stretch>
        </p:blipFill>
        <p:spPr>
          <a:xfrm>
            <a:off x="676043" y="3841994"/>
            <a:ext cx="791925" cy="158385"/>
          </a:xfrm>
          <a:prstGeom prst="rect">
            <a:avLst/>
          </a:prstGeom>
        </p:spPr>
      </p:pic>
      <p:pic>
        <p:nvPicPr>
          <p:cNvPr id="30" name="Picture 29"/>
          <p:cNvPicPr>
            <a:picLocks noChangeAspect="1"/>
          </p:cNvPicPr>
          <p:nvPr/>
        </p:nvPicPr>
        <p:blipFill>
          <a:blip r:embed="rId20"/>
          <a:stretch>
            <a:fillRect/>
          </a:stretch>
        </p:blipFill>
        <p:spPr>
          <a:xfrm>
            <a:off x="2455588" y="4526533"/>
            <a:ext cx="778490" cy="188725"/>
          </a:xfrm>
          <a:prstGeom prst="rect">
            <a:avLst/>
          </a:prstGeom>
        </p:spPr>
      </p:pic>
      <p:pic>
        <p:nvPicPr>
          <p:cNvPr id="31" name="Picture 30" descr="sitescout-logo-large.tif"/>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535925" y="4433925"/>
            <a:ext cx="724931" cy="265003"/>
          </a:xfrm>
          <a:prstGeom prst="rect">
            <a:avLst/>
          </a:prstGeom>
        </p:spPr>
      </p:pic>
      <p:pic>
        <p:nvPicPr>
          <p:cNvPr id="33" name="Picture 32"/>
          <p:cNvPicPr>
            <a:picLocks noChangeAspect="1"/>
          </p:cNvPicPr>
          <p:nvPr/>
        </p:nvPicPr>
        <p:blipFill>
          <a:blip r:embed="rId22"/>
          <a:stretch>
            <a:fillRect/>
          </a:stretch>
        </p:blipFill>
        <p:spPr>
          <a:xfrm>
            <a:off x="2808157" y="1654441"/>
            <a:ext cx="1156322" cy="171308"/>
          </a:xfrm>
          <a:prstGeom prst="rect">
            <a:avLst/>
          </a:prstGeom>
        </p:spPr>
      </p:pic>
      <p:pic>
        <p:nvPicPr>
          <p:cNvPr id="34" name="Picture 33"/>
          <p:cNvPicPr>
            <a:picLocks noChangeAspect="1"/>
          </p:cNvPicPr>
          <p:nvPr/>
        </p:nvPicPr>
        <p:blipFill>
          <a:blip r:embed="rId23"/>
          <a:stretch>
            <a:fillRect/>
          </a:stretch>
        </p:blipFill>
        <p:spPr>
          <a:xfrm>
            <a:off x="3020405" y="1275560"/>
            <a:ext cx="1024915" cy="298431"/>
          </a:xfrm>
          <a:prstGeom prst="rect">
            <a:avLst/>
          </a:prstGeom>
        </p:spPr>
      </p:pic>
      <p:pic>
        <p:nvPicPr>
          <p:cNvPr id="35" name="Picture 34"/>
          <p:cNvPicPr>
            <a:picLocks noChangeAspect="1"/>
          </p:cNvPicPr>
          <p:nvPr/>
        </p:nvPicPr>
        <p:blipFill>
          <a:blip r:embed="rId24"/>
          <a:stretch>
            <a:fillRect/>
          </a:stretch>
        </p:blipFill>
        <p:spPr>
          <a:xfrm>
            <a:off x="3137444" y="3422369"/>
            <a:ext cx="802841" cy="195815"/>
          </a:xfrm>
          <a:prstGeom prst="rect">
            <a:avLst/>
          </a:prstGeom>
        </p:spPr>
      </p:pic>
      <p:sp>
        <p:nvSpPr>
          <p:cNvPr id="37" name="Rectangle 36"/>
          <p:cNvSpPr/>
          <p:nvPr/>
        </p:nvSpPr>
        <p:spPr>
          <a:xfrm>
            <a:off x="601560" y="1037895"/>
            <a:ext cx="3453556" cy="3810330"/>
          </a:xfrm>
          <a:prstGeom prst="rect">
            <a:avLst/>
          </a:prstGeom>
          <a:noFill/>
          <a:ln w="63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a:solidFill>
                <a:prstClr val="white"/>
              </a:solidFill>
              <a:latin typeface="Trebuchet MS"/>
            </a:endParaRPr>
          </a:p>
        </p:txBody>
      </p:sp>
      <p:sp>
        <p:nvSpPr>
          <p:cNvPr id="39" name="Rectangle 38"/>
          <p:cNvSpPr/>
          <p:nvPr/>
        </p:nvSpPr>
        <p:spPr>
          <a:xfrm>
            <a:off x="7352464" y="1040888"/>
            <a:ext cx="1317709" cy="1413299"/>
          </a:xfrm>
          <a:prstGeom prst="rect">
            <a:avLst/>
          </a:prstGeom>
          <a:noFill/>
          <a:ln w="63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a:solidFill>
                <a:prstClr val="white"/>
              </a:solidFill>
              <a:latin typeface="Trebuchet MS"/>
            </a:endParaRPr>
          </a:p>
        </p:txBody>
      </p:sp>
      <p:sp>
        <p:nvSpPr>
          <p:cNvPr id="40" name="Rectangle 39"/>
          <p:cNvSpPr/>
          <p:nvPr/>
        </p:nvSpPr>
        <p:spPr>
          <a:xfrm>
            <a:off x="4294349" y="1040877"/>
            <a:ext cx="1396655" cy="1394200"/>
          </a:xfrm>
          <a:prstGeom prst="rect">
            <a:avLst/>
          </a:prstGeom>
          <a:noFill/>
          <a:ln w="63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a:solidFill>
                <a:prstClr val="white"/>
              </a:solidFill>
              <a:latin typeface="Trebuchet MS"/>
            </a:endParaRPr>
          </a:p>
        </p:txBody>
      </p:sp>
      <p:sp>
        <p:nvSpPr>
          <p:cNvPr id="41" name="TextBox 40"/>
          <p:cNvSpPr txBox="1"/>
          <p:nvPr/>
        </p:nvSpPr>
        <p:spPr>
          <a:xfrm>
            <a:off x="7542823" y="945396"/>
            <a:ext cx="936377" cy="246221"/>
          </a:xfrm>
          <a:prstGeom prst="rect">
            <a:avLst/>
          </a:prstGeom>
          <a:solidFill>
            <a:schemeClr val="tx1">
              <a:lumMod val="65000"/>
              <a:lumOff val="35000"/>
            </a:schemeClr>
          </a:solidFill>
        </p:spPr>
        <p:txBody>
          <a:bodyPr wrap="square" lIns="91424" tIns="45712" rIns="91424" bIns="45712" rtlCol="0">
            <a:spAutoFit/>
          </a:bodyPr>
          <a:lstStyle/>
          <a:p>
            <a:pPr algn="ctr">
              <a:defRPr/>
            </a:pPr>
            <a:r>
              <a:rPr lang="en-US" sz="1000" dirty="0">
                <a:solidFill>
                  <a:srgbClr val="FFFFFF"/>
                </a:solidFill>
                <a:latin typeface="Helvetica"/>
                <a:cs typeface="Helvetica"/>
              </a:rPr>
              <a:t>FINANCIAL</a:t>
            </a:r>
          </a:p>
        </p:txBody>
      </p:sp>
      <p:sp>
        <p:nvSpPr>
          <p:cNvPr id="42" name="TextBox 41"/>
          <p:cNvSpPr txBox="1"/>
          <p:nvPr/>
        </p:nvSpPr>
        <p:spPr>
          <a:xfrm>
            <a:off x="4478010" y="938018"/>
            <a:ext cx="1032504" cy="246221"/>
          </a:xfrm>
          <a:prstGeom prst="rect">
            <a:avLst/>
          </a:prstGeom>
          <a:solidFill>
            <a:schemeClr val="tx1">
              <a:lumMod val="65000"/>
              <a:lumOff val="35000"/>
            </a:schemeClr>
          </a:solidFill>
        </p:spPr>
        <p:txBody>
          <a:bodyPr wrap="none" lIns="91424" tIns="45712" rIns="91424" bIns="45712" rtlCol="0">
            <a:spAutoFit/>
          </a:bodyPr>
          <a:lstStyle/>
          <a:p>
            <a:pPr>
              <a:defRPr/>
            </a:pPr>
            <a:r>
              <a:rPr lang="en-US" sz="1000" dirty="0">
                <a:solidFill>
                  <a:srgbClr val="FFFFFF"/>
                </a:solidFill>
                <a:latin typeface="Helvetica"/>
                <a:cs typeface="Helvetica"/>
              </a:rPr>
              <a:t>ECOMMERCE</a:t>
            </a:r>
          </a:p>
        </p:txBody>
      </p:sp>
      <p:sp>
        <p:nvSpPr>
          <p:cNvPr id="36" name="TextBox 35"/>
          <p:cNvSpPr txBox="1"/>
          <p:nvPr/>
        </p:nvSpPr>
        <p:spPr>
          <a:xfrm>
            <a:off x="1894956" y="929818"/>
            <a:ext cx="711904" cy="246221"/>
          </a:xfrm>
          <a:prstGeom prst="rect">
            <a:avLst/>
          </a:prstGeom>
          <a:solidFill>
            <a:schemeClr val="tx1">
              <a:lumMod val="65000"/>
              <a:lumOff val="35000"/>
            </a:schemeClr>
          </a:solidFill>
        </p:spPr>
        <p:txBody>
          <a:bodyPr wrap="none" lIns="91424" tIns="45712" rIns="91424" bIns="45712" rtlCol="0">
            <a:spAutoFit/>
          </a:bodyPr>
          <a:lstStyle/>
          <a:p>
            <a:pPr>
              <a:defRPr/>
            </a:pPr>
            <a:r>
              <a:rPr lang="en-US" sz="1000" dirty="0">
                <a:solidFill>
                  <a:prstClr val="white"/>
                </a:solidFill>
                <a:latin typeface="Helvetica"/>
                <a:cs typeface="Helvetica"/>
              </a:rPr>
              <a:t>ADTECH</a:t>
            </a:r>
          </a:p>
        </p:txBody>
      </p:sp>
      <p:pic>
        <p:nvPicPr>
          <p:cNvPr id="43" name="Picture 42"/>
          <p:cNvPicPr>
            <a:picLocks noChangeAspect="1"/>
          </p:cNvPicPr>
          <p:nvPr/>
        </p:nvPicPr>
        <p:blipFill>
          <a:blip r:embed="rId25"/>
          <a:stretch>
            <a:fillRect/>
          </a:stretch>
        </p:blipFill>
        <p:spPr>
          <a:xfrm>
            <a:off x="4344185" y="1507259"/>
            <a:ext cx="1313785" cy="262758"/>
          </a:xfrm>
          <a:prstGeom prst="rect">
            <a:avLst/>
          </a:prstGeom>
        </p:spPr>
      </p:pic>
      <p:pic>
        <p:nvPicPr>
          <p:cNvPr id="44" name="Picture 43"/>
          <p:cNvPicPr>
            <a:picLocks noChangeAspect="1"/>
          </p:cNvPicPr>
          <p:nvPr/>
        </p:nvPicPr>
        <p:blipFill>
          <a:blip r:embed="rId26"/>
          <a:stretch>
            <a:fillRect/>
          </a:stretch>
        </p:blipFill>
        <p:spPr>
          <a:xfrm>
            <a:off x="1812038" y="3103123"/>
            <a:ext cx="1023667" cy="177547"/>
          </a:xfrm>
          <a:prstGeom prst="rect">
            <a:avLst/>
          </a:prstGeom>
        </p:spPr>
      </p:pic>
      <p:pic>
        <p:nvPicPr>
          <p:cNvPr id="45" name="Picture 44"/>
          <p:cNvPicPr>
            <a:picLocks noChangeAspect="1"/>
          </p:cNvPicPr>
          <p:nvPr/>
        </p:nvPicPr>
        <p:blipFill rotWithShape="1">
          <a:blip r:embed="rId27"/>
          <a:srcRect l="10139" t="33456" r="13027" b="34262"/>
          <a:stretch/>
        </p:blipFill>
        <p:spPr>
          <a:xfrm>
            <a:off x="5671523" y="4187665"/>
            <a:ext cx="973293" cy="237925"/>
          </a:xfrm>
          <a:prstGeom prst="rect">
            <a:avLst/>
          </a:prstGeom>
        </p:spPr>
      </p:pic>
      <p:pic>
        <p:nvPicPr>
          <p:cNvPr id="46" name="Picture 45"/>
          <p:cNvPicPr>
            <a:picLocks noChangeAspect="1"/>
          </p:cNvPicPr>
          <p:nvPr/>
        </p:nvPicPr>
        <p:blipFill>
          <a:blip r:embed="rId28"/>
          <a:stretch>
            <a:fillRect/>
          </a:stretch>
        </p:blipFill>
        <p:spPr>
          <a:xfrm>
            <a:off x="2040429" y="3425629"/>
            <a:ext cx="910410" cy="234440"/>
          </a:xfrm>
          <a:prstGeom prst="rect">
            <a:avLst/>
          </a:prstGeom>
        </p:spPr>
      </p:pic>
      <p:pic>
        <p:nvPicPr>
          <p:cNvPr id="47" name="Picture 46"/>
          <p:cNvPicPr>
            <a:picLocks noChangeAspect="1"/>
          </p:cNvPicPr>
          <p:nvPr/>
        </p:nvPicPr>
        <p:blipFill>
          <a:blip r:embed="rId29"/>
          <a:stretch>
            <a:fillRect/>
          </a:stretch>
        </p:blipFill>
        <p:spPr>
          <a:xfrm>
            <a:off x="7737147" y="1283766"/>
            <a:ext cx="539453" cy="539453"/>
          </a:xfrm>
          <a:prstGeom prst="rect">
            <a:avLst/>
          </a:prstGeom>
        </p:spPr>
      </p:pic>
      <p:sp>
        <p:nvSpPr>
          <p:cNvPr id="48" name="Rectangle 47"/>
          <p:cNvSpPr/>
          <p:nvPr/>
        </p:nvSpPr>
        <p:spPr>
          <a:xfrm>
            <a:off x="5767377" y="1040877"/>
            <a:ext cx="1499134" cy="1394200"/>
          </a:xfrm>
          <a:prstGeom prst="rect">
            <a:avLst/>
          </a:prstGeom>
          <a:noFill/>
          <a:ln w="63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a:solidFill>
                <a:prstClr val="white"/>
              </a:solidFill>
              <a:latin typeface="Trebuchet MS"/>
            </a:endParaRPr>
          </a:p>
        </p:txBody>
      </p:sp>
      <p:sp>
        <p:nvSpPr>
          <p:cNvPr id="50" name="Rectangle 49"/>
          <p:cNvSpPr/>
          <p:nvPr/>
        </p:nvSpPr>
        <p:spPr>
          <a:xfrm>
            <a:off x="4306448" y="3647838"/>
            <a:ext cx="4354173" cy="1184112"/>
          </a:xfrm>
          <a:prstGeom prst="rect">
            <a:avLst/>
          </a:prstGeom>
          <a:noFill/>
          <a:ln w="63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a:solidFill>
                <a:prstClr val="white"/>
              </a:solidFill>
              <a:latin typeface="Trebuchet MS"/>
            </a:endParaRPr>
          </a:p>
        </p:txBody>
      </p:sp>
      <p:sp>
        <p:nvSpPr>
          <p:cNvPr id="51" name="TextBox 50"/>
          <p:cNvSpPr txBox="1"/>
          <p:nvPr/>
        </p:nvSpPr>
        <p:spPr>
          <a:xfrm>
            <a:off x="6045465" y="3523542"/>
            <a:ext cx="1082473" cy="246221"/>
          </a:xfrm>
          <a:prstGeom prst="rect">
            <a:avLst/>
          </a:prstGeom>
          <a:solidFill>
            <a:schemeClr val="tx1">
              <a:lumMod val="65000"/>
              <a:lumOff val="35000"/>
            </a:schemeClr>
          </a:solidFill>
        </p:spPr>
        <p:txBody>
          <a:bodyPr wrap="none" lIns="91424" tIns="45712" rIns="91424" bIns="45712" rtlCol="0">
            <a:spAutoFit/>
          </a:bodyPr>
          <a:lstStyle/>
          <a:p>
            <a:pPr>
              <a:defRPr/>
            </a:pPr>
            <a:r>
              <a:rPr lang="en-US" sz="1000" dirty="0">
                <a:solidFill>
                  <a:srgbClr val="FFFFFF"/>
                </a:solidFill>
                <a:latin typeface="Helvetica"/>
                <a:cs typeface="Helvetica"/>
              </a:rPr>
              <a:t>TECHNOLOGY</a:t>
            </a:r>
          </a:p>
        </p:txBody>
      </p:sp>
      <p:pic>
        <p:nvPicPr>
          <p:cNvPr id="52" name="Picture 51"/>
          <p:cNvPicPr>
            <a:picLocks noChangeAspect="1"/>
          </p:cNvPicPr>
          <p:nvPr/>
        </p:nvPicPr>
        <p:blipFill rotWithShape="1">
          <a:blip r:embed="rId30"/>
          <a:srcRect l="6823" t="35185" r="5695" b="34074"/>
          <a:stretch/>
        </p:blipFill>
        <p:spPr>
          <a:xfrm>
            <a:off x="7480203" y="1843461"/>
            <a:ext cx="1052722" cy="277440"/>
          </a:xfrm>
          <a:prstGeom prst="rect">
            <a:avLst/>
          </a:prstGeom>
        </p:spPr>
      </p:pic>
      <p:pic>
        <p:nvPicPr>
          <p:cNvPr id="53" name="Picture 52"/>
          <p:cNvPicPr>
            <a:picLocks noChangeAspect="1"/>
          </p:cNvPicPr>
          <p:nvPr/>
        </p:nvPicPr>
        <p:blipFill rotWithShape="1">
          <a:blip r:embed="rId31"/>
          <a:srcRect l="7348" t="18485" r="10781" b="21698"/>
          <a:stretch/>
        </p:blipFill>
        <p:spPr>
          <a:xfrm>
            <a:off x="5903142" y="1561581"/>
            <a:ext cx="624095" cy="188068"/>
          </a:xfrm>
          <a:prstGeom prst="rect">
            <a:avLst/>
          </a:prstGeom>
        </p:spPr>
      </p:pic>
      <p:pic>
        <p:nvPicPr>
          <p:cNvPr id="54" name="Picture 53"/>
          <p:cNvPicPr>
            <a:picLocks noChangeAspect="1"/>
          </p:cNvPicPr>
          <p:nvPr/>
        </p:nvPicPr>
        <p:blipFill>
          <a:blip r:embed="rId32"/>
          <a:stretch>
            <a:fillRect/>
          </a:stretch>
        </p:blipFill>
        <p:spPr>
          <a:xfrm>
            <a:off x="6060422" y="1164737"/>
            <a:ext cx="903447" cy="325566"/>
          </a:xfrm>
          <a:prstGeom prst="rect">
            <a:avLst/>
          </a:prstGeom>
        </p:spPr>
      </p:pic>
      <p:pic>
        <p:nvPicPr>
          <p:cNvPr id="56" name="Picture 55"/>
          <p:cNvPicPr>
            <a:picLocks noChangeAspect="1"/>
          </p:cNvPicPr>
          <p:nvPr/>
        </p:nvPicPr>
        <p:blipFill>
          <a:blip r:embed="rId33"/>
          <a:stretch>
            <a:fillRect/>
          </a:stretch>
        </p:blipFill>
        <p:spPr>
          <a:xfrm>
            <a:off x="4402118" y="2734763"/>
            <a:ext cx="1182135" cy="245471"/>
          </a:xfrm>
          <a:prstGeom prst="rect">
            <a:avLst/>
          </a:prstGeom>
        </p:spPr>
      </p:pic>
      <p:pic>
        <p:nvPicPr>
          <p:cNvPr id="57" name="Picture 56"/>
          <p:cNvPicPr>
            <a:picLocks noChangeAspect="1"/>
          </p:cNvPicPr>
          <p:nvPr/>
        </p:nvPicPr>
        <p:blipFill rotWithShape="1">
          <a:blip r:embed="rId34"/>
          <a:srcRect t="32721" b="34262"/>
          <a:stretch/>
        </p:blipFill>
        <p:spPr>
          <a:xfrm>
            <a:off x="7224012" y="3129755"/>
            <a:ext cx="752850" cy="248571"/>
          </a:xfrm>
          <a:prstGeom prst="rect">
            <a:avLst/>
          </a:prstGeom>
        </p:spPr>
      </p:pic>
      <p:pic>
        <p:nvPicPr>
          <p:cNvPr id="58" name="Picture 57"/>
          <p:cNvPicPr>
            <a:picLocks noChangeAspect="1"/>
          </p:cNvPicPr>
          <p:nvPr/>
        </p:nvPicPr>
        <p:blipFill>
          <a:blip r:embed="rId35"/>
          <a:stretch>
            <a:fillRect/>
          </a:stretch>
        </p:blipFill>
        <p:spPr>
          <a:xfrm>
            <a:off x="4411663" y="3936283"/>
            <a:ext cx="1000825" cy="172556"/>
          </a:xfrm>
          <a:prstGeom prst="rect">
            <a:avLst/>
          </a:prstGeom>
        </p:spPr>
      </p:pic>
      <p:sp>
        <p:nvSpPr>
          <p:cNvPr id="59" name="Rectangle 58"/>
          <p:cNvSpPr/>
          <p:nvPr/>
        </p:nvSpPr>
        <p:spPr>
          <a:xfrm>
            <a:off x="4287353" y="2653902"/>
            <a:ext cx="4373269" cy="777467"/>
          </a:xfrm>
          <a:prstGeom prst="rect">
            <a:avLst/>
          </a:prstGeom>
          <a:noFill/>
          <a:ln w="63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a:solidFill>
                <a:prstClr val="white"/>
              </a:solidFill>
              <a:latin typeface="Trebuchet MS"/>
            </a:endParaRPr>
          </a:p>
        </p:txBody>
      </p:sp>
      <p:sp>
        <p:nvSpPr>
          <p:cNvPr id="60" name="TextBox 59"/>
          <p:cNvSpPr txBox="1"/>
          <p:nvPr/>
        </p:nvSpPr>
        <p:spPr>
          <a:xfrm>
            <a:off x="5815128" y="935846"/>
            <a:ext cx="1394099" cy="246221"/>
          </a:xfrm>
          <a:prstGeom prst="rect">
            <a:avLst/>
          </a:prstGeom>
          <a:solidFill>
            <a:schemeClr val="tx1">
              <a:lumMod val="65000"/>
              <a:lumOff val="35000"/>
            </a:schemeClr>
          </a:solidFill>
        </p:spPr>
        <p:txBody>
          <a:bodyPr wrap="square" lIns="91424" tIns="45712" rIns="91424" bIns="45712" rtlCol="0">
            <a:spAutoFit/>
          </a:bodyPr>
          <a:lstStyle/>
          <a:p>
            <a:pPr>
              <a:defRPr/>
            </a:pPr>
            <a:r>
              <a:rPr lang="en-US" sz="1000" dirty="0">
                <a:solidFill>
                  <a:srgbClr val="FFFFFF"/>
                </a:solidFill>
                <a:latin typeface="Helvetica"/>
                <a:cs typeface="Helvetica"/>
              </a:rPr>
              <a:t>GAMING / BETTING</a:t>
            </a:r>
          </a:p>
        </p:txBody>
      </p:sp>
      <p:pic>
        <p:nvPicPr>
          <p:cNvPr id="67" name="Picture 66"/>
          <p:cNvPicPr>
            <a:picLocks noChangeAspect="1"/>
          </p:cNvPicPr>
          <p:nvPr/>
        </p:nvPicPr>
        <p:blipFill rotWithShape="1">
          <a:blip r:embed="rId36"/>
          <a:srcRect l="19765" t="30906" r="19108" b="36601"/>
          <a:stretch/>
        </p:blipFill>
        <p:spPr>
          <a:xfrm>
            <a:off x="2128208" y="1296279"/>
            <a:ext cx="486858" cy="199979"/>
          </a:xfrm>
          <a:prstGeom prst="rect">
            <a:avLst/>
          </a:prstGeom>
        </p:spPr>
      </p:pic>
      <p:pic>
        <p:nvPicPr>
          <p:cNvPr id="69" name="Picture 68"/>
          <p:cNvPicPr>
            <a:picLocks noChangeAspect="1"/>
          </p:cNvPicPr>
          <p:nvPr/>
        </p:nvPicPr>
        <p:blipFill>
          <a:blip r:embed="rId37"/>
          <a:stretch>
            <a:fillRect/>
          </a:stretch>
        </p:blipFill>
        <p:spPr>
          <a:xfrm>
            <a:off x="5996836" y="1895698"/>
            <a:ext cx="1042964" cy="186800"/>
          </a:xfrm>
          <a:prstGeom prst="rect">
            <a:avLst/>
          </a:prstGeom>
        </p:spPr>
      </p:pic>
      <p:pic>
        <p:nvPicPr>
          <p:cNvPr id="72" name="Picture 71"/>
          <p:cNvPicPr>
            <a:picLocks noChangeAspect="1"/>
          </p:cNvPicPr>
          <p:nvPr/>
        </p:nvPicPr>
        <p:blipFill>
          <a:blip r:embed="rId38"/>
          <a:stretch>
            <a:fillRect/>
          </a:stretch>
        </p:blipFill>
        <p:spPr>
          <a:xfrm>
            <a:off x="3113772" y="3085446"/>
            <a:ext cx="832999" cy="205978"/>
          </a:xfrm>
          <a:prstGeom prst="rect">
            <a:avLst/>
          </a:prstGeom>
        </p:spPr>
      </p:pic>
      <p:pic>
        <p:nvPicPr>
          <p:cNvPr id="74" name="Picture 73"/>
          <p:cNvPicPr>
            <a:picLocks noChangeAspect="1"/>
          </p:cNvPicPr>
          <p:nvPr/>
        </p:nvPicPr>
        <p:blipFill>
          <a:blip r:embed="rId39"/>
          <a:stretch>
            <a:fillRect/>
          </a:stretch>
        </p:blipFill>
        <p:spPr>
          <a:xfrm>
            <a:off x="705444" y="4188135"/>
            <a:ext cx="863728" cy="164118"/>
          </a:xfrm>
          <a:prstGeom prst="rect">
            <a:avLst/>
          </a:prstGeom>
        </p:spPr>
      </p:pic>
      <p:pic>
        <p:nvPicPr>
          <p:cNvPr id="75" name="Picture 74"/>
          <p:cNvPicPr>
            <a:picLocks noChangeAspect="1"/>
          </p:cNvPicPr>
          <p:nvPr/>
        </p:nvPicPr>
        <p:blipFill>
          <a:blip r:embed="rId40"/>
          <a:stretch>
            <a:fillRect/>
          </a:stretch>
        </p:blipFill>
        <p:spPr>
          <a:xfrm>
            <a:off x="621349" y="3445702"/>
            <a:ext cx="1316468" cy="210635"/>
          </a:xfrm>
          <a:prstGeom prst="rect">
            <a:avLst/>
          </a:prstGeom>
        </p:spPr>
      </p:pic>
      <p:pic>
        <p:nvPicPr>
          <p:cNvPr id="76" name="Picture 75"/>
          <p:cNvPicPr>
            <a:picLocks noChangeAspect="1"/>
          </p:cNvPicPr>
          <p:nvPr/>
        </p:nvPicPr>
        <p:blipFill>
          <a:blip r:embed="rId41"/>
          <a:stretch>
            <a:fillRect/>
          </a:stretch>
        </p:blipFill>
        <p:spPr>
          <a:xfrm>
            <a:off x="4479091" y="1747154"/>
            <a:ext cx="1027204" cy="277623"/>
          </a:xfrm>
          <a:prstGeom prst="rect">
            <a:avLst/>
          </a:prstGeom>
        </p:spPr>
      </p:pic>
      <p:sp>
        <p:nvSpPr>
          <p:cNvPr id="49" name="TextBox 48"/>
          <p:cNvSpPr txBox="1"/>
          <p:nvPr/>
        </p:nvSpPr>
        <p:spPr>
          <a:xfrm>
            <a:off x="6140324" y="2556495"/>
            <a:ext cx="804577" cy="246221"/>
          </a:xfrm>
          <a:prstGeom prst="rect">
            <a:avLst/>
          </a:prstGeom>
          <a:solidFill>
            <a:schemeClr val="tx1">
              <a:lumMod val="65000"/>
              <a:lumOff val="35000"/>
            </a:schemeClr>
          </a:solidFill>
        </p:spPr>
        <p:txBody>
          <a:bodyPr wrap="none" lIns="91424" tIns="45712" rIns="91424" bIns="45712" rtlCol="0">
            <a:spAutoFit/>
          </a:bodyPr>
          <a:lstStyle/>
          <a:p>
            <a:pPr>
              <a:defRPr/>
            </a:pPr>
            <a:r>
              <a:rPr lang="en-US" sz="1000" dirty="0">
                <a:solidFill>
                  <a:srgbClr val="FFFFFF"/>
                </a:solidFill>
                <a:latin typeface="Helvetica"/>
                <a:cs typeface="Helvetica"/>
              </a:rPr>
              <a:t>TELECOM</a:t>
            </a:r>
          </a:p>
        </p:txBody>
      </p:sp>
      <p:pic>
        <p:nvPicPr>
          <p:cNvPr id="77" name="Picture 76"/>
          <p:cNvPicPr>
            <a:picLocks noChangeAspect="1"/>
          </p:cNvPicPr>
          <p:nvPr/>
        </p:nvPicPr>
        <p:blipFill>
          <a:blip r:embed="rId42"/>
          <a:stretch>
            <a:fillRect/>
          </a:stretch>
        </p:blipFill>
        <p:spPr>
          <a:xfrm>
            <a:off x="5146752" y="2082670"/>
            <a:ext cx="491923" cy="226172"/>
          </a:xfrm>
          <a:prstGeom prst="rect">
            <a:avLst/>
          </a:prstGeom>
        </p:spPr>
      </p:pic>
      <p:pic>
        <p:nvPicPr>
          <p:cNvPr id="68" name="Picture 67"/>
          <p:cNvPicPr>
            <a:picLocks noChangeAspect="1"/>
          </p:cNvPicPr>
          <p:nvPr/>
        </p:nvPicPr>
        <p:blipFill>
          <a:blip r:embed="rId43"/>
          <a:stretch>
            <a:fillRect/>
          </a:stretch>
        </p:blipFill>
        <p:spPr>
          <a:xfrm>
            <a:off x="5708659" y="2858954"/>
            <a:ext cx="853889" cy="216319"/>
          </a:xfrm>
          <a:prstGeom prst="rect">
            <a:avLst/>
          </a:prstGeom>
        </p:spPr>
      </p:pic>
      <p:pic>
        <p:nvPicPr>
          <p:cNvPr id="71" name="Picture 70"/>
          <p:cNvPicPr>
            <a:picLocks noChangeAspect="1"/>
          </p:cNvPicPr>
          <p:nvPr/>
        </p:nvPicPr>
        <p:blipFill>
          <a:blip r:embed="rId44"/>
          <a:stretch>
            <a:fillRect/>
          </a:stretch>
        </p:blipFill>
        <p:spPr>
          <a:xfrm>
            <a:off x="5697039" y="3905687"/>
            <a:ext cx="976829" cy="227169"/>
          </a:xfrm>
          <a:prstGeom prst="rect">
            <a:avLst/>
          </a:prstGeom>
        </p:spPr>
      </p:pic>
      <p:pic>
        <p:nvPicPr>
          <p:cNvPr id="3" name="Picture 2"/>
          <p:cNvPicPr>
            <a:picLocks noChangeAspect="1"/>
          </p:cNvPicPr>
          <p:nvPr/>
        </p:nvPicPr>
        <p:blipFill>
          <a:blip r:embed="rId45"/>
          <a:stretch>
            <a:fillRect/>
          </a:stretch>
        </p:blipFill>
        <p:spPr>
          <a:xfrm>
            <a:off x="5953822" y="4452350"/>
            <a:ext cx="1291854" cy="338103"/>
          </a:xfrm>
          <a:prstGeom prst="rect">
            <a:avLst/>
          </a:prstGeom>
        </p:spPr>
      </p:pic>
      <p:pic>
        <p:nvPicPr>
          <p:cNvPr id="62" name="Picture 61" descr="EBay_logo.png"/>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596248" y="1187889"/>
            <a:ext cx="801165" cy="349600"/>
          </a:xfrm>
          <a:prstGeom prst="rect">
            <a:avLst/>
          </a:prstGeom>
        </p:spPr>
      </p:pic>
      <p:pic>
        <p:nvPicPr>
          <p:cNvPr id="4" name="Picture 3"/>
          <p:cNvPicPr>
            <a:picLocks noChangeAspect="1"/>
          </p:cNvPicPr>
          <p:nvPr/>
        </p:nvPicPr>
        <p:blipFill>
          <a:blip r:embed="rId47"/>
          <a:stretch>
            <a:fillRect/>
          </a:stretch>
        </p:blipFill>
        <p:spPr>
          <a:xfrm>
            <a:off x="4406688" y="4205770"/>
            <a:ext cx="958246" cy="190506"/>
          </a:xfrm>
          <a:prstGeom prst="rect">
            <a:avLst/>
          </a:prstGeom>
        </p:spPr>
      </p:pic>
      <p:pic>
        <p:nvPicPr>
          <p:cNvPr id="14" name="Picture 13"/>
          <p:cNvPicPr>
            <a:picLocks noChangeAspect="1"/>
          </p:cNvPicPr>
          <p:nvPr/>
        </p:nvPicPr>
        <p:blipFill>
          <a:blip r:embed="rId48"/>
          <a:stretch>
            <a:fillRect/>
          </a:stretch>
        </p:blipFill>
        <p:spPr>
          <a:xfrm>
            <a:off x="6014160" y="2078318"/>
            <a:ext cx="982313" cy="349267"/>
          </a:xfrm>
          <a:prstGeom prst="rect">
            <a:avLst/>
          </a:prstGeom>
        </p:spPr>
      </p:pic>
      <p:pic>
        <p:nvPicPr>
          <p:cNvPr id="10" name="Picture 9" descr="riot_games.png"/>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665233" y="1474039"/>
            <a:ext cx="488426" cy="378530"/>
          </a:xfrm>
          <a:prstGeom prst="rect">
            <a:avLst/>
          </a:prstGeom>
        </p:spPr>
      </p:pic>
      <p:pic>
        <p:nvPicPr>
          <p:cNvPr id="22" name="Picture 21" descr="airtel_logo.png"/>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6625254" y="2866207"/>
            <a:ext cx="529614" cy="480243"/>
          </a:xfrm>
          <a:prstGeom prst="rect">
            <a:avLst/>
          </a:prstGeom>
        </p:spPr>
      </p:pic>
      <p:pic>
        <p:nvPicPr>
          <p:cNvPr id="25" name="Picture 24" descr="Ntt.png"/>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8123097" y="2799206"/>
            <a:ext cx="404971" cy="547655"/>
          </a:xfrm>
          <a:prstGeom prst="rect">
            <a:avLst/>
          </a:prstGeom>
        </p:spPr>
      </p:pic>
      <p:pic>
        <p:nvPicPr>
          <p:cNvPr id="29" name="Picture 28" descr="kyocera.png"/>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5629942" y="3116625"/>
            <a:ext cx="931154" cy="266044"/>
          </a:xfrm>
          <a:prstGeom prst="rect">
            <a:avLst/>
          </a:prstGeom>
        </p:spPr>
      </p:pic>
      <p:pic>
        <p:nvPicPr>
          <p:cNvPr id="32" name="Picture 31" descr="HPE.png"/>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4397635" y="2940050"/>
            <a:ext cx="975098" cy="438150"/>
          </a:xfrm>
          <a:prstGeom prst="rect">
            <a:avLst/>
          </a:prstGeom>
        </p:spPr>
      </p:pic>
      <p:pic>
        <p:nvPicPr>
          <p:cNvPr id="55" name="Picture 54" descr="threat_metrix_horizontal.png"/>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7458784" y="2186156"/>
            <a:ext cx="1112328" cy="178131"/>
          </a:xfrm>
          <a:prstGeom prst="rect">
            <a:avLst/>
          </a:prstGeom>
        </p:spPr>
      </p:pic>
      <p:pic>
        <p:nvPicPr>
          <p:cNvPr id="26" name="Picture 25" descr="bookmyshow.png"/>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319902" y="2045784"/>
            <a:ext cx="830735" cy="352579"/>
          </a:xfrm>
          <a:prstGeom prst="rect">
            <a:avLst/>
          </a:prstGeom>
        </p:spPr>
      </p:pic>
      <p:pic>
        <p:nvPicPr>
          <p:cNvPr id="38" name="Picture 37" descr="clicktale.jpeg"/>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978049" y="4228199"/>
            <a:ext cx="746522" cy="167785"/>
          </a:xfrm>
          <a:prstGeom prst="rect">
            <a:avLst/>
          </a:prstGeom>
        </p:spPr>
      </p:pic>
      <p:pic>
        <p:nvPicPr>
          <p:cNvPr id="63" name="Picture 62" descr="f4m.png"/>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7044985" y="3867552"/>
            <a:ext cx="591150" cy="307294"/>
          </a:xfrm>
          <a:prstGeom prst="rect">
            <a:avLst/>
          </a:prstGeom>
        </p:spPr>
      </p:pic>
      <p:pic>
        <p:nvPicPr>
          <p:cNvPr id="64" name="Picture 63" descr="Adobe.png"/>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904386" y="3847040"/>
            <a:ext cx="666726" cy="666726"/>
          </a:xfrm>
          <a:prstGeom prst="rect">
            <a:avLst/>
          </a:prstGeom>
        </p:spPr>
      </p:pic>
      <p:pic>
        <p:nvPicPr>
          <p:cNvPr id="65" name="Picture 64" descr="marketing-cloud-logo-small.png"/>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875141" y="1899707"/>
            <a:ext cx="639460" cy="479595"/>
          </a:xfrm>
          <a:prstGeom prst="rect">
            <a:avLst/>
          </a:prstGeom>
        </p:spPr>
      </p:pic>
      <p:pic>
        <p:nvPicPr>
          <p:cNvPr id="66" name="Picture 65" descr="digital_turbine.png"/>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2310753" y="3816672"/>
            <a:ext cx="1042009" cy="207742"/>
          </a:xfrm>
          <a:prstGeom prst="rect">
            <a:avLst/>
          </a:prstGeom>
        </p:spPr>
      </p:pic>
      <p:pic>
        <p:nvPicPr>
          <p:cNvPr id="73" name="Picture 72" descr="dataxu.png"/>
          <p:cNvPicPr>
            <a:picLocks noChangeAspect="1"/>
          </p:cNvPicPr>
          <p:nvPr/>
        </p:nvPicPr>
        <p:blipFill>
          <a:blip r:embed="rId61">
            <a:extLst>
              <a:ext uri="{28A0092B-C50C-407E-A947-70E740481C1C}">
                <a14:useLocalDpi xmlns:a14="http://schemas.microsoft.com/office/drawing/2010/main" val="0"/>
              </a:ext>
            </a:extLst>
          </a:blip>
          <a:srcRect l="11309" t="30000" r="11309" b="22500"/>
          <a:stretch>
            <a:fillRect/>
          </a:stretch>
        </p:blipFill>
        <p:spPr>
          <a:xfrm>
            <a:off x="647701" y="2389263"/>
            <a:ext cx="785408" cy="242320"/>
          </a:xfrm>
          <a:prstGeom prst="rect">
            <a:avLst/>
          </a:prstGeom>
        </p:spPr>
      </p:pic>
      <p:pic>
        <p:nvPicPr>
          <p:cNvPr id="16" name="Picture 15"/>
          <p:cNvPicPr>
            <a:picLocks noChangeAspect="1"/>
          </p:cNvPicPr>
          <p:nvPr/>
        </p:nvPicPr>
        <p:blipFill>
          <a:blip r:embed="rId62"/>
          <a:stretch>
            <a:fillRect/>
          </a:stretch>
        </p:blipFill>
        <p:spPr>
          <a:xfrm>
            <a:off x="7351310" y="2711866"/>
            <a:ext cx="609000" cy="430532"/>
          </a:xfrm>
          <a:prstGeom prst="rect">
            <a:avLst/>
          </a:prstGeom>
        </p:spPr>
      </p:pic>
      <p:sp>
        <p:nvSpPr>
          <p:cNvPr id="61" name="Rectangle 60"/>
          <p:cNvSpPr/>
          <p:nvPr/>
        </p:nvSpPr>
        <p:spPr>
          <a:xfrm>
            <a:off x="7567706" y="1359647"/>
            <a:ext cx="874059" cy="403412"/>
          </a:xfrm>
          <a:prstGeom prst="rect">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bg1">
                  <a:lumMod val="50000"/>
                </a:schemeClr>
              </a:solidFill>
              <a:latin typeface="Arial"/>
              <a:cs typeface="Arial"/>
            </a:endParaRPr>
          </a:p>
        </p:txBody>
      </p:sp>
      <p:sp>
        <p:nvSpPr>
          <p:cNvPr id="70" name="Rectangle 69"/>
          <p:cNvSpPr/>
          <p:nvPr/>
        </p:nvSpPr>
        <p:spPr>
          <a:xfrm>
            <a:off x="7507942" y="1882588"/>
            <a:ext cx="1008530" cy="171824"/>
          </a:xfrm>
          <a:prstGeom prst="rect">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bg1">
                  <a:lumMod val="50000"/>
                </a:schemeClr>
              </a:solidFill>
              <a:latin typeface="Arial"/>
              <a:cs typeface="Arial"/>
            </a:endParaRPr>
          </a:p>
        </p:txBody>
      </p:sp>
    </p:spTree>
    <p:extLst>
      <p:ext uri="{BB962C8B-B14F-4D97-AF65-F5344CB8AC3E}">
        <p14:creationId xmlns:p14="http://schemas.microsoft.com/office/powerpoint/2010/main" val="16498758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Shape 539" descr="visual_07_01-01.jpg"/>
          <p:cNvPicPr preferRelativeResize="0"/>
          <p:nvPr/>
        </p:nvPicPr>
        <p:blipFill rotWithShape="1">
          <a:blip r:embed="rId3">
            <a:alphaModFix/>
          </a:blip>
          <a:srcRect/>
          <a:stretch/>
        </p:blipFill>
        <p:spPr>
          <a:xfrm>
            <a:off x="283882" y="1049246"/>
            <a:ext cx="8860118" cy="3218688"/>
          </a:xfrm>
          <a:prstGeom prst="rect">
            <a:avLst/>
          </a:prstGeom>
          <a:noFill/>
          <a:ln>
            <a:noFill/>
          </a:ln>
        </p:spPr>
      </p:pic>
      <p:sp>
        <p:nvSpPr>
          <p:cNvPr id="541" name="Shape 541"/>
          <p:cNvSpPr/>
          <p:nvPr/>
        </p:nvSpPr>
        <p:spPr>
          <a:xfrm>
            <a:off x="0" y="5065670"/>
            <a:ext cx="9144000" cy="76275"/>
          </a:xfrm>
          <a:prstGeom prst="rect">
            <a:avLst/>
          </a:prstGeom>
          <a:solidFill>
            <a:schemeClr val="accent6"/>
          </a:solidFill>
          <a:ln>
            <a:noFill/>
          </a:ln>
        </p:spPr>
        <p:txBody>
          <a:bodyPr lIns="68564" tIns="68564" rIns="68564" bIns="68564" anchor="ctr" anchorCtr="0">
            <a:noAutofit/>
          </a:bodyPr>
          <a:lstStyle/>
          <a:p>
            <a:endParaRPr sz="2300">
              <a:solidFill>
                <a:srgbClr val="FFFFFF"/>
              </a:solidFill>
              <a:latin typeface="Trebuchet MS"/>
              <a:ea typeface="Trebuchet MS"/>
              <a:cs typeface="Trebuchet MS"/>
              <a:sym typeface="Trebuchet MS"/>
            </a:endParaRPr>
          </a:p>
        </p:txBody>
      </p:sp>
      <p:pic>
        <p:nvPicPr>
          <p:cNvPr id="542" name="Shape 542" descr="image001 (2) (1).png"/>
          <p:cNvPicPr preferRelativeResize="0"/>
          <p:nvPr/>
        </p:nvPicPr>
        <p:blipFill>
          <a:blip r:embed="rId4">
            <a:alphaModFix/>
          </a:blip>
          <a:stretch>
            <a:fillRect/>
          </a:stretch>
        </p:blipFill>
        <p:spPr>
          <a:xfrm>
            <a:off x="8323891" y="4177016"/>
            <a:ext cx="714375" cy="714375"/>
          </a:xfrm>
          <a:prstGeom prst="rect">
            <a:avLst/>
          </a:prstGeom>
          <a:noFill/>
          <a:ln>
            <a:noFill/>
          </a:ln>
        </p:spPr>
      </p:pic>
      <p:sp>
        <p:nvSpPr>
          <p:cNvPr id="2" name="Title 1"/>
          <p:cNvSpPr>
            <a:spLocks noGrp="1"/>
          </p:cNvSpPr>
          <p:nvPr>
            <p:ph type="title"/>
          </p:nvPr>
        </p:nvSpPr>
        <p:spPr/>
        <p:txBody>
          <a:bodyPr/>
          <a:lstStyle/>
          <a:p>
            <a:r>
              <a:rPr lang="en-US" dirty="0" smtClean="0"/>
              <a:t>Nielsen Online Machine Learning</a:t>
            </a:r>
            <a:endParaRPr lang="en-US" dirty="0"/>
          </a:p>
        </p:txBody>
      </p:sp>
    </p:spTree>
    <p:extLst>
      <p:ext uri="{BB962C8B-B14F-4D97-AF65-F5344CB8AC3E}">
        <p14:creationId xmlns:p14="http://schemas.microsoft.com/office/powerpoint/2010/main" val="3845998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fontScale="92500" lnSpcReduction="10000"/>
          </a:bodyPr>
          <a:lstStyle/>
          <a:p>
            <a:r>
              <a:rPr lang="en-US" dirty="0"/>
              <a:t>Containers + Databases = </a:t>
            </a:r>
            <a:r>
              <a:rPr lang="en-US" dirty="0" smtClean="0"/>
              <a:t>Happy Developers</a:t>
            </a:r>
          </a:p>
          <a:p>
            <a:pPr lvl="1"/>
            <a:r>
              <a:rPr lang="en-US" dirty="0" smtClean="0"/>
              <a:t>Fire up your </a:t>
            </a:r>
            <a:r>
              <a:rPr lang="en-US" dirty="0" err="1" smtClean="0"/>
              <a:t>dev</a:t>
            </a:r>
            <a:r>
              <a:rPr lang="en-US" dirty="0" smtClean="0"/>
              <a:t> environment! Don’t disturb ops! Faster </a:t>
            </a:r>
            <a:r>
              <a:rPr lang="en-US" dirty="0" err="1" smtClean="0"/>
              <a:t>Dev</a:t>
            </a:r>
            <a:r>
              <a:rPr lang="en-US" dirty="0" smtClean="0"/>
              <a:t> / Deploy cycles!</a:t>
            </a:r>
          </a:p>
          <a:p>
            <a:endParaRPr lang="en-US" dirty="0" smtClean="0"/>
          </a:p>
          <a:p>
            <a:r>
              <a:rPr lang="is-IS" dirty="0"/>
              <a:t>Ephemerical </a:t>
            </a:r>
            <a:r>
              <a:rPr lang="en-US" dirty="0" smtClean="0"/>
              <a:t>Containers </a:t>
            </a:r>
            <a:r>
              <a:rPr lang="en-US" dirty="0"/>
              <a:t>+ </a:t>
            </a:r>
            <a:r>
              <a:rPr lang="en-US" dirty="0" smtClean="0"/>
              <a:t>Databases </a:t>
            </a:r>
            <a:r>
              <a:rPr lang="en-US" dirty="0"/>
              <a:t>= </a:t>
            </a:r>
            <a:r>
              <a:rPr lang="en-US" dirty="0" err="1" smtClean="0"/>
              <a:t>DevOps</a:t>
            </a:r>
            <a:r>
              <a:rPr lang="en-US" dirty="0" smtClean="0"/>
              <a:t> headaches</a:t>
            </a:r>
            <a:endParaRPr lang="is-IS" dirty="0" smtClean="0"/>
          </a:p>
          <a:p>
            <a:pPr lvl="1"/>
            <a:r>
              <a:rPr lang="is-IS" dirty="0" smtClean="0"/>
              <a:t>Data Redundancy (i.e. </a:t>
            </a:r>
            <a:r>
              <a:rPr lang="en-US" dirty="0" smtClean="0"/>
              <a:t>M</a:t>
            </a:r>
            <a:r>
              <a:rPr lang="is-IS" dirty="0" smtClean="0"/>
              <a:t>ore than one copy)</a:t>
            </a:r>
          </a:p>
          <a:p>
            <a:pPr lvl="1"/>
            <a:r>
              <a:rPr lang="is-IS" dirty="0" smtClean="0"/>
              <a:t>Database Self Discovery &amp; Cluster formation</a:t>
            </a:r>
          </a:p>
          <a:p>
            <a:pPr lvl="1"/>
            <a:r>
              <a:rPr lang="is-IS" dirty="0" smtClean="0"/>
              <a:t>DatabaseSelf Healing (as containers enter and leave)</a:t>
            </a:r>
          </a:p>
          <a:p>
            <a:pPr lvl="1"/>
            <a:r>
              <a:rPr lang="is-IS" dirty="0" smtClean="0"/>
              <a:t>Application Tier </a:t>
            </a:r>
            <a:r>
              <a:rPr lang="en-US" dirty="0" smtClean="0"/>
              <a:t>discovery of Database Cluster</a:t>
            </a:r>
          </a:p>
          <a:p>
            <a:pPr lvl="1"/>
            <a:endParaRPr lang="en-US" dirty="0"/>
          </a:p>
          <a:p>
            <a:r>
              <a:rPr lang="en-US" dirty="0" smtClean="0"/>
              <a:t>Containers </a:t>
            </a:r>
            <a:r>
              <a:rPr lang="en-US" b="0" dirty="0" smtClean="0"/>
              <a:t>ARE</a:t>
            </a:r>
            <a:r>
              <a:rPr lang="en-US" dirty="0" smtClean="0"/>
              <a:t> faster, no “virtualization tax”</a:t>
            </a:r>
          </a:p>
          <a:p>
            <a:endParaRPr lang="en-US" dirty="0"/>
          </a:p>
          <a:p>
            <a:r>
              <a:rPr lang="en-US" dirty="0" smtClean="0"/>
              <a:t>Where to put the data is HARD</a:t>
            </a:r>
            <a:endParaRPr lang="en-US" dirty="0" smtClean="0">
              <a:solidFill>
                <a:schemeClr val="tx1"/>
              </a:solidFill>
            </a:endParaRPr>
          </a:p>
          <a:p>
            <a:pPr lvl="1"/>
            <a:r>
              <a:rPr lang="en-US" dirty="0" smtClean="0"/>
              <a:t>Help us, container guys !</a:t>
            </a:r>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4171274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4" name="Shape 494"/>
          <p:cNvPicPr preferRelativeResize="0"/>
          <p:nvPr/>
        </p:nvPicPr>
        <p:blipFill>
          <a:blip r:embed="rId3">
            <a:alphaModFix/>
          </a:blip>
          <a:stretch>
            <a:fillRect/>
          </a:stretch>
        </p:blipFill>
        <p:spPr>
          <a:xfrm>
            <a:off x="2007808" y="1055708"/>
            <a:ext cx="738918" cy="738918"/>
          </a:xfrm>
          <a:prstGeom prst="rect">
            <a:avLst/>
          </a:prstGeom>
          <a:noFill/>
          <a:ln>
            <a:noFill/>
          </a:ln>
        </p:spPr>
      </p:pic>
      <p:pic>
        <p:nvPicPr>
          <p:cNvPr id="495" name="Shape 495"/>
          <p:cNvPicPr preferRelativeResize="0"/>
          <p:nvPr/>
        </p:nvPicPr>
        <p:blipFill>
          <a:blip r:embed="rId4">
            <a:alphaModFix/>
          </a:blip>
          <a:stretch>
            <a:fillRect/>
          </a:stretch>
        </p:blipFill>
        <p:spPr>
          <a:xfrm>
            <a:off x="1635772" y="1862494"/>
            <a:ext cx="1629449" cy="229580"/>
          </a:xfrm>
          <a:prstGeom prst="rect">
            <a:avLst/>
          </a:prstGeom>
          <a:noFill/>
          <a:ln>
            <a:noFill/>
          </a:ln>
        </p:spPr>
      </p:pic>
      <p:sp>
        <p:nvSpPr>
          <p:cNvPr id="496" name="Shape 496"/>
          <p:cNvSpPr txBox="1"/>
          <p:nvPr/>
        </p:nvSpPr>
        <p:spPr>
          <a:xfrm>
            <a:off x="963705" y="2348435"/>
            <a:ext cx="2935941" cy="2278350"/>
          </a:xfrm>
          <a:prstGeom prst="rect">
            <a:avLst/>
          </a:prstGeom>
          <a:noFill/>
          <a:ln w="9525" cap="flat" cmpd="sng">
            <a:solidFill>
              <a:schemeClr val="accent6"/>
            </a:solidFill>
            <a:prstDash val="solid"/>
            <a:round/>
            <a:headEnd type="none" w="med" len="med"/>
            <a:tailEnd type="none" w="med" len="med"/>
          </a:ln>
        </p:spPr>
        <p:txBody>
          <a:bodyPr lIns="68564" tIns="68564" rIns="68564" bIns="68564" anchor="t" anchorCtr="0">
            <a:noAutofit/>
          </a:bodyPr>
          <a:lstStyle/>
          <a:p>
            <a:pPr algn="ctr"/>
            <a:r>
              <a:rPr lang="en-US" dirty="0">
                <a:solidFill>
                  <a:srgbClr val="00AB97"/>
                </a:solidFill>
                <a:latin typeface="Calibri"/>
                <a:ea typeface="Calibri"/>
                <a:cs typeface="Calibri"/>
                <a:sym typeface="Calibri"/>
              </a:rPr>
              <a:t>Unique User </a:t>
            </a:r>
            <a:r>
              <a:rPr lang="en-US" dirty="0" err="1" smtClean="0">
                <a:solidFill>
                  <a:srgbClr val="00AB97"/>
                </a:solidFill>
                <a:latin typeface="Calibri"/>
                <a:ea typeface="Calibri"/>
                <a:cs typeface="Calibri"/>
                <a:sym typeface="Calibri"/>
              </a:rPr>
              <a:t>DataStore</a:t>
            </a:r>
            <a:endParaRPr sz="1500" dirty="0">
              <a:solidFill>
                <a:srgbClr val="666666"/>
              </a:solidFill>
              <a:latin typeface="Calibri"/>
              <a:ea typeface="Calibri"/>
              <a:cs typeface="Calibri"/>
              <a:sym typeface="Calibri"/>
            </a:endParaRPr>
          </a:p>
          <a:p>
            <a:pPr algn="ctr">
              <a:buClr>
                <a:schemeClr val="dk1"/>
              </a:buClr>
              <a:buSzPct val="55000"/>
            </a:pPr>
            <a:r>
              <a:rPr lang="en-US" sz="1500" dirty="0">
                <a:solidFill>
                  <a:srgbClr val="666666"/>
                </a:solidFill>
                <a:latin typeface="Calibri"/>
                <a:ea typeface="Calibri"/>
                <a:cs typeface="Calibri"/>
                <a:sym typeface="Calibri"/>
              </a:rPr>
              <a:t>53 Servers across</a:t>
            </a:r>
          </a:p>
          <a:p>
            <a:pPr algn="ctr"/>
            <a:r>
              <a:rPr lang="en-US" sz="1500" dirty="0">
                <a:solidFill>
                  <a:srgbClr val="666666"/>
                </a:solidFill>
                <a:latin typeface="Calibri"/>
                <a:ea typeface="Calibri"/>
                <a:cs typeface="Calibri"/>
                <a:sym typeface="Calibri"/>
              </a:rPr>
              <a:t>4 data centers</a:t>
            </a:r>
          </a:p>
          <a:p>
            <a:pPr algn="ctr"/>
            <a:endParaRPr sz="1500" dirty="0">
              <a:solidFill>
                <a:srgbClr val="666666"/>
              </a:solidFill>
              <a:latin typeface="Calibri"/>
              <a:ea typeface="Calibri"/>
              <a:cs typeface="Calibri"/>
              <a:sym typeface="Calibri"/>
            </a:endParaRPr>
          </a:p>
          <a:p>
            <a:pPr algn="ctr"/>
            <a:r>
              <a:rPr lang="en-US" dirty="0">
                <a:solidFill>
                  <a:srgbClr val="00AB97"/>
                </a:solidFill>
                <a:latin typeface="Calibri"/>
                <a:ea typeface="Calibri"/>
                <a:cs typeface="Calibri"/>
                <a:sym typeface="Calibri"/>
              </a:rPr>
              <a:t>Specs</a:t>
            </a:r>
          </a:p>
          <a:p>
            <a:pPr algn="ctr"/>
            <a:r>
              <a:rPr lang="en-US" sz="1300" dirty="0">
                <a:solidFill>
                  <a:srgbClr val="666666"/>
                </a:solidFill>
                <a:latin typeface="Calibri"/>
                <a:ea typeface="Calibri"/>
                <a:cs typeface="Calibri"/>
                <a:sym typeface="Calibri"/>
              </a:rPr>
              <a:t>Memory: 512GB</a:t>
            </a:r>
          </a:p>
          <a:p>
            <a:pPr algn="ctr"/>
            <a:r>
              <a:rPr lang="en-US" sz="1300" dirty="0">
                <a:solidFill>
                  <a:srgbClr val="666666"/>
                </a:solidFill>
                <a:latin typeface="Calibri"/>
                <a:ea typeface="Calibri"/>
                <a:cs typeface="Calibri"/>
                <a:sym typeface="Calibri"/>
              </a:rPr>
              <a:t>CPU: e5-2620v2 (Dual-Socket)</a:t>
            </a:r>
          </a:p>
          <a:p>
            <a:pPr algn="ctr"/>
            <a:r>
              <a:rPr lang="en-US" sz="1300" dirty="0">
                <a:solidFill>
                  <a:srgbClr val="666666"/>
                </a:solidFill>
                <a:latin typeface="Calibri"/>
                <a:ea typeface="Calibri"/>
                <a:cs typeface="Calibri"/>
                <a:sym typeface="Calibri"/>
              </a:rPr>
              <a:t>Disk: Intel S3710(13-15 1.2TB SSDs)</a:t>
            </a:r>
          </a:p>
          <a:p>
            <a:pPr algn="ctr"/>
            <a:r>
              <a:rPr lang="en-US" sz="1300" dirty="0">
                <a:solidFill>
                  <a:srgbClr val="666666"/>
                </a:solidFill>
                <a:latin typeface="Calibri"/>
                <a:ea typeface="Calibri"/>
                <a:cs typeface="Calibri"/>
                <a:sym typeface="Calibri"/>
              </a:rPr>
              <a:t>Network: Aggregated 10GB NICs</a:t>
            </a:r>
          </a:p>
          <a:p>
            <a:pPr algn="ctr"/>
            <a:r>
              <a:rPr lang="en-US" sz="1300" dirty="0">
                <a:solidFill>
                  <a:srgbClr val="666666"/>
                </a:solidFill>
                <a:latin typeface="Calibri"/>
                <a:ea typeface="Calibri"/>
                <a:cs typeface="Calibri"/>
                <a:sym typeface="Calibri"/>
              </a:rPr>
              <a:t>2-Namespaces</a:t>
            </a:r>
          </a:p>
          <a:p>
            <a:pPr algn="ctr"/>
            <a:endParaRPr sz="1500" dirty="0">
              <a:solidFill>
                <a:srgbClr val="666666"/>
              </a:solidFill>
              <a:latin typeface="Calibri"/>
              <a:ea typeface="Calibri"/>
              <a:cs typeface="Calibri"/>
              <a:sym typeface="Calibri"/>
            </a:endParaRPr>
          </a:p>
          <a:p>
            <a:pPr algn="ctr">
              <a:buClr>
                <a:schemeClr val="dk1"/>
              </a:buClr>
            </a:pPr>
            <a:endParaRPr sz="1500" dirty="0">
              <a:solidFill>
                <a:srgbClr val="666666"/>
              </a:solidFill>
              <a:latin typeface="Calibri"/>
              <a:ea typeface="Calibri"/>
              <a:cs typeface="Calibri"/>
              <a:sym typeface="Calibri"/>
            </a:endParaRPr>
          </a:p>
        </p:txBody>
      </p:sp>
      <p:pic>
        <p:nvPicPr>
          <p:cNvPr id="497" name="Shape 497"/>
          <p:cNvPicPr preferRelativeResize="0"/>
          <p:nvPr/>
        </p:nvPicPr>
        <p:blipFill>
          <a:blip r:embed="rId3">
            <a:alphaModFix/>
          </a:blip>
          <a:stretch>
            <a:fillRect/>
          </a:stretch>
        </p:blipFill>
        <p:spPr>
          <a:xfrm>
            <a:off x="6009245" y="1065496"/>
            <a:ext cx="738918" cy="738918"/>
          </a:xfrm>
          <a:prstGeom prst="rect">
            <a:avLst/>
          </a:prstGeom>
          <a:noFill/>
          <a:ln>
            <a:noFill/>
          </a:ln>
        </p:spPr>
      </p:pic>
      <p:pic>
        <p:nvPicPr>
          <p:cNvPr id="498" name="Shape 498"/>
          <p:cNvPicPr preferRelativeResize="0"/>
          <p:nvPr/>
        </p:nvPicPr>
        <p:blipFill>
          <a:blip r:embed="rId4">
            <a:alphaModFix/>
          </a:blip>
          <a:stretch>
            <a:fillRect/>
          </a:stretch>
        </p:blipFill>
        <p:spPr>
          <a:xfrm>
            <a:off x="5637210" y="1872280"/>
            <a:ext cx="1629449" cy="229580"/>
          </a:xfrm>
          <a:prstGeom prst="rect">
            <a:avLst/>
          </a:prstGeom>
          <a:noFill/>
          <a:ln>
            <a:noFill/>
          </a:ln>
        </p:spPr>
      </p:pic>
      <p:sp>
        <p:nvSpPr>
          <p:cNvPr id="499" name="Shape 499"/>
          <p:cNvSpPr txBox="1"/>
          <p:nvPr/>
        </p:nvSpPr>
        <p:spPr>
          <a:xfrm>
            <a:off x="4721412" y="2343281"/>
            <a:ext cx="3421530" cy="2278350"/>
          </a:xfrm>
          <a:prstGeom prst="rect">
            <a:avLst/>
          </a:prstGeom>
          <a:noFill/>
          <a:ln w="9525" cap="flat" cmpd="sng">
            <a:solidFill>
              <a:schemeClr val="accent6"/>
            </a:solidFill>
            <a:prstDash val="solid"/>
            <a:round/>
            <a:headEnd type="none" w="med" len="med"/>
            <a:tailEnd type="none" w="med" len="med"/>
          </a:ln>
        </p:spPr>
        <p:txBody>
          <a:bodyPr lIns="68564" tIns="68564" rIns="68564" bIns="68564" anchor="t" anchorCtr="0">
            <a:noAutofit/>
          </a:bodyPr>
          <a:lstStyle/>
          <a:p>
            <a:pPr algn="ctr"/>
            <a:r>
              <a:rPr lang="en-US" dirty="0">
                <a:solidFill>
                  <a:srgbClr val="00AB97"/>
                </a:solidFill>
                <a:latin typeface="Calibri"/>
                <a:ea typeface="Calibri"/>
                <a:cs typeface="Calibri"/>
                <a:sym typeface="Calibri"/>
              </a:rPr>
              <a:t>Online Learning (</a:t>
            </a:r>
            <a:r>
              <a:rPr lang="en-US" dirty="0" smtClean="0">
                <a:solidFill>
                  <a:srgbClr val="00AB97"/>
                </a:solidFill>
                <a:latin typeface="Calibri"/>
                <a:ea typeface="Calibri"/>
                <a:cs typeface="Calibri"/>
                <a:sym typeface="Calibri"/>
              </a:rPr>
              <a:t>Models Store)</a:t>
            </a:r>
            <a:endParaRPr sz="1500" dirty="0">
              <a:solidFill>
                <a:srgbClr val="666666"/>
              </a:solidFill>
              <a:latin typeface="Calibri"/>
              <a:ea typeface="Calibri"/>
              <a:cs typeface="Calibri"/>
              <a:sym typeface="Calibri"/>
            </a:endParaRPr>
          </a:p>
          <a:p>
            <a:pPr algn="ctr"/>
            <a:r>
              <a:rPr lang="en-US" sz="1500" dirty="0">
                <a:solidFill>
                  <a:srgbClr val="666666"/>
                </a:solidFill>
                <a:latin typeface="Calibri"/>
                <a:ea typeface="Calibri"/>
                <a:cs typeface="Calibri"/>
                <a:sym typeface="Calibri"/>
              </a:rPr>
              <a:t>9 Servers across</a:t>
            </a:r>
          </a:p>
          <a:p>
            <a:pPr algn="ctr"/>
            <a:r>
              <a:rPr lang="en-US" sz="1500" dirty="0">
                <a:solidFill>
                  <a:srgbClr val="666666"/>
                </a:solidFill>
                <a:latin typeface="Calibri"/>
                <a:ea typeface="Calibri"/>
                <a:cs typeface="Calibri"/>
                <a:sym typeface="Calibri"/>
              </a:rPr>
              <a:t>3 data centers</a:t>
            </a:r>
          </a:p>
          <a:p>
            <a:pPr algn="ctr"/>
            <a:endParaRPr sz="1500" dirty="0">
              <a:solidFill>
                <a:srgbClr val="666666"/>
              </a:solidFill>
              <a:latin typeface="Calibri"/>
              <a:ea typeface="Calibri"/>
              <a:cs typeface="Calibri"/>
              <a:sym typeface="Calibri"/>
            </a:endParaRPr>
          </a:p>
          <a:p>
            <a:pPr algn="ctr"/>
            <a:r>
              <a:rPr lang="en-US" dirty="0">
                <a:solidFill>
                  <a:srgbClr val="00AB97"/>
                </a:solidFill>
                <a:latin typeface="Calibri"/>
                <a:ea typeface="Calibri"/>
                <a:cs typeface="Calibri"/>
                <a:sym typeface="Calibri"/>
              </a:rPr>
              <a:t>Specs</a:t>
            </a:r>
          </a:p>
          <a:p>
            <a:pPr algn="ctr"/>
            <a:r>
              <a:rPr lang="en-US" sz="1300" dirty="0">
                <a:solidFill>
                  <a:srgbClr val="666666"/>
                </a:solidFill>
                <a:latin typeface="Calibri"/>
                <a:ea typeface="Calibri"/>
                <a:cs typeface="Calibri"/>
                <a:sym typeface="Calibri"/>
              </a:rPr>
              <a:t>Memory: 32GB</a:t>
            </a:r>
          </a:p>
          <a:p>
            <a:pPr algn="ctr"/>
            <a:r>
              <a:rPr lang="en-US" sz="1300" dirty="0">
                <a:solidFill>
                  <a:srgbClr val="666666"/>
                </a:solidFill>
                <a:latin typeface="Calibri"/>
                <a:ea typeface="Calibri"/>
                <a:cs typeface="Calibri"/>
                <a:sym typeface="Calibri"/>
              </a:rPr>
              <a:t>CPU: e5-2620 (Dual-Socket)</a:t>
            </a:r>
          </a:p>
          <a:p>
            <a:pPr algn="ctr"/>
            <a:r>
              <a:rPr lang="en-US" sz="1300" dirty="0">
                <a:solidFill>
                  <a:srgbClr val="666666"/>
                </a:solidFill>
                <a:latin typeface="Calibri"/>
                <a:ea typeface="Calibri"/>
                <a:cs typeface="Calibri"/>
                <a:sym typeface="Calibri"/>
              </a:rPr>
              <a:t>Disk:1-240GB SSDs</a:t>
            </a:r>
          </a:p>
          <a:p>
            <a:pPr algn="ctr"/>
            <a:r>
              <a:rPr lang="en-US" sz="1300" dirty="0">
                <a:solidFill>
                  <a:srgbClr val="666666"/>
                </a:solidFill>
                <a:latin typeface="Calibri"/>
                <a:ea typeface="Calibri"/>
                <a:cs typeface="Calibri"/>
                <a:sym typeface="Calibri"/>
              </a:rPr>
              <a:t>Network: Aggregated 1GB NICs</a:t>
            </a:r>
          </a:p>
          <a:p>
            <a:pPr algn="ctr"/>
            <a:r>
              <a:rPr lang="en-US" sz="1300" dirty="0">
                <a:solidFill>
                  <a:srgbClr val="666666"/>
                </a:solidFill>
                <a:latin typeface="Calibri"/>
                <a:ea typeface="Calibri"/>
                <a:cs typeface="Calibri"/>
                <a:sym typeface="Calibri"/>
              </a:rPr>
              <a:t>1-Namespace</a:t>
            </a:r>
          </a:p>
          <a:p>
            <a:pPr algn="ctr"/>
            <a:endParaRPr sz="1500" dirty="0">
              <a:solidFill>
                <a:srgbClr val="666666"/>
              </a:solidFill>
              <a:latin typeface="Calibri"/>
              <a:ea typeface="Calibri"/>
              <a:cs typeface="Calibri"/>
              <a:sym typeface="Calibri"/>
            </a:endParaRPr>
          </a:p>
          <a:p>
            <a:pPr algn="ctr"/>
            <a:endParaRPr sz="1500" dirty="0">
              <a:solidFill>
                <a:srgbClr val="666666"/>
              </a:solidFill>
              <a:latin typeface="Calibri"/>
              <a:ea typeface="Calibri"/>
              <a:cs typeface="Calibri"/>
              <a:sym typeface="Calibri"/>
            </a:endParaRPr>
          </a:p>
        </p:txBody>
      </p:sp>
      <p:sp>
        <p:nvSpPr>
          <p:cNvPr id="500" name="Shape 500"/>
          <p:cNvSpPr/>
          <p:nvPr/>
        </p:nvSpPr>
        <p:spPr>
          <a:xfrm>
            <a:off x="4193165" y="550653"/>
            <a:ext cx="4371075" cy="446966"/>
          </a:xfrm>
          <a:prstGeom prst="chevron">
            <a:avLst>
              <a:gd name="adj" fmla="val 50000"/>
            </a:avLst>
          </a:prstGeom>
          <a:solidFill>
            <a:schemeClr val="accent3"/>
          </a:solidFill>
          <a:ln w="9525" cap="flat" cmpd="sng">
            <a:solidFill>
              <a:schemeClr val="dk2"/>
            </a:solidFill>
            <a:prstDash val="solid"/>
            <a:round/>
            <a:headEnd type="none" w="med" len="med"/>
            <a:tailEnd type="none" w="med" len="med"/>
          </a:ln>
        </p:spPr>
        <p:txBody>
          <a:bodyPr lIns="68564" tIns="68564" rIns="68564" bIns="68564" anchor="ctr" anchorCtr="0">
            <a:noAutofit/>
          </a:bodyPr>
          <a:lstStyle/>
          <a:p>
            <a:pPr algn="ctr"/>
            <a:r>
              <a:rPr lang="en-US">
                <a:latin typeface="Trebuchet MS"/>
                <a:ea typeface="Trebuchet MS"/>
                <a:cs typeface="Trebuchet MS"/>
                <a:sym typeface="Trebuchet MS"/>
              </a:rPr>
              <a:t>Online Learning</a:t>
            </a:r>
          </a:p>
        </p:txBody>
      </p:sp>
      <p:pic>
        <p:nvPicPr>
          <p:cNvPr id="501" name="Shape 501" descr="image001 (2) (1).png"/>
          <p:cNvPicPr preferRelativeResize="0"/>
          <p:nvPr/>
        </p:nvPicPr>
        <p:blipFill>
          <a:blip r:embed="rId5">
            <a:alphaModFix/>
          </a:blip>
          <a:stretch>
            <a:fillRect/>
          </a:stretch>
        </p:blipFill>
        <p:spPr>
          <a:xfrm>
            <a:off x="8346302" y="4229310"/>
            <a:ext cx="714375" cy="714375"/>
          </a:xfrm>
          <a:prstGeom prst="rect">
            <a:avLst/>
          </a:prstGeom>
          <a:noFill/>
          <a:ln>
            <a:noFill/>
          </a:ln>
        </p:spPr>
      </p:pic>
      <p:sp>
        <p:nvSpPr>
          <p:cNvPr id="2" name="Title 1"/>
          <p:cNvSpPr>
            <a:spLocks noGrp="1"/>
          </p:cNvSpPr>
          <p:nvPr>
            <p:ph type="title"/>
          </p:nvPr>
        </p:nvSpPr>
        <p:spPr/>
        <p:txBody>
          <a:bodyPr/>
          <a:lstStyle/>
          <a:p>
            <a:r>
              <a:rPr lang="en-US" dirty="0" smtClean="0"/>
              <a:t>Aerospike and Machine Learning</a:t>
            </a:r>
            <a:endParaRPr lang="en-US" dirty="0"/>
          </a:p>
        </p:txBody>
      </p:sp>
    </p:spTree>
    <p:extLst>
      <p:ext uri="{BB962C8B-B14F-4D97-AF65-F5344CB8AC3E}">
        <p14:creationId xmlns:p14="http://schemas.microsoft.com/office/powerpoint/2010/main" val="1359037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de 14.png"/>
          <p:cNvPicPr>
            <a:picLocks noChangeAspect="1"/>
          </p:cNvPicPr>
          <p:nvPr/>
        </p:nvPicPr>
        <p:blipFill rotWithShape="1">
          <a:blip r:embed="rId2">
            <a:extLst>
              <a:ext uri="{28A0092B-C50C-407E-A947-70E740481C1C}">
                <a14:useLocalDpi xmlns:a14="http://schemas.microsoft.com/office/drawing/2010/main" val="0"/>
              </a:ext>
            </a:extLst>
          </a:blip>
          <a:srcRect t="-1158" r="4119" b="6194"/>
          <a:stretch/>
        </p:blipFill>
        <p:spPr>
          <a:xfrm>
            <a:off x="3553342" y="2988235"/>
            <a:ext cx="5590658" cy="2155265"/>
          </a:xfrm>
          <a:prstGeom prst="rect">
            <a:avLst/>
          </a:prstGeom>
          <a:solidFill>
            <a:schemeClr val="bg1"/>
          </a:solidFill>
        </p:spPr>
      </p:pic>
      <p:grpSp>
        <p:nvGrpSpPr>
          <p:cNvPr id="2" name="Group 1"/>
          <p:cNvGrpSpPr/>
          <p:nvPr/>
        </p:nvGrpSpPr>
        <p:grpSpPr>
          <a:xfrm>
            <a:off x="-127903" y="717863"/>
            <a:ext cx="4176501" cy="3776599"/>
            <a:chOff x="4834822" y="1017359"/>
            <a:chExt cx="4176501" cy="3776599"/>
          </a:xfrm>
        </p:grpSpPr>
        <p:pic>
          <p:nvPicPr>
            <p:cNvPr id="6" name="slide 15 no text.png" descr="/Users/cynthiaoccipinti/Files/Aeropike/final images/slide 15 no text.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5833611" y="1233869"/>
              <a:ext cx="2587752" cy="3390138"/>
            </a:xfrm>
            <a:prstGeom prst="rect">
              <a:avLst/>
            </a:prstGeom>
          </p:spPr>
        </p:pic>
        <p:sp>
          <p:nvSpPr>
            <p:cNvPr id="7" name="TextBox 6"/>
            <p:cNvSpPr txBox="1"/>
            <p:nvPr/>
          </p:nvSpPr>
          <p:spPr>
            <a:xfrm>
              <a:off x="6272355" y="4332293"/>
              <a:ext cx="1405467"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a:cs typeface="Arial"/>
                </a:rPr>
                <a:t>IBM DB2</a:t>
              </a:r>
            </a:p>
            <a:p>
              <a:pPr algn="ctr"/>
              <a:r>
                <a:rPr lang="en-US" sz="1200" dirty="0">
                  <a:solidFill>
                    <a:prstClr val="black">
                      <a:lumMod val="50000"/>
                      <a:lumOff val="50000"/>
                    </a:prstClr>
                  </a:solidFill>
                  <a:latin typeface="Arial"/>
                  <a:cs typeface="Arial"/>
                </a:rPr>
                <a:t>(Mainframe)</a:t>
              </a:r>
            </a:p>
          </p:txBody>
        </p:sp>
        <p:sp>
          <p:nvSpPr>
            <p:cNvPr id="8" name="TextBox 7"/>
            <p:cNvSpPr txBox="1"/>
            <p:nvPr/>
          </p:nvSpPr>
          <p:spPr>
            <a:xfrm>
              <a:off x="5804571" y="1431932"/>
              <a:ext cx="1100666" cy="230832"/>
            </a:xfrm>
            <a:prstGeom prst="rect">
              <a:avLst/>
            </a:prstGeom>
            <a:noFill/>
          </p:spPr>
          <p:txBody>
            <a:bodyPr wrap="square" rtlCol="0">
              <a:spAutoFit/>
            </a:bodyPr>
            <a:lstStyle/>
            <a:p>
              <a:pPr algn="ctr"/>
              <a:r>
                <a:rPr lang="en-US" sz="900" dirty="0">
                  <a:solidFill>
                    <a:prstClr val="black">
                      <a:lumMod val="50000"/>
                      <a:lumOff val="50000"/>
                    </a:prstClr>
                  </a:solidFill>
                  <a:latin typeface="Arial"/>
                  <a:cs typeface="Arial"/>
                </a:rPr>
                <a:t>Real-Time App</a:t>
              </a:r>
            </a:p>
          </p:txBody>
        </p:sp>
        <p:sp>
          <p:nvSpPr>
            <p:cNvPr id="9" name="TextBox 8"/>
            <p:cNvSpPr txBox="1"/>
            <p:nvPr/>
          </p:nvSpPr>
          <p:spPr>
            <a:xfrm>
              <a:off x="6619498" y="1431932"/>
              <a:ext cx="1100666" cy="230832"/>
            </a:xfrm>
            <a:prstGeom prst="rect">
              <a:avLst/>
            </a:prstGeom>
            <a:noFill/>
          </p:spPr>
          <p:txBody>
            <a:bodyPr wrap="square" rtlCol="0">
              <a:spAutoFit/>
            </a:bodyPr>
            <a:lstStyle/>
            <a:p>
              <a:pPr algn="ctr"/>
              <a:r>
                <a:rPr lang="en-US" sz="900" dirty="0">
                  <a:solidFill>
                    <a:prstClr val="black">
                      <a:lumMod val="50000"/>
                      <a:lumOff val="50000"/>
                    </a:prstClr>
                  </a:solidFill>
                  <a:latin typeface="Arial"/>
                  <a:cs typeface="Arial"/>
                </a:rPr>
                <a:t>Record App</a:t>
              </a:r>
            </a:p>
          </p:txBody>
        </p:sp>
        <p:sp>
          <p:nvSpPr>
            <p:cNvPr id="10" name="TextBox 9"/>
            <p:cNvSpPr txBox="1"/>
            <p:nvPr/>
          </p:nvSpPr>
          <p:spPr>
            <a:xfrm>
              <a:off x="7393700" y="1017359"/>
              <a:ext cx="1100666" cy="230832"/>
            </a:xfrm>
            <a:prstGeom prst="rect">
              <a:avLst/>
            </a:prstGeom>
            <a:noFill/>
          </p:spPr>
          <p:txBody>
            <a:bodyPr wrap="square" rtlCol="0">
              <a:spAutoFit/>
            </a:bodyPr>
            <a:lstStyle/>
            <a:p>
              <a:pPr algn="ctr"/>
              <a:r>
                <a:rPr lang="en-US" sz="900" dirty="0">
                  <a:solidFill>
                    <a:prstClr val="black">
                      <a:lumMod val="50000"/>
                      <a:lumOff val="50000"/>
                    </a:prstClr>
                  </a:solidFill>
                  <a:latin typeface="Arial"/>
                  <a:cs typeface="Arial"/>
                </a:rPr>
                <a:t>Finance App</a:t>
              </a:r>
            </a:p>
          </p:txBody>
        </p:sp>
        <p:sp>
          <p:nvSpPr>
            <p:cNvPr id="11" name="TextBox 10"/>
            <p:cNvSpPr txBox="1"/>
            <p:nvPr/>
          </p:nvSpPr>
          <p:spPr>
            <a:xfrm>
              <a:off x="7605856" y="2109793"/>
              <a:ext cx="1405467" cy="461665"/>
            </a:xfrm>
            <a:prstGeom prst="rect">
              <a:avLst/>
            </a:prstGeom>
            <a:solidFill>
              <a:schemeClr val="bg1"/>
            </a:solidFill>
          </p:spPr>
          <p:txBody>
            <a:bodyPr wrap="square" rtlCol="0">
              <a:spAutoFit/>
            </a:bodyPr>
            <a:lstStyle/>
            <a:p>
              <a:pPr algn="ctr"/>
              <a:r>
                <a:rPr lang="en-US" sz="1200" dirty="0">
                  <a:solidFill>
                    <a:prstClr val="black">
                      <a:lumMod val="50000"/>
                      <a:lumOff val="50000"/>
                    </a:prstClr>
                  </a:solidFill>
                  <a:latin typeface="Arial"/>
                  <a:cs typeface="Arial"/>
                </a:rPr>
                <a:t>Real-Time</a:t>
              </a:r>
            </a:p>
            <a:p>
              <a:pPr algn="ctr"/>
              <a:r>
                <a:rPr lang="en-US" sz="1200" dirty="0">
                  <a:solidFill>
                    <a:prstClr val="black">
                      <a:lumMod val="50000"/>
                      <a:lumOff val="50000"/>
                    </a:prstClr>
                  </a:solidFill>
                  <a:latin typeface="Arial"/>
                  <a:cs typeface="Arial"/>
                </a:rPr>
                <a:t>Data Feed</a:t>
              </a:r>
            </a:p>
          </p:txBody>
        </p:sp>
        <p:sp>
          <p:nvSpPr>
            <p:cNvPr id="12" name="TextBox 11"/>
            <p:cNvSpPr txBox="1"/>
            <p:nvPr/>
          </p:nvSpPr>
          <p:spPr>
            <a:xfrm>
              <a:off x="4834822" y="3324227"/>
              <a:ext cx="1405467" cy="461665"/>
            </a:xfrm>
            <a:prstGeom prst="rect">
              <a:avLst/>
            </a:prstGeom>
            <a:noFill/>
          </p:spPr>
          <p:txBody>
            <a:bodyPr wrap="square" rtlCol="0">
              <a:spAutoFit/>
            </a:bodyPr>
            <a:lstStyle/>
            <a:p>
              <a:pPr algn="r"/>
              <a:r>
                <a:rPr lang="en-US" sz="1200" dirty="0">
                  <a:solidFill>
                    <a:srgbClr val="C22126"/>
                  </a:solidFill>
                  <a:latin typeface="Arial"/>
                  <a:cs typeface="Arial"/>
                </a:rPr>
                <a:t>Start of the Day</a:t>
              </a:r>
            </a:p>
            <a:p>
              <a:pPr algn="r"/>
              <a:r>
                <a:rPr lang="en-US" sz="1200" dirty="0">
                  <a:solidFill>
                    <a:srgbClr val="C22126"/>
                  </a:solidFill>
                  <a:latin typeface="Arial"/>
                  <a:cs typeface="Arial"/>
                </a:rPr>
                <a:t>Data Loading</a:t>
              </a:r>
            </a:p>
          </p:txBody>
        </p:sp>
        <p:sp>
          <p:nvSpPr>
            <p:cNvPr id="13" name="TextBox 12"/>
            <p:cNvSpPr txBox="1"/>
            <p:nvPr/>
          </p:nvSpPr>
          <p:spPr>
            <a:xfrm>
              <a:off x="7282006" y="3324227"/>
              <a:ext cx="1405467" cy="461665"/>
            </a:xfrm>
            <a:prstGeom prst="rect">
              <a:avLst/>
            </a:prstGeom>
            <a:noFill/>
          </p:spPr>
          <p:txBody>
            <a:bodyPr wrap="square" rtlCol="0">
              <a:spAutoFit/>
            </a:bodyPr>
            <a:lstStyle/>
            <a:p>
              <a:r>
                <a:rPr lang="en-US" sz="1200" dirty="0">
                  <a:solidFill>
                    <a:srgbClr val="C22126"/>
                  </a:solidFill>
                  <a:latin typeface="Arial"/>
                  <a:cs typeface="Arial"/>
                </a:rPr>
                <a:t>End of Day</a:t>
              </a:r>
            </a:p>
            <a:p>
              <a:r>
                <a:rPr lang="en-US" sz="1200" dirty="0">
                  <a:solidFill>
                    <a:srgbClr val="C22126"/>
                  </a:solidFill>
                  <a:latin typeface="Arial"/>
                  <a:cs typeface="Arial"/>
                </a:rPr>
                <a:t>Reconciliation</a:t>
              </a:r>
            </a:p>
          </p:txBody>
        </p:sp>
        <p:sp>
          <p:nvSpPr>
            <p:cNvPr id="14" name="TextBox 13"/>
            <p:cNvSpPr txBox="1"/>
            <p:nvPr/>
          </p:nvSpPr>
          <p:spPr>
            <a:xfrm>
              <a:off x="7074575" y="1871668"/>
              <a:ext cx="793750" cy="400110"/>
            </a:xfrm>
            <a:prstGeom prst="rect">
              <a:avLst/>
            </a:prstGeom>
            <a:solidFill>
              <a:schemeClr val="bg1"/>
            </a:solidFill>
          </p:spPr>
          <p:txBody>
            <a:bodyPr wrap="square" rtlCol="0">
              <a:spAutoFit/>
            </a:bodyPr>
            <a:lstStyle/>
            <a:p>
              <a:pPr algn="ctr"/>
              <a:r>
                <a:rPr lang="en-US" sz="1000" dirty="0">
                  <a:solidFill>
                    <a:prstClr val="black">
                      <a:lumMod val="50000"/>
                      <a:lumOff val="50000"/>
                    </a:prstClr>
                  </a:solidFill>
                  <a:latin typeface="Arial"/>
                  <a:cs typeface="Arial"/>
                </a:rPr>
                <a:t>Account</a:t>
              </a:r>
            </a:p>
            <a:p>
              <a:pPr algn="ctr"/>
              <a:r>
                <a:rPr lang="en-US" sz="1000" dirty="0">
                  <a:solidFill>
                    <a:prstClr val="black">
                      <a:lumMod val="50000"/>
                      <a:lumOff val="50000"/>
                    </a:prstClr>
                  </a:solidFill>
                  <a:latin typeface="Arial"/>
                  <a:cs typeface="Arial"/>
                </a:rPr>
                <a:t>Positions</a:t>
              </a:r>
            </a:p>
          </p:txBody>
        </p:sp>
      </p:grpSp>
      <p:sp>
        <p:nvSpPr>
          <p:cNvPr id="31" name="Text Placeholder 2"/>
          <p:cNvSpPr txBox="1">
            <a:spLocks/>
          </p:cNvSpPr>
          <p:nvPr/>
        </p:nvSpPr>
        <p:spPr>
          <a:xfrm>
            <a:off x="3939504" y="835784"/>
            <a:ext cx="4938166" cy="3277820"/>
          </a:xfrm>
          <a:prstGeom prst="rect">
            <a:avLst/>
          </a:prstGeom>
        </p:spPr>
        <p:txBody>
          <a:bodyPr vert="horz" wrap="square" anchor="t">
            <a:spAutoFit/>
          </a:bodyPr>
          <a:lstStyle/>
          <a:p>
            <a:pPr>
              <a:spcAft>
                <a:spcPts val="600"/>
              </a:spcAft>
            </a:pPr>
            <a:r>
              <a:rPr lang="en-US" b="1" dirty="0" smtClean="0">
                <a:solidFill>
                  <a:prstClr val="black">
                    <a:lumMod val="50000"/>
                    <a:lumOff val="50000"/>
                  </a:prstClr>
                </a:solidFill>
                <a:latin typeface="Arial"/>
                <a:cs typeface="Arial"/>
              </a:rPr>
              <a:t>New Application Load Requirements</a:t>
            </a:r>
          </a:p>
          <a:p>
            <a:pPr marL="274320" lvl="1">
              <a:spcAft>
                <a:spcPts val="600"/>
              </a:spcAft>
              <a:buFont typeface="Arial"/>
              <a:buChar char="•"/>
            </a:pPr>
            <a:r>
              <a:rPr lang="en-US" sz="1400" dirty="0" smtClean="0">
                <a:solidFill>
                  <a:prstClr val="black">
                    <a:lumMod val="50000"/>
                    <a:lumOff val="50000"/>
                  </a:prstClr>
                </a:solidFill>
                <a:latin typeface="Arial"/>
                <a:cs typeface="Arial"/>
              </a:rPr>
              <a:t> Intra-day Risk ( 24 hours to minutes )</a:t>
            </a:r>
            <a:endParaRPr lang="en-US" sz="1400" dirty="0">
              <a:solidFill>
                <a:prstClr val="black">
                  <a:lumMod val="50000"/>
                  <a:lumOff val="50000"/>
                </a:prstClr>
              </a:solidFill>
              <a:latin typeface="Arial"/>
              <a:cs typeface="Arial"/>
            </a:endParaRPr>
          </a:p>
          <a:p>
            <a:pPr marL="274320" lvl="1">
              <a:spcAft>
                <a:spcPts val="600"/>
              </a:spcAft>
              <a:buFont typeface="Arial"/>
              <a:buChar char="•"/>
            </a:pPr>
            <a:r>
              <a:rPr lang="en-US" sz="1400" dirty="0">
                <a:solidFill>
                  <a:prstClr val="black">
                    <a:lumMod val="50000"/>
                    <a:lumOff val="50000"/>
                  </a:prstClr>
                </a:solidFill>
                <a:latin typeface="Arial"/>
                <a:cs typeface="Arial"/>
              </a:rPr>
              <a:t> </a:t>
            </a:r>
            <a:r>
              <a:rPr lang="en-US" sz="1400" dirty="0" smtClean="0">
                <a:solidFill>
                  <a:prstClr val="black">
                    <a:lumMod val="50000"/>
                    <a:lumOff val="50000"/>
                  </a:prstClr>
                </a:solidFill>
                <a:latin typeface="Arial"/>
                <a:cs typeface="Arial"/>
              </a:rPr>
              <a:t>Post-trade Analytics</a:t>
            </a:r>
          </a:p>
          <a:p>
            <a:pPr marL="274320" lvl="1">
              <a:spcAft>
                <a:spcPts val="600"/>
              </a:spcAft>
              <a:buFont typeface="Arial"/>
              <a:buChar char="•"/>
            </a:pPr>
            <a:r>
              <a:rPr lang="en-US" sz="1400" dirty="0">
                <a:solidFill>
                  <a:prstClr val="black">
                    <a:lumMod val="50000"/>
                    <a:lumOff val="50000"/>
                  </a:prstClr>
                </a:solidFill>
                <a:latin typeface="Arial"/>
                <a:cs typeface="Arial"/>
              </a:rPr>
              <a:t> </a:t>
            </a:r>
            <a:r>
              <a:rPr lang="en-US" sz="1400" dirty="0" smtClean="0">
                <a:solidFill>
                  <a:prstClr val="black">
                    <a:lumMod val="50000"/>
                    <a:lumOff val="50000"/>
                  </a:prstClr>
                </a:solidFill>
                <a:latin typeface="Arial"/>
                <a:cs typeface="Arial"/>
              </a:rPr>
              <a:t>Display trade status while settling</a:t>
            </a:r>
            <a:endParaRPr lang="en-US" dirty="0">
              <a:solidFill>
                <a:prstClr val="black">
                  <a:lumMod val="50000"/>
                  <a:lumOff val="50000"/>
                </a:prstClr>
              </a:solidFill>
              <a:latin typeface="Arial"/>
              <a:cs typeface="Arial"/>
            </a:endParaRPr>
          </a:p>
          <a:p>
            <a:pPr marL="274320" lvl="1">
              <a:spcAft>
                <a:spcPts val="600"/>
              </a:spcAft>
            </a:pPr>
            <a:endParaRPr lang="en-US" b="1" dirty="0">
              <a:solidFill>
                <a:prstClr val="black">
                  <a:lumMod val="50000"/>
                  <a:lumOff val="50000"/>
                </a:prstClr>
              </a:solidFill>
              <a:latin typeface="Arial"/>
              <a:cs typeface="Arial"/>
            </a:endParaRPr>
          </a:p>
          <a:p>
            <a:pPr indent="-182786">
              <a:spcAft>
                <a:spcPts val="600"/>
              </a:spcAft>
            </a:pPr>
            <a:r>
              <a:rPr lang="en-US" sz="1400" dirty="0" smtClean="0">
                <a:solidFill>
                  <a:prstClr val="black">
                    <a:lumMod val="50000"/>
                    <a:lumOff val="50000"/>
                  </a:prstClr>
                </a:solidFill>
                <a:latin typeface="Arial"/>
                <a:cs typeface="Arial"/>
              </a:rPr>
              <a:t>Built </a:t>
            </a:r>
            <a:r>
              <a:rPr lang="en-US" sz="1400" dirty="0">
                <a:solidFill>
                  <a:prstClr val="black">
                    <a:lumMod val="50000"/>
                    <a:lumOff val="50000"/>
                  </a:prstClr>
                </a:solidFill>
                <a:latin typeface="Arial"/>
                <a:cs typeface="Arial"/>
              </a:rPr>
              <a:t>for Enterprise Flash with </a:t>
            </a:r>
            <a:r>
              <a:rPr lang="en-US" sz="1400" dirty="0" err="1">
                <a:solidFill>
                  <a:prstClr val="black">
                    <a:lumMod val="50000"/>
                    <a:lumOff val="50000"/>
                  </a:prstClr>
                </a:solidFill>
                <a:latin typeface="Arial"/>
                <a:cs typeface="Arial"/>
              </a:rPr>
              <a:t>NVMe</a:t>
            </a:r>
            <a:endParaRPr lang="en-US" sz="1400" dirty="0">
              <a:solidFill>
                <a:prstClr val="black">
                  <a:lumMod val="50000"/>
                  <a:lumOff val="50000"/>
                </a:prstClr>
              </a:solidFill>
              <a:latin typeface="Arial"/>
              <a:cs typeface="Arial"/>
            </a:endParaRPr>
          </a:p>
          <a:p>
            <a:pPr indent="-182786">
              <a:spcAft>
                <a:spcPts val="600"/>
              </a:spcAft>
            </a:pPr>
            <a:r>
              <a:rPr lang="en-US" sz="1400" dirty="0" smtClean="0">
                <a:solidFill>
                  <a:prstClr val="black">
                    <a:lumMod val="50000"/>
                    <a:lumOff val="50000"/>
                  </a:prstClr>
                </a:solidFill>
                <a:latin typeface="Arial"/>
                <a:cs typeface="Arial"/>
              </a:rPr>
              <a:t>Predictable </a:t>
            </a:r>
            <a:r>
              <a:rPr lang="en-US" sz="1400" dirty="0">
                <a:solidFill>
                  <a:prstClr val="black">
                    <a:lumMod val="50000"/>
                    <a:lumOff val="50000"/>
                  </a:prstClr>
                </a:solidFill>
                <a:latin typeface="Arial"/>
                <a:cs typeface="Arial"/>
              </a:rPr>
              <a:t>Low latency at High Throughput  </a:t>
            </a:r>
          </a:p>
          <a:p>
            <a:pPr indent="-182786">
              <a:spcAft>
                <a:spcPts val="600"/>
              </a:spcAft>
            </a:pPr>
            <a:r>
              <a:rPr lang="en-US" sz="1400" dirty="0" smtClean="0">
                <a:solidFill>
                  <a:prstClr val="black">
                    <a:lumMod val="50000"/>
                    <a:lumOff val="50000"/>
                  </a:prstClr>
                </a:solidFill>
                <a:latin typeface="Arial"/>
                <a:cs typeface="Arial"/>
              </a:rPr>
              <a:t>Immediate </a:t>
            </a:r>
            <a:r>
              <a:rPr lang="en-US" sz="1400" dirty="0">
                <a:solidFill>
                  <a:prstClr val="black">
                    <a:lumMod val="50000"/>
                    <a:lumOff val="50000"/>
                  </a:prstClr>
                </a:solidFill>
                <a:latin typeface="Arial"/>
                <a:cs typeface="Arial"/>
              </a:rPr>
              <a:t>consistency, no data loss</a:t>
            </a:r>
          </a:p>
          <a:p>
            <a:pPr indent="-182786">
              <a:spcAft>
                <a:spcPts val="600"/>
              </a:spcAft>
            </a:pPr>
            <a:r>
              <a:rPr lang="en-US" sz="1400" dirty="0" smtClean="0">
                <a:solidFill>
                  <a:prstClr val="black">
                    <a:lumMod val="50000"/>
                    <a:lumOff val="50000"/>
                  </a:prstClr>
                </a:solidFill>
                <a:latin typeface="Arial"/>
                <a:cs typeface="Arial"/>
              </a:rPr>
              <a:t>Cross </a:t>
            </a:r>
            <a:r>
              <a:rPr lang="en-US" sz="1400" dirty="0">
                <a:solidFill>
                  <a:prstClr val="black">
                    <a:lumMod val="50000"/>
                    <a:lumOff val="50000"/>
                  </a:prstClr>
                </a:solidFill>
                <a:latin typeface="Arial"/>
                <a:cs typeface="Arial"/>
              </a:rPr>
              <a:t>data center (XDR) support</a:t>
            </a:r>
          </a:p>
          <a:p>
            <a:pPr indent="-182786">
              <a:spcAft>
                <a:spcPts val="600"/>
              </a:spcAft>
            </a:pPr>
            <a:r>
              <a:rPr lang="en-US" sz="1400" dirty="0" smtClean="0">
                <a:solidFill>
                  <a:prstClr val="black">
                    <a:lumMod val="50000"/>
                    <a:lumOff val="50000"/>
                  </a:prstClr>
                </a:solidFill>
                <a:latin typeface="Arial"/>
                <a:cs typeface="Arial"/>
              </a:rPr>
              <a:t>10 </a:t>
            </a:r>
            <a:r>
              <a:rPr lang="en-US" sz="1400" dirty="0">
                <a:solidFill>
                  <a:prstClr val="black">
                    <a:lumMod val="50000"/>
                    <a:lumOff val="50000"/>
                  </a:prstClr>
                </a:solidFill>
                <a:latin typeface="Arial"/>
                <a:cs typeface="Arial"/>
              </a:rPr>
              <a:t>Server Cluster replaces </a:t>
            </a:r>
            <a:r>
              <a:rPr lang="en-US" sz="1400" dirty="0" smtClean="0">
                <a:solidFill>
                  <a:prstClr val="black">
                    <a:lumMod val="50000"/>
                    <a:lumOff val="50000"/>
                  </a:prstClr>
                </a:solidFill>
                <a:latin typeface="Arial"/>
                <a:cs typeface="Arial"/>
              </a:rPr>
              <a:t/>
            </a:r>
            <a:br>
              <a:rPr lang="en-US" sz="1400" dirty="0" smtClean="0">
                <a:solidFill>
                  <a:prstClr val="black">
                    <a:lumMod val="50000"/>
                    <a:lumOff val="50000"/>
                  </a:prstClr>
                </a:solidFill>
                <a:latin typeface="Arial"/>
                <a:cs typeface="Arial"/>
              </a:rPr>
            </a:br>
            <a:r>
              <a:rPr lang="en-US" sz="1400" dirty="0" smtClean="0">
                <a:solidFill>
                  <a:prstClr val="black">
                    <a:lumMod val="50000"/>
                    <a:lumOff val="50000"/>
                  </a:prstClr>
                </a:solidFill>
                <a:latin typeface="Arial"/>
                <a:cs typeface="Arial"/>
              </a:rPr>
              <a:t>	existing </a:t>
            </a:r>
            <a:r>
              <a:rPr lang="en-US" sz="1400" dirty="0">
                <a:solidFill>
                  <a:prstClr val="black">
                    <a:lumMod val="50000"/>
                    <a:lumOff val="50000"/>
                  </a:prstClr>
                </a:solidFill>
                <a:latin typeface="Arial"/>
                <a:cs typeface="Arial"/>
              </a:rPr>
              <a:t>legacy 150 </a:t>
            </a:r>
            <a:r>
              <a:rPr lang="en-US" sz="1400" dirty="0" smtClean="0">
                <a:solidFill>
                  <a:prstClr val="black">
                    <a:lumMod val="50000"/>
                    <a:lumOff val="50000"/>
                  </a:prstClr>
                </a:solidFill>
                <a:latin typeface="Arial"/>
                <a:cs typeface="Arial"/>
              </a:rPr>
              <a:t>servers</a:t>
            </a:r>
            <a:endParaRPr lang="en-US" sz="1400" dirty="0">
              <a:solidFill>
                <a:prstClr val="black">
                  <a:lumMod val="50000"/>
                  <a:lumOff val="50000"/>
                </a:prstClr>
              </a:solidFill>
              <a:latin typeface="Arial"/>
              <a:cs typeface="Arial"/>
            </a:endParaRPr>
          </a:p>
        </p:txBody>
      </p:sp>
      <p:sp>
        <p:nvSpPr>
          <p:cNvPr id="16" name="Title 8"/>
          <p:cNvSpPr>
            <a:spLocks noGrp="1"/>
          </p:cNvSpPr>
          <p:nvPr>
            <p:ph type="title"/>
          </p:nvPr>
        </p:nvSpPr>
        <p:spPr>
          <a:xfrm>
            <a:off x="228600" y="143633"/>
            <a:ext cx="8659368" cy="394552"/>
          </a:xfrm>
          <a:prstGeom prst="rect">
            <a:avLst/>
          </a:prstGeom>
          <a:noFill/>
          <a:ln>
            <a:noFill/>
          </a:ln>
        </p:spPr>
        <p:txBody>
          <a:bodyPr vert="horz" anchor="ctr" anchorCtr="0"/>
          <a:lstStyle/>
          <a:p>
            <a:r>
              <a:rPr lang="en-US" dirty="0"/>
              <a:t>Financial Services – </a:t>
            </a:r>
            <a:r>
              <a:rPr lang="en-US" dirty="0" smtClean="0"/>
              <a:t>Intraday Risk System for Real Time Trading</a:t>
            </a:r>
            <a:endParaRPr lang="en-US" dirty="0"/>
          </a:p>
        </p:txBody>
      </p:sp>
    </p:spTree>
    <p:extLst>
      <p:ext uri="{BB962C8B-B14F-4D97-AF65-F5344CB8AC3E}">
        <p14:creationId xmlns:p14="http://schemas.microsoft.com/office/powerpoint/2010/main" val="21120989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4"/>
          <p:cNvSpPr txBox="1">
            <a:spLocks/>
          </p:cNvSpPr>
          <p:nvPr/>
        </p:nvSpPr>
        <p:spPr>
          <a:xfrm>
            <a:off x="451872" y="980017"/>
            <a:ext cx="4039696" cy="3805754"/>
          </a:xfrm>
          <a:prstGeom prst="rect">
            <a:avLst/>
          </a:prstGeom>
        </p:spPr>
        <p:txBody>
          <a:bodyPr wrap="none" anchor="t">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600" b="1" dirty="0">
                <a:solidFill>
                  <a:schemeClr val="tx1">
                    <a:lumMod val="50000"/>
                    <a:lumOff val="50000"/>
                  </a:schemeClr>
                </a:solidFill>
                <a:latin typeface="Arial"/>
                <a:cs typeface="Arial"/>
              </a:rPr>
              <a:t>Challenge</a:t>
            </a:r>
          </a:p>
          <a:p>
            <a:pPr marL="274320" lvl="1" indent="0">
              <a:buNone/>
            </a:pPr>
            <a:r>
              <a:rPr lang="en-US" sz="1200" dirty="0">
                <a:solidFill>
                  <a:schemeClr val="tx1">
                    <a:lumMod val="50000"/>
                    <a:lumOff val="50000"/>
                  </a:schemeClr>
                </a:solidFill>
                <a:latin typeface="Arial"/>
                <a:cs typeface="Arial"/>
              </a:rPr>
              <a:t>Overall SLA 750 ms</a:t>
            </a:r>
          </a:p>
          <a:p>
            <a:pPr marL="274320" lvl="1" indent="0">
              <a:buNone/>
            </a:pPr>
            <a:r>
              <a:rPr lang="en-US" sz="1200" dirty="0" smtClean="0">
                <a:solidFill>
                  <a:schemeClr val="tx1">
                    <a:lumMod val="50000"/>
                    <a:lumOff val="50000"/>
                  </a:schemeClr>
                </a:solidFill>
                <a:latin typeface="Arial"/>
                <a:cs typeface="Arial"/>
              </a:rPr>
              <a:t>Oracle system very expensive</a:t>
            </a:r>
          </a:p>
          <a:p>
            <a:pPr marL="274320" lvl="1" indent="0">
              <a:buNone/>
            </a:pPr>
            <a:r>
              <a:rPr lang="en-US" sz="1200" dirty="0" smtClean="0">
                <a:solidFill>
                  <a:schemeClr val="tx1">
                    <a:lumMod val="50000"/>
                    <a:lumOff val="50000"/>
                  </a:schemeClr>
                </a:solidFill>
                <a:latin typeface="Arial"/>
                <a:cs typeface="Arial"/>
              </a:rPr>
              <a:t>New data types / algorithms</a:t>
            </a:r>
            <a:endParaRPr lang="en-US" sz="1200" dirty="0">
              <a:solidFill>
                <a:schemeClr val="tx1">
                  <a:lumMod val="50000"/>
                  <a:lumOff val="50000"/>
                </a:schemeClr>
              </a:solidFill>
              <a:latin typeface="Arial"/>
              <a:cs typeface="Arial"/>
            </a:endParaRPr>
          </a:p>
          <a:p>
            <a:pPr marL="274320" lvl="1" indent="0">
              <a:buNone/>
            </a:pPr>
            <a:r>
              <a:rPr lang="en-US" sz="1200" dirty="0" err="1" smtClean="0">
                <a:solidFill>
                  <a:schemeClr val="tx1">
                    <a:lumMod val="50000"/>
                    <a:lumOff val="50000"/>
                  </a:schemeClr>
                </a:solidFill>
                <a:latin typeface="Arial"/>
                <a:cs typeface="Arial"/>
              </a:rPr>
              <a:t>Mangaement</a:t>
            </a:r>
            <a:r>
              <a:rPr lang="en-US" sz="1200" dirty="0" smtClean="0">
                <a:solidFill>
                  <a:schemeClr val="tx1">
                    <a:lumMod val="50000"/>
                    <a:lumOff val="50000"/>
                  </a:schemeClr>
                </a:solidFill>
                <a:latin typeface="Arial"/>
                <a:cs typeface="Arial"/>
              </a:rPr>
              <a:t> directive: plan for 10x scale increase</a:t>
            </a:r>
            <a:endParaRPr lang="en-US" sz="1200" dirty="0">
              <a:solidFill>
                <a:schemeClr val="tx1">
                  <a:lumMod val="50000"/>
                  <a:lumOff val="50000"/>
                </a:schemeClr>
              </a:solidFill>
              <a:latin typeface="Arial"/>
              <a:cs typeface="Arial"/>
            </a:endParaRPr>
          </a:p>
          <a:p>
            <a:pPr>
              <a:buNone/>
            </a:pPr>
            <a:endParaRPr lang="en-US" sz="1600" b="1" dirty="0">
              <a:solidFill>
                <a:schemeClr val="tx1">
                  <a:lumMod val="50000"/>
                  <a:lumOff val="50000"/>
                </a:schemeClr>
              </a:solidFill>
              <a:latin typeface="Arial"/>
              <a:cs typeface="Arial"/>
            </a:endParaRPr>
          </a:p>
          <a:p>
            <a:pPr>
              <a:buNone/>
            </a:pPr>
            <a:r>
              <a:rPr lang="en-US" sz="1600" b="1" dirty="0" smtClean="0">
                <a:solidFill>
                  <a:schemeClr val="tx1">
                    <a:lumMod val="50000"/>
                    <a:lumOff val="50000"/>
                  </a:schemeClr>
                </a:solidFill>
                <a:latin typeface="Arial"/>
                <a:cs typeface="Arial"/>
              </a:rPr>
              <a:t>Need </a:t>
            </a:r>
            <a:r>
              <a:rPr lang="en-US" sz="1600" b="1" dirty="0">
                <a:solidFill>
                  <a:schemeClr val="tx1">
                    <a:lumMod val="50000"/>
                    <a:lumOff val="50000"/>
                  </a:schemeClr>
                </a:solidFill>
                <a:latin typeface="Arial"/>
                <a:cs typeface="Arial"/>
              </a:rPr>
              <a:t>to </a:t>
            </a:r>
            <a:r>
              <a:rPr lang="en-US" sz="1600" b="1" dirty="0" smtClean="0">
                <a:solidFill>
                  <a:schemeClr val="tx1">
                    <a:lumMod val="50000"/>
                    <a:lumOff val="50000"/>
                  </a:schemeClr>
                </a:solidFill>
                <a:latin typeface="Arial"/>
                <a:cs typeface="Arial"/>
              </a:rPr>
              <a:t>Scale</a:t>
            </a:r>
            <a:endParaRPr lang="en-US" sz="1600" b="1" dirty="0">
              <a:solidFill>
                <a:schemeClr val="tx1">
                  <a:lumMod val="50000"/>
                  <a:lumOff val="50000"/>
                </a:schemeClr>
              </a:solidFill>
              <a:latin typeface="Arial"/>
              <a:cs typeface="Arial"/>
            </a:endParaRPr>
          </a:p>
          <a:p>
            <a:pPr marL="274320" lvl="1" indent="0">
              <a:buNone/>
            </a:pPr>
            <a:r>
              <a:rPr lang="en-US" sz="1200" dirty="0">
                <a:solidFill>
                  <a:schemeClr val="tx1">
                    <a:lumMod val="50000"/>
                    <a:lumOff val="50000"/>
                  </a:schemeClr>
                </a:solidFill>
                <a:latin typeface="Arial"/>
                <a:cs typeface="Arial"/>
                <a:sym typeface="Wingdings"/>
              </a:rPr>
              <a:t>10  </a:t>
            </a:r>
            <a:r>
              <a:rPr lang="en-US" sz="1200" dirty="0" smtClean="0">
                <a:solidFill>
                  <a:schemeClr val="tx1">
                    <a:lumMod val="50000"/>
                    <a:lumOff val="50000"/>
                  </a:schemeClr>
                </a:solidFill>
                <a:latin typeface="Arial"/>
                <a:cs typeface="Arial"/>
                <a:sym typeface="Wingdings"/>
              </a:rPr>
              <a:t>500 </a:t>
            </a:r>
            <a:r>
              <a:rPr lang="en-US" sz="1200" dirty="0">
                <a:solidFill>
                  <a:schemeClr val="tx1">
                    <a:lumMod val="50000"/>
                    <a:lumOff val="50000"/>
                  </a:schemeClr>
                </a:solidFill>
                <a:latin typeface="Arial"/>
                <a:cs typeface="Arial"/>
                <a:sym typeface="Wingdings"/>
              </a:rPr>
              <a:t>TB</a:t>
            </a:r>
          </a:p>
          <a:p>
            <a:pPr marL="274320" lvl="1" indent="0">
              <a:buNone/>
            </a:pPr>
            <a:r>
              <a:rPr lang="en-US" sz="1200" dirty="0">
                <a:solidFill>
                  <a:schemeClr val="tx1">
                    <a:lumMod val="50000"/>
                    <a:lumOff val="50000"/>
                  </a:schemeClr>
                </a:solidFill>
                <a:latin typeface="Arial"/>
                <a:cs typeface="Arial"/>
              </a:rPr>
              <a:t>10B </a:t>
            </a:r>
            <a:r>
              <a:rPr lang="en-US" sz="1200" dirty="0">
                <a:solidFill>
                  <a:schemeClr val="tx1">
                    <a:lumMod val="50000"/>
                    <a:lumOff val="50000"/>
                  </a:schemeClr>
                </a:solidFill>
                <a:latin typeface="Arial"/>
                <a:cs typeface="Arial"/>
                <a:sym typeface="Wingdings"/>
              </a:rPr>
              <a:t> 100 B </a:t>
            </a:r>
            <a:r>
              <a:rPr lang="en-US" sz="1200" dirty="0">
                <a:solidFill>
                  <a:schemeClr val="tx1">
                    <a:lumMod val="50000"/>
                    <a:lumOff val="50000"/>
                  </a:schemeClr>
                </a:solidFill>
                <a:latin typeface="Arial"/>
                <a:cs typeface="Arial"/>
              </a:rPr>
              <a:t>objects</a:t>
            </a:r>
          </a:p>
          <a:p>
            <a:pPr marL="274320" lvl="1" indent="0">
              <a:buNone/>
            </a:pPr>
            <a:r>
              <a:rPr lang="en-US" sz="1200" dirty="0">
                <a:solidFill>
                  <a:schemeClr val="tx1">
                    <a:lumMod val="50000"/>
                    <a:lumOff val="50000"/>
                  </a:schemeClr>
                </a:solidFill>
                <a:latin typeface="Arial"/>
                <a:cs typeface="Arial"/>
                <a:sym typeface="Wingdings"/>
              </a:rPr>
              <a:t>200k  I Million+ </a:t>
            </a:r>
            <a:r>
              <a:rPr lang="en-US" sz="1200" dirty="0" smtClean="0">
                <a:solidFill>
                  <a:schemeClr val="tx1">
                    <a:lumMod val="50000"/>
                    <a:lumOff val="50000"/>
                  </a:schemeClr>
                </a:solidFill>
                <a:latin typeface="Arial"/>
                <a:cs typeface="Arial"/>
                <a:sym typeface="Wingdings"/>
              </a:rPr>
              <a:t>TPS</a:t>
            </a:r>
          </a:p>
          <a:p>
            <a:pPr marL="0" indent="-125730">
              <a:buNone/>
            </a:pPr>
            <a:endParaRPr lang="en-US" sz="1400" dirty="0" smtClean="0">
              <a:solidFill>
                <a:srgbClr val="000000"/>
              </a:solidFill>
              <a:latin typeface="Arial"/>
              <a:cs typeface="Arial"/>
            </a:endParaRPr>
          </a:p>
          <a:p>
            <a:pPr marL="0" indent="-125730">
              <a:buNone/>
            </a:pPr>
            <a:r>
              <a:rPr lang="en-US" sz="1400" dirty="0" smtClean="0">
                <a:solidFill>
                  <a:schemeClr val="tx1">
                    <a:lumMod val="50000"/>
                    <a:lumOff val="50000"/>
                  </a:schemeClr>
                </a:solidFill>
                <a:latin typeface="Arial"/>
                <a:cs typeface="Arial"/>
              </a:rPr>
              <a:t>Built </a:t>
            </a:r>
            <a:r>
              <a:rPr lang="en-US" sz="1400" dirty="0">
                <a:solidFill>
                  <a:schemeClr val="tx1">
                    <a:lumMod val="50000"/>
                    <a:lumOff val="50000"/>
                  </a:schemeClr>
                </a:solidFill>
                <a:latin typeface="Arial"/>
                <a:cs typeface="Arial"/>
              </a:rPr>
              <a:t>for Flash</a:t>
            </a:r>
          </a:p>
          <a:p>
            <a:pPr marL="0" indent="-125730">
              <a:buNone/>
            </a:pPr>
            <a:r>
              <a:rPr lang="en-US" sz="1400" dirty="0">
                <a:solidFill>
                  <a:schemeClr val="tx1">
                    <a:lumMod val="50000"/>
                    <a:lumOff val="50000"/>
                  </a:schemeClr>
                </a:solidFill>
                <a:latin typeface="Arial"/>
                <a:cs typeface="Arial"/>
              </a:rPr>
              <a:t>Predictable low latency at high throughput  </a:t>
            </a:r>
          </a:p>
          <a:p>
            <a:pPr marL="0" indent="-125730">
              <a:buNone/>
            </a:pPr>
            <a:r>
              <a:rPr lang="en-US" sz="1400" dirty="0">
                <a:solidFill>
                  <a:schemeClr val="tx1">
                    <a:lumMod val="50000"/>
                    <a:lumOff val="50000"/>
                  </a:schemeClr>
                </a:solidFill>
                <a:latin typeface="Arial"/>
                <a:cs typeface="Arial"/>
              </a:rPr>
              <a:t>Immediate consistency, no data loss</a:t>
            </a:r>
          </a:p>
          <a:p>
            <a:pPr marL="0" indent="-125730">
              <a:buNone/>
            </a:pPr>
            <a:r>
              <a:rPr lang="en-US" sz="1400" dirty="0">
                <a:solidFill>
                  <a:schemeClr val="tx1">
                    <a:lumMod val="50000"/>
                    <a:lumOff val="50000"/>
                  </a:schemeClr>
                </a:solidFill>
                <a:latin typeface="Arial"/>
                <a:cs typeface="Arial"/>
              </a:rPr>
              <a:t>Cross data center (XDR) </a:t>
            </a:r>
            <a:r>
              <a:rPr lang="en-US" sz="1400" dirty="0" smtClean="0">
                <a:solidFill>
                  <a:schemeClr val="tx1">
                    <a:lumMod val="50000"/>
                    <a:lumOff val="50000"/>
                  </a:schemeClr>
                </a:solidFill>
                <a:latin typeface="Arial"/>
                <a:cs typeface="Arial"/>
              </a:rPr>
              <a:t>support</a:t>
            </a:r>
            <a:endParaRPr lang="en-US" sz="1400" dirty="0">
              <a:solidFill>
                <a:schemeClr val="tx1">
                  <a:lumMod val="50000"/>
                  <a:lumOff val="50000"/>
                </a:schemeClr>
              </a:solidFill>
              <a:latin typeface="Arial"/>
              <a:cs typeface="Arial"/>
            </a:endParaRPr>
          </a:p>
        </p:txBody>
      </p:sp>
      <p:grpSp>
        <p:nvGrpSpPr>
          <p:cNvPr id="3" name="Group 2"/>
          <p:cNvGrpSpPr/>
          <p:nvPr/>
        </p:nvGrpSpPr>
        <p:grpSpPr>
          <a:xfrm>
            <a:off x="4332812" y="1013625"/>
            <a:ext cx="4565652" cy="3722137"/>
            <a:chOff x="4485212" y="886629"/>
            <a:chExt cx="4565652" cy="3722137"/>
          </a:xfrm>
        </p:grpSpPr>
        <p:pic>
          <p:nvPicPr>
            <p:cNvPr id="40" name="slide 13 no text.png" descr="/Users/cynthiaoccipinti/Files/Aeropike/final images/slide 13 no text.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4961939" y="886629"/>
              <a:ext cx="4006980" cy="3541438"/>
            </a:xfrm>
            <a:prstGeom prst="rect">
              <a:avLst/>
            </a:prstGeom>
          </p:spPr>
        </p:pic>
        <p:sp>
          <p:nvSpPr>
            <p:cNvPr id="33" name="TextBox 32"/>
            <p:cNvSpPr txBox="1"/>
            <p:nvPr/>
          </p:nvSpPr>
          <p:spPr>
            <a:xfrm>
              <a:off x="4900086" y="1839389"/>
              <a:ext cx="3047999"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a:cs typeface="Arial"/>
                </a:rPr>
                <a:t>Credit Card Processing System</a:t>
              </a:r>
            </a:p>
          </p:txBody>
        </p:sp>
        <p:sp>
          <p:nvSpPr>
            <p:cNvPr id="34" name="TextBox 33"/>
            <p:cNvSpPr txBox="1"/>
            <p:nvPr/>
          </p:nvSpPr>
          <p:spPr>
            <a:xfrm>
              <a:off x="5200654" y="2528892"/>
              <a:ext cx="2520948"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a:cs typeface="Arial"/>
                </a:rPr>
                <a:t>Fraud Detection &amp; Protection App</a:t>
              </a:r>
            </a:p>
          </p:txBody>
        </p:sp>
        <p:sp>
          <p:nvSpPr>
            <p:cNvPr id="35" name="TextBox 34"/>
            <p:cNvSpPr txBox="1"/>
            <p:nvPr/>
          </p:nvSpPr>
          <p:spPr>
            <a:xfrm>
              <a:off x="8149163" y="2250550"/>
              <a:ext cx="554572" cy="646331"/>
            </a:xfrm>
            <a:prstGeom prst="rect">
              <a:avLst/>
            </a:prstGeom>
            <a:noFill/>
          </p:spPr>
          <p:txBody>
            <a:bodyPr wrap="square" rtlCol="0">
              <a:spAutoFit/>
            </a:bodyPr>
            <a:lstStyle/>
            <a:p>
              <a:r>
                <a:rPr lang="en-US" sz="900" dirty="0">
                  <a:solidFill>
                    <a:schemeClr val="tx1">
                      <a:lumMod val="50000"/>
                      <a:lumOff val="50000"/>
                    </a:schemeClr>
                  </a:solidFill>
                  <a:latin typeface="Arial"/>
                  <a:cs typeface="Arial"/>
                </a:rPr>
                <a:t>Rules</a:t>
              </a:r>
            </a:p>
            <a:p>
              <a:r>
                <a:rPr lang="en-US" sz="900" dirty="0">
                  <a:solidFill>
                    <a:schemeClr val="tx1">
                      <a:lumMod val="50000"/>
                      <a:lumOff val="50000"/>
                    </a:schemeClr>
                  </a:solidFill>
                  <a:latin typeface="Arial"/>
                  <a:cs typeface="Arial"/>
                </a:rPr>
                <a:t>Rule 1</a:t>
              </a:r>
            </a:p>
            <a:p>
              <a:r>
                <a:rPr lang="en-US" sz="900" dirty="0">
                  <a:solidFill>
                    <a:schemeClr val="tx1">
                      <a:lumMod val="50000"/>
                      <a:lumOff val="50000"/>
                    </a:schemeClr>
                  </a:solidFill>
                  <a:latin typeface="Arial"/>
                  <a:cs typeface="Arial"/>
                </a:rPr>
                <a:t>Rule 2</a:t>
              </a:r>
            </a:p>
            <a:p>
              <a:r>
                <a:rPr lang="en-US" sz="900" dirty="0">
                  <a:solidFill>
                    <a:schemeClr val="tx1">
                      <a:lumMod val="50000"/>
                      <a:lumOff val="50000"/>
                    </a:schemeClr>
                  </a:solidFill>
                  <a:latin typeface="Arial"/>
                  <a:cs typeface="Arial"/>
                </a:rPr>
                <a:t>Rule 3</a:t>
              </a:r>
            </a:p>
          </p:txBody>
        </p:sp>
        <p:sp>
          <p:nvSpPr>
            <p:cNvPr id="37" name="TextBox 36"/>
            <p:cNvSpPr txBox="1"/>
            <p:nvPr/>
          </p:nvSpPr>
          <p:spPr>
            <a:xfrm>
              <a:off x="7632698" y="4331767"/>
              <a:ext cx="1418166"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a:cs typeface="Arial"/>
                </a:rPr>
                <a:t>Historical Data</a:t>
              </a:r>
            </a:p>
          </p:txBody>
        </p:sp>
        <p:sp>
          <p:nvSpPr>
            <p:cNvPr id="39" name="TextBox 38"/>
            <p:cNvSpPr txBox="1"/>
            <p:nvPr/>
          </p:nvSpPr>
          <p:spPr>
            <a:xfrm>
              <a:off x="4485212" y="3374499"/>
              <a:ext cx="1365253" cy="772006"/>
            </a:xfrm>
            <a:prstGeom prst="rect">
              <a:avLst/>
            </a:prstGeom>
            <a:noFill/>
          </p:spPr>
          <p:txBody>
            <a:bodyPr wrap="square" rtlCol="0">
              <a:spAutoFit/>
            </a:bodyPr>
            <a:lstStyle/>
            <a:p>
              <a:pPr algn="r">
                <a:lnSpc>
                  <a:spcPct val="150000"/>
                </a:lnSpc>
              </a:pPr>
              <a:r>
                <a:rPr lang="en-US" sz="1000" dirty="0">
                  <a:solidFill>
                    <a:srgbClr val="FF0000"/>
                  </a:solidFill>
                  <a:latin typeface="Arial"/>
                  <a:cs typeface="Arial"/>
                </a:rPr>
                <a:t>Account Behavior</a:t>
              </a:r>
            </a:p>
            <a:p>
              <a:pPr algn="r">
                <a:lnSpc>
                  <a:spcPct val="150000"/>
                </a:lnSpc>
              </a:pPr>
              <a:r>
                <a:rPr lang="en-US" sz="1000" dirty="0">
                  <a:solidFill>
                    <a:srgbClr val="FF0000"/>
                  </a:solidFill>
                  <a:latin typeface="Arial"/>
                  <a:cs typeface="Arial"/>
                </a:rPr>
                <a:t>Static Data</a:t>
              </a:r>
            </a:p>
            <a:p>
              <a:pPr algn="r">
                <a:lnSpc>
                  <a:spcPct val="150000"/>
                </a:lnSpc>
              </a:pPr>
              <a:r>
                <a:rPr lang="en-US" sz="1000" dirty="0">
                  <a:solidFill>
                    <a:srgbClr val="FF0000"/>
                  </a:solidFill>
                  <a:latin typeface="Arial"/>
                  <a:cs typeface="Arial"/>
                </a:rPr>
                <a:t>Account Statistics</a:t>
              </a:r>
            </a:p>
          </p:txBody>
        </p:sp>
      </p:grpSp>
      <p:sp>
        <p:nvSpPr>
          <p:cNvPr id="2" name="Title 1"/>
          <p:cNvSpPr>
            <a:spLocks noGrp="1"/>
          </p:cNvSpPr>
          <p:nvPr>
            <p:ph type="title"/>
          </p:nvPr>
        </p:nvSpPr>
        <p:spPr/>
        <p:txBody>
          <a:bodyPr/>
          <a:lstStyle/>
          <a:p>
            <a:pPr lvl="0"/>
            <a:r>
              <a:rPr lang="en-US" sz="2000" dirty="0"/>
              <a:t>Fraud </a:t>
            </a:r>
            <a:r>
              <a:rPr lang="en-US" sz="2000" dirty="0" smtClean="0"/>
              <a:t>Prevention </a:t>
            </a:r>
            <a:r>
              <a:rPr lang="mr-IN" sz="2000" dirty="0" smtClean="0"/>
              <a:t>–</a:t>
            </a:r>
            <a:r>
              <a:rPr lang="en-US" sz="2000" dirty="0" smtClean="0"/>
              <a:t> Beyond the Rules Engine</a:t>
            </a:r>
            <a:endParaRPr lang="en-US" dirty="0"/>
          </a:p>
        </p:txBody>
      </p:sp>
    </p:spTree>
    <p:extLst>
      <p:ext uri="{BB962C8B-B14F-4D97-AF65-F5344CB8AC3E}">
        <p14:creationId xmlns:p14="http://schemas.microsoft.com/office/powerpoint/2010/main" val="2539189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2000" dirty="0"/>
              <a:t>Telco – Real-Time Billing and Charging Systems</a:t>
            </a:r>
          </a:p>
        </p:txBody>
      </p:sp>
      <p:sp>
        <p:nvSpPr>
          <p:cNvPr id="3" name="Text Placeholder 4"/>
          <p:cNvSpPr txBox="1">
            <a:spLocks/>
          </p:cNvSpPr>
          <p:nvPr/>
        </p:nvSpPr>
        <p:spPr>
          <a:xfrm>
            <a:off x="455789" y="980397"/>
            <a:ext cx="4039696" cy="4163104"/>
          </a:xfrm>
          <a:prstGeom prst="rect">
            <a:avLst/>
          </a:prstGeom>
        </p:spPr>
        <p:txBody>
          <a:bodyPr wrap="none" anchor="t">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Challenge</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Edge access to regulate traffic</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Accessible using provisioning applications </a:t>
            </a:r>
            <a:b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b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(self-serve and through support personnel)</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endParaRPr>
          </a:p>
          <a:p>
            <a:pPr marL="342900" marR="0" lvl="0" indent="-342900" algn="l" defTabSz="457200" rtl="0" eaLnBrk="0" fontAlgn="base" latinLnBrk="0" hangingPunct="0">
              <a:lnSpc>
                <a:spcPts val="1600"/>
              </a:lnSpc>
              <a:spcBef>
                <a:spcPct val="200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Need for Extremely High Availability, </a:t>
            </a:r>
          </a:p>
          <a:p>
            <a:pPr marL="342900" marR="0" lvl="0" indent="-342900" algn="l" defTabSz="457200" rtl="0" eaLnBrk="0" fontAlgn="base" latinLnBrk="0" hangingPunct="0">
              <a:lnSpc>
                <a:spcPts val="1600"/>
              </a:lnSpc>
              <a:spcBef>
                <a:spcPct val="200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Reliably, Low latency</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rPr>
              <a:t>&gt; TBs of data</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rPr>
              <a:t>10-100M objects</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rPr>
              <a:t>10-200K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Arial"/>
                <a:ea typeface="MS PGothic" pitchFamily="34" charset="-128"/>
                <a:cs typeface="Arial"/>
                <a:sym typeface="Wingdings"/>
              </a:rPr>
              <a:t>TPS</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lang="en-US" sz="1200" dirty="0" smtClean="0">
                <a:solidFill>
                  <a:schemeClr val="tx1">
                    <a:lumMod val="50000"/>
                    <a:lumOff val="50000"/>
                  </a:schemeClr>
                </a:solidFill>
                <a:latin typeface="Arial"/>
                <a:cs typeface="Arial"/>
                <a:sym typeface="Wingdings"/>
              </a:rPr>
              <a:t>Many, many locations ( 50+ ) synchronized</a:t>
            </a:r>
            <a:endPar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endParaRP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Clustered system</a:t>
            </a: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Predictable low latency at high throughput</a:t>
            </a: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Highly-available and reliable on failure</a:t>
            </a: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Cross data center (XDR) support</a:t>
            </a:r>
          </a:p>
        </p:txBody>
      </p:sp>
      <p:grpSp>
        <p:nvGrpSpPr>
          <p:cNvPr id="4" name="Group 3"/>
          <p:cNvGrpSpPr/>
          <p:nvPr/>
        </p:nvGrpSpPr>
        <p:grpSpPr>
          <a:xfrm>
            <a:off x="4227609" y="934954"/>
            <a:ext cx="3734758" cy="3800153"/>
            <a:chOff x="4924334" y="1816484"/>
            <a:chExt cx="3734758" cy="3800153"/>
          </a:xfrm>
        </p:grpSpPr>
        <p:pic>
          <p:nvPicPr>
            <p:cNvPr id="5" name="Picture 4" descr="diagram_Telco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334" y="1816484"/>
              <a:ext cx="3734758" cy="3800153"/>
            </a:xfrm>
            <a:prstGeom prst="rect">
              <a:avLst/>
            </a:prstGeom>
          </p:spPr>
        </p:pic>
        <p:sp>
          <p:nvSpPr>
            <p:cNvPr id="6" name="Rectangle 5"/>
            <p:cNvSpPr/>
            <p:nvPr/>
          </p:nvSpPr>
          <p:spPr>
            <a:xfrm>
              <a:off x="5192034" y="2705545"/>
              <a:ext cx="880169"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SOURCE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DEVICE/USER</a:t>
              </a:r>
            </a:p>
          </p:txBody>
        </p:sp>
        <p:sp>
          <p:nvSpPr>
            <p:cNvPr id="7" name="Rectangle 6"/>
            <p:cNvSpPr/>
            <p:nvPr/>
          </p:nvSpPr>
          <p:spPr>
            <a:xfrm>
              <a:off x="7619700" y="2797909"/>
              <a:ext cx="866745" cy="21544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666A6D"/>
                  </a:solidFill>
                  <a:effectLst/>
                  <a:uLnTx/>
                  <a:uFillTx/>
                  <a:latin typeface="Arial"/>
                  <a:cs typeface="Arial"/>
                </a:rPr>
                <a:t>DESTINATION</a:t>
              </a:r>
            </a:p>
          </p:txBody>
        </p:sp>
        <p:sp>
          <p:nvSpPr>
            <p:cNvPr id="8" name="Rectangle 7"/>
            <p:cNvSpPr/>
            <p:nvPr/>
          </p:nvSpPr>
          <p:spPr>
            <a:xfrm>
              <a:off x="6399204" y="2790212"/>
              <a:ext cx="955811"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75000"/>
                    </a:schemeClr>
                  </a:solidFill>
                  <a:effectLst/>
                  <a:uLnTx/>
                  <a:uFillTx/>
                  <a:latin typeface="Arial"/>
                  <a:cs typeface="Arial"/>
                </a:rPr>
                <a:t>Real-Time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75000"/>
                    </a:schemeClr>
                  </a:solidFill>
                  <a:effectLst/>
                  <a:uLnTx/>
                  <a:uFillTx/>
                  <a:latin typeface="Arial"/>
                  <a:cs typeface="Arial"/>
                </a:rPr>
                <a:t>Auth. </a:t>
              </a:r>
              <a:r>
                <a:rPr kumimoji="0" lang="en-US" sz="800" b="0" i="0" u="none" strike="noStrike" kern="0" cap="none" spc="0" normalizeH="0" baseline="0" noProof="0" dirty="0" err="1">
                  <a:ln>
                    <a:noFill/>
                  </a:ln>
                  <a:solidFill>
                    <a:schemeClr val="bg2">
                      <a:lumMod val="75000"/>
                    </a:schemeClr>
                  </a:solidFill>
                  <a:effectLst/>
                  <a:uLnTx/>
                  <a:uFillTx/>
                  <a:latin typeface="Arial"/>
                  <a:cs typeface="Arial"/>
                </a:rPr>
                <a:t>QoS</a:t>
              </a:r>
              <a:r>
                <a:rPr kumimoji="0" lang="en-US" sz="800" b="0" i="0" u="none" strike="noStrike" kern="0" cap="none" spc="0" normalizeH="0" baseline="0" noProof="0" dirty="0">
                  <a:ln>
                    <a:noFill/>
                  </a:ln>
                  <a:solidFill>
                    <a:schemeClr val="bg2">
                      <a:lumMod val="75000"/>
                    </a:schemeClr>
                  </a:solidFill>
                  <a:effectLst/>
                  <a:uLnTx/>
                  <a:uFillTx/>
                  <a:latin typeface="Arial"/>
                  <a:cs typeface="Arial"/>
                </a:rPr>
                <a:t> Billing</a:t>
              </a:r>
            </a:p>
          </p:txBody>
        </p:sp>
        <p:sp>
          <p:nvSpPr>
            <p:cNvPr id="9" name="Rectangle 8"/>
            <p:cNvSpPr/>
            <p:nvPr/>
          </p:nvSpPr>
          <p:spPr>
            <a:xfrm>
              <a:off x="5644615" y="3253509"/>
              <a:ext cx="582211" cy="21544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Request</a:t>
              </a:r>
            </a:p>
          </p:txBody>
        </p:sp>
        <p:sp>
          <p:nvSpPr>
            <p:cNvPr id="10" name="Rectangle 9"/>
            <p:cNvSpPr/>
            <p:nvPr/>
          </p:nvSpPr>
          <p:spPr>
            <a:xfrm>
              <a:off x="7467600" y="3253509"/>
              <a:ext cx="582211"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Execute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Request</a:t>
              </a:r>
            </a:p>
          </p:txBody>
        </p:sp>
        <p:sp>
          <p:nvSpPr>
            <p:cNvPr id="11" name="Rectangle 10"/>
            <p:cNvSpPr/>
            <p:nvPr/>
          </p:nvSpPr>
          <p:spPr>
            <a:xfrm>
              <a:off x="6925733" y="3765358"/>
              <a:ext cx="1024589"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Real-Time Checks</a:t>
              </a:r>
            </a:p>
          </p:txBody>
        </p:sp>
        <p:sp>
          <p:nvSpPr>
            <p:cNvPr id="12" name="Rectangle 11"/>
            <p:cNvSpPr/>
            <p:nvPr/>
          </p:nvSpPr>
          <p:spPr>
            <a:xfrm>
              <a:off x="5303982" y="3733800"/>
              <a:ext cx="1056700"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9B9FA1"/>
                  </a:solidFill>
                  <a:effectLst/>
                  <a:uLnTx/>
                  <a:uFillTx/>
                  <a:latin typeface="Arial"/>
                  <a:cs typeface="Arial"/>
                </a:rPr>
                <a:t>Config</a:t>
              </a:r>
              <a:r>
                <a:rPr kumimoji="0" lang="en-US" sz="800" b="0" i="0" u="none" strike="noStrike" kern="0" cap="none" spc="0" normalizeH="0" baseline="0" noProof="0" dirty="0">
                  <a:ln>
                    <a:noFill/>
                  </a:ln>
                  <a:solidFill>
                    <a:srgbClr val="9B9FA1"/>
                  </a:solidFill>
                  <a:effectLst/>
                  <a:uLnTx/>
                  <a:uFillTx/>
                  <a:latin typeface="Arial"/>
                  <a:cs typeface="Arial"/>
                </a:rPr>
                <a:t> Module App</a:t>
              </a:r>
            </a:p>
          </p:txBody>
        </p:sp>
        <p:sp>
          <p:nvSpPr>
            <p:cNvPr id="13" name="Rectangle 12"/>
            <p:cNvSpPr/>
            <p:nvPr/>
          </p:nvSpPr>
          <p:spPr>
            <a:xfrm>
              <a:off x="4956079" y="4311842"/>
              <a:ext cx="864339" cy="33855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Update Device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User Setting</a:t>
              </a:r>
            </a:p>
          </p:txBody>
        </p:sp>
        <p:sp>
          <p:nvSpPr>
            <p:cNvPr id="14" name="Rectangle 13"/>
            <p:cNvSpPr/>
            <p:nvPr/>
          </p:nvSpPr>
          <p:spPr>
            <a:xfrm>
              <a:off x="7811655" y="4282594"/>
              <a:ext cx="754934"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Hot-Standby</a:t>
              </a:r>
            </a:p>
          </p:txBody>
        </p:sp>
        <p:sp>
          <p:nvSpPr>
            <p:cNvPr id="15" name="Rectangle 14"/>
            <p:cNvSpPr/>
            <p:nvPr/>
          </p:nvSpPr>
          <p:spPr>
            <a:xfrm>
              <a:off x="7380624" y="4597400"/>
              <a:ext cx="402674"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9B9FA1"/>
                  </a:solidFill>
                  <a:effectLst/>
                  <a:uLnTx/>
                  <a:uFillTx/>
                  <a:latin typeface="Arial"/>
                  <a:cs typeface="Arial"/>
                </a:rPr>
                <a:t>XDR</a:t>
              </a:r>
            </a:p>
          </p:txBody>
        </p:sp>
      </p:grpSp>
    </p:spTree>
    <p:extLst>
      <p:ext uri="{BB962C8B-B14F-4D97-AF65-F5344CB8AC3E}">
        <p14:creationId xmlns:p14="http://schemas.microsoft.com/office/powerpoint/2010/main" val="5270116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65919" y="1967940"/>
            <a:ext cx="1590261" cy="2273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itle 1"/>
          <p:cNvSpPr>
            <a:spLocks noGrp="1"/>
          </p:cNvSpPr>
          <p:nvPr>
            <p:ph type="title"/>
          </p:nvPr>
        </p:nvSpPr>
        <p:spPr>
          <a:prstGeom prst="rect">
            <a:avLst/>
          </a:prstGeom>
        </p:spPr>
        <p:txBody>
          <a:bodyPr>
            <a:normAutofit/>
          </a:bodyPr>
          <a:lstStyle/>
          <a:p>
            <a:pPr>
              <a:lnSpc>
                <a:spcPts val="2200"/>
              </a:lnSpc>
            </a:pPr>
            <a:r>
              <a:rPr lang="en-US" dirty="0" err="1"/>
              <a:t>Inmobi</a:t>
            </a:r>
            <a:r>
              <a:rPr lang="en-US" dirty="0"/>
              <a:t> </a:t>
            </a:r>
            <a:r>
              <a:rPr lang="en-US" dirty="0" smtClean="0"/>
              <a:t>– 40T at the edge</a:t>
            </a:r>
            <a:endParaRPr lang="en-US" b="0" dirty="0"/>
          </a:p>
        </p:txBody>
      </p:sp>
      <p:sp>
        <p:nvSpPr>
          <p:cNvPr id="51" name="TextBox 50"/>
          <p:cNvSpPr txBox="1"/>
          <p:nvPr/>
        </p:nvSpPr>
        <p:spPr>
          <a:xfrm>
            <a:off x="7365096" y="4463677"/>
            <a:ext cx="1574800" cy="400110"/>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DATA WAREHOUSE/</a:t>
            </a:r>
          </a:p>
          <a:p>
            <a:pPr algn="ctr">
              <a:defRPr/>
            </a:pPr>
            <a:r>
              <a:rPr lang="en-US" sz="1000" dirty="0">
                <a:solidFill>
                  <a:srgbClr val="4D4D4F"/>
                </a:solidFill>
                <a:latin typeface="Arial"/>
                <a:cs typeface="Arial Narrow"/>
              </a:rPr>
              <a:t>DATA LAKE</a:t>
            </a:r>
          </a:p>
        </p:txBody>
      </p:sp>
      <p:cxnSp>
        <p:nvCxnSpPr>
          <p:cNvPr id="55" name="Straight Arrow Connector 54"/>
          <p:cNvCxnSpPr>
            <a:cxnSpLocks/>
          </p:cNvCxnSpPr>
          <p:nvPr/>
        </p:nvCxnSpPr>
        <p:spPr>
          <a:xfrm flipV="1">
            <a:off x="3088995" y="2965931"/>
            <a:ext cx="2476918" cy="7113"/>
          </a:xfrm>
          <a:prstGeom prst="straightConnector1">
            <a:avLst/>
          </a:prstGeom>
          <a:ln>
            <a:solidFill>
              <a:srgbClr val="C2212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49" name="Picture 48" descr="Hado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899" y="2565356"/>
            <a:ext cx="973836" cy="653796"/>
          </a:xfrm>
          <a:prstGeom prst="rect">
            <a:avLst/>
          </a:prstGeom>
        </p:spPr>
      </p:pic>
      <p:sp>
        <p:nvSpPr>
          <p:cNvPr id="52" name="Rounded Rectangle 51"/>
          <p:cNvSpPr/>
          <p:nvPr/>
        </p:nvSpPr>
        <p:spPr>
          <a:xfrm>
            <a:off x="7494669" y="1994042"/>
            <a:ext cx="1384300" cy="2348698"/>
          </a:xfrm>
          <a:prstGeom prst="roundRect">
            <a:avLst/>
          </a:prstGeom>
          <a:noFill/>
          <a:ln w="254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dirty="0">
              <a:solidFill>
                <a:srgbClr val="FFFFFF"/>
              </a:solidFill>
              <a:latin typeface="Arial"/>
            </a:endParaRPr>
          </a:p>
        </p:txBody>
      </p:sp>
      <p:pic>
        <p:nvPicPr>
          <p:cNvPr id="5" name="Picture 4"/>
          <p:cNvPicPr>
            <a:picLocks noChangeAspect="1"/>
          </p:cNvPicPr>
          <p:nvPr/>
        </p:nvPicPr>
        <p:blipFill>
          <a:blip r:embed="rId4"/>
          <a:stretch>
            <a:fillRect/>
          </a:stretch>
        </p:blipFill>
        <p:spPr>
          <a:xfrm>
            <a:off x="7729617" y="3472348"/>
            <a:ext cx="914400" cy="487680"/>
          </a:xfrm>
          <a:prstGeom prst="rect">
            <a:avLst/>
          </a:prstGeom>
        </p:spPr>
      </p:pic>
      <p:sp>
        <p:nvSpPr>
          <p:cNvPr id="12" name="TextBox 11"/>
          <p:cNvSpPr txBox="1"/>
          <p:nvPr/>
        </p:nvSpPr>
        <p:spPr>
          <a:xfrm>
            <a:off x="7783758" y="2065547"/>
            <a:ext cx="805930" cy="276999"/>
          </a:xfrm>
          <a:prstGeom prst="rect">
            <a:avLst/>
          </a:prstGeom>
          <a:noFill/>
        </p:spPr>
        <p:txBody>
          <a:bodyPr wrap="none" lIns="91424" tIns="45712" rIns="91424" bIns="45712" rtlCol="0">
            <a:spAutoFit/>
          </a:bodyPr>
          <a:lstStyle/>
          <a:p>
            <a:pPr>
              <a:defRPr/>
            </a:pPr>
            <a:r>
              <a:rPr lang="en-US" sz="1200" dirty="0">
                <a:solidFill>
                  <a:srgbClr val="000000"/>
                </a:solidFill>
              </a:rPr>
              <a:t>BATCH BI</a:t>
            </a:r>
          </a:p>
        </p:txBody>
      </p:sp>
      <p:sp>
        <p:nvSpPr>
          <p:cNvPr id="17" name="Rectangle 16"/>
          <p:cNvSpPr/>
          <p:nvPr/>
        </p:nvSpPr>
        <p:spPr>
          <a:xfrm>
            <a:off x="5629246" y="2027574"/>
            <a:ext cx="1447433" cy="926398"/>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r>
              <a:rPr lang="en-US" sz="1200" dirty="0" smtClean="0">
                <a:solidFill>
                  <a:srgbClr val="FFFFFF">
                    <a:lumMod val="50000"/>
                  </a:srgbClr>
                </a:solidFill>
                <a:latin typeface="Arial"/>
                <a:cs typeface="Arial"/>
              </a:rPr>
              <a:t>Fast Analytics</a:t>
            </a:r>
            <a:br>
              <a:rPr lang="en-US" sz="1200" dirty="0" smtClean="0">
                <a:solidFill>
                  <a:srgbClr val="FFFFFF">
                    <a:lumMod val="50000"/>
                  </a:srgbClr>
                </a:solidFill>
                <a:latin typeface="Arial"/>
                <a:cs typeface="Arial"/>
              </a:rPr>
            </a:br>
            <a:endParaRPr lang="en-US" sz="1200" dirty="0">
              <a:solidFill>
                <a:srgbClr val="FFFFFF">
                  <a:lumMod val="50000"/>
                </a:srgbClr>
              </a:solidFill>
              <a:latin typeface="Arial"/>
              <a:cs typeface="Arial"/>
            </a:endParaRPr>
          </a:p>
          <a:p>
            <a:pPr algn="ctr">
              <a:defRPr/>
            </a:pPr>
            <a:r>
              <a:rPr lang="en-US" sz="1200" dirty="0">
                <a:solidFill>
                  <a:srgbClr val="FFFFFF">
                    <a:lumMod val="50000"/>
                  </a:srgbClr>
                </a:solidFill>
                <a:latin typeface="Arial"/>
                <a:cs typeface="Arial"/>
              </a:rPr>
              <a:t>40 TB Data</a:t>
            </a:r>
          </a:p>
          <a:p>
            <a:pPr algn="ctr">
              <a:defRPr/>
            </a:pPr>
            <a:r>
              <a:rPr lang="en-US" sz="1200" b="1" dirty="0">
                <a:solidFill>
                  <a:srgbClr val="FFFFFF">
                    <a:lumMod val="50000"/>
                  </a:srgbClr>
                </a:solidFill>
                <a:latin typeface="Arial"/>
                <a:cs typeface="Arial"/>
              </a:rPr>
              <a:t>SLA: A few minutes</a:t>
            </a:r>
          </a:p>
        </p:txBody>
      </p:sp>
      <p:sp>
        <p:nvSpPr>
          <p:cNvPr id="23" name="TextBox 22"/>
          <p:cNvSpPr txBox="1"/>
          <p:nvPr/>
        </p:nvSpPr>
        <p:spPr>
          <a:xfrm>
            <a:off x="2232800" y="881995"/>
            <a:ext cx="1951141" cy="530912"/>
          </a:xfrm>
          <a:prstGeom prst="rect">
            <a:avLst/>
          </a:prstGeom>
          <a:noFill/>
        </p:spPr>
        <p:txBody>
          <a:bodyPr wrap="none" lIns="91424" tIns="45712" rIns="91424" bIns="45712" rtlCol="0">
            <a:spAutoFit/>
          </a:bodyPr>
          <a:lstStyle/>
          <a:p>
            <a:pPr>
              <a:defRPr/>
            </a:pPr>
            <a:r>
              <a:rPr lang="en-US" sz="1400" dirty="0">
                <a:solidFill>
                  <a:srgbClr val="000000"/>
                </a:solidFill>
              </a:rPr>
              <a:t>Real-time Ad Serving</a:t>
            </a:r>
          </a:p>
          <a:p>
            <a:pPr>
              <a:defRPr/>
            </a:pPr>
            <a:r>
              <a:rPr lang="en-US" sz="1400" dirty="0">
                <a:solidFill>
                  <a:srgbClr val="000000"/>
                </a:solidFill>
              </a:rPr>
              <a:t>40TB data per cluster</a:t>
            </a:r>
          </a:p>
        </p:txBody>
      </p:sp>
      <p:grpSp>
        <p:nvGrpSpPr>
          <p:cNvPr id="4" name="Group 3"/>
          <p:cNvGrpSpPr/>
          <p:nvPr/>
        </p:nvGrpSpPr>
        <p:grpSpPr>
          <a:xfrm>
            <a:off x="1228649" y="1537333"/>
            <a:ext cx="3713745" cy="2898272"/>
            <a:chOff x="393476" y="1518230"/>
            <a:chExt cx="2843821" cy="2219368"/>
          </a:xfrm>
        </p:grpSpPr>
        <p:grpSp>
          <p:nvGrpSpPr>
            <p:cNvPr id="18" name="Group 17"/>
            <p:cNvGrpSpPr/>
            <p:nvPr/>
          </p:nvGrpSpPr>
          <p:grpSpPr>
            <a:xfrm>
              <a:off x="424128" y="1518737"/>
              <a:ext cx="983082" cy="861331"/>
              <a:chOff x="126667" y="1141128"/>
              <a:chExt cx="1270713" cy="1113340"/>
            </a:xfrm>
          </p:grpSpPr>
          <p:pic>
            <p:nvPicPr>
              <p:cNvPr id="40" name="Picture 39"/>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3" name="Group 2"/>
              <p:cNvGrpSpPr/>
              <p:nvPr/>
            </p:nvGrpSpPr>
            <p:grpSpPr>
              <a:xfrm>
                <a:off x="212354" y="1486300"/>
                <a:ext cx="1011104" cy="768168"/>
                <a:chOff x="2077192" y="3912155"/>
                <a:chExt cx="1011104" cy="768168"/>
              </a:xfrm>
            </p:grpSpPr>
            <p:pic>
              <p:nvPicPr>
                <p:cNvPr id="53"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58"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75" name="Group 74"/>
            <p:cNvGrpSpPr/>
            <p:nvPr/>
          </p:nvGrpSpPr>
          <p:grpSpPr>
            <a:xfrm>
              <a:off x="393476" y="2872621"/>
              <a:ext cx="983082" cy="861331"/>
              <a:chOff x="126667" y="1141128"/>
              <a:chExt cx="1270713" cy="1113340"/>
            </a:xfrm>
          </p:grpSpPr>
          <p:pic>
            <p:nvPicPr>
              <p:cNvPr id="76" name="Picture 75"/>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82" name="Group 81"/>
              <p:cNvGrpSpPr/>
              <p:nvPr/>
            </p:nvGrpSpPr>
            <p:grpSpPr>
              <a:xfrm>
                <a:off x="212354" y="1486300"/>
                <a:ext cx="1011104" cy="768168"/>
                <a:chOff x="2077192" y="3912155"/>
                <a:chExt cx="1011104" cy="768168"/>
              </a:xfrm>
            </p:grpSpPr>
            <p:pic>
              <p:nvPicPr>
                <p:cNvPr id="83"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84"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85" name="Group 84"/>
            <p:cNvGrpSpPr/>
            <p:nvPr/>
          </p:nvGrpSpPr>
          <p:grpSpPr>
            <a:xfrm>
              <a:off x="2227663" y="2876267"/>
              <a:ext cx="983082" cy="861331"/>
              <a:chOff x="126667" y="1141128"/>
              <a:chExt cx="1270713" cy="1113340"/>
            </a:xfrm>
          </p:grpSpPr>
          <p:pic>
            <p:nvPicPr>
              <p:cNvPr id="86" name="Picture 85"/>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87" name="Group 86"/>
              <p:cNvGrpSpPr/>
              <p:nvPr/>
            </p:nvGrpSpPr>
            <p:grpSpPr>
              <a:xfrm>
                <a:off x="212354" y="1486300"/>
                <a:ext cx="1011104" cy="768168"/>
                <a:chOff x="2077192" y="3912155"/>
                <a:chExt cx="1011104" cy="768168"/>
              </a:xfrm>
            </p:grpSpPr>
            <p:pic>
              <p:nvPicPr>
                <p:cNvPr id="88"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89"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90" name="Group 89"/>
            <p:cNvGrpSpPr/>
            <p:nvPr/>
          </p:nvGrpSpPr>
          <p:grpSpPr>
            <a:xfrm>
              <a:off x="2254215" y="1518230"/>
              <a:ext cx="983082" cy="861331"/>
              <a:chOff x="126667" y="1141128"/>
              <a:chExt cx="1270713" cy="1113340"/>
            </a:xfrm>
          </p:grpSpPr>
          <p:pic>
            <p:nvPicPr>
              <p:cNvPr id="91" name="Picture 90"/>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92" name="Group 91"/>
              <p:cNvGrpSpPr/>
              <p:nvPr/>
            </p:nvGrpSpPr>
            <p:grpSpPr>
              <a:xfrm>
                <a:off x="212354" y="1486300"/>
                <a:ext cx="1011104" cy="768168"/>
                <a:chOff x="2077192" y="3912155"/>
                <a:chExt cx="1011104" cy="768168"/>
              </a:xfrm>
            </p:grpSpPr>
            <p:pic>
              <p:nvPicPr>
                <p:cNvPr id="93"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94"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cxnSp>
          <p:nvCxnSpPr>
            <p:cNvPr id="97" name="Straight Arrow Connector 96"/>
            <p:cNvCxnSpPr/>
            <p:nvPr/>
          </p:nvCxnSpPr>
          <p:spPr>
            <a:xfrm flipH="1">
              <a:off x="1135870" y="2711922"/>
              <a:ext cx="1335328" cy="3410"/>
            </a:xfrm>
            <a:prstGeom prst="straightConnector1">
              <a:avLst/>
            </a:prstGeom>
            <a:ln w="25400">
              <a:solidFill>
                <a:schemeClr val="tx1"/>
              </a:solidFill>
              <a:tailEnd type="none"/>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193071" y="3401895"/>
              <a:ext cx="1194171" cy="236"/>
              <a:chOff x="952815" y="3024286"/>
              <a:chExt cx="1194171" cy="236"/>
            </a:xfrm>
          </p:grpSpPr>
          <p:cxnSp>
            <p:nvCxnSpPr>
              <p:cNvPr id="96" name="Straight Arrow Connector 95"/>
              <p:cNvCxnSpPr/>
              <p:nvPr/>
            </p:nvCxnSpPr>
            <p:spPr>
              <a:xfrm>
                <a:off x="1417673" y="3024286"/>
                <a:ext cx="729313"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H="1" flipV="1">
                <a:off x="952815" y="3024287"/>
                <a:ext cx="492388" cy="235"/>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a:off x="1196741" y="2020970"/>
              <a:ext cx="1194171" cy="236"/>
              <a:chOff x="952815" y="3024286"/>
              <a:chExt cx="1194171" cy="236"/>
            </a:xfrm>
          </p:grpSpPr>
          <p:cxnSp>
            <p:nvCxnSpPr>
              <p:cNvPr id="106" name="Straight Arrow Connector 105"/>
              <p:cNvCxnSpPr/>
              <p:nvPr/>
            </p:nvCxnSpPr>
            <p:spPr>
              <a:xfrm>
                <a:off x="1417673" y="3024286"/>
                <a:ext cx="729313"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952815" y="3024287"/>
                <a:ext cx="492388" cy="235"/>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108" name="TextBox 107"/>
          <p:cNvSpPr txBox="1"/>
          <p:nvPr/>
        </p:nvSpPr>
        <p:spPr>
          <a:xfrm>
            <a:off x="7474517" y="1377676"/>
            <a:ext cx="1385693" cy="530912"/>
          </a:xfrm>
          <a:prstGeom prst="rect">
            <a:avLst/>
          </a:prstGeom>
          <a:noFill/>
        </p:spPr>
        <p:txBody>
          <a:bodyPr wrap="none" lIns="91424" tIns="45712" rIns="91424" bIns="45712" rtlCol="0">
            <a:spAutoFit/>
          </a:bodyPr>
          <a:lstStyle/>
          <a:p>
            <a:pPr algn="ctr">
              <a:defRPr/>
            </a:pPr>
            <a:r>
              <a:rPr lang="en-US" sz="1400" dirty="0">
                <a:solidFill>
                  <a:srgbClr val="000000"/>
                </a:solidFill>
              </a:rPr>
              <a:t>Deep Analysis</a:t>
            </a:r>
          </a:p>
          <a:p>
            <a:pPr algn="ctr">
              <a:defRPr/>
            </a:pPr>
            <a:r>
              <a:rPr lang="en-US" sz="1400" dirty="0">
                <a:solidFill>
                  <a:srgbClr val="000000"/>
                </a:solidFill>
              </a:rPr>
              <a:t>Historical data</a:t>
            </a:r>
          </a:p>
        </p:txBody>
      </p:sp>
      <p:grpSp>
        <p:nvGrpSpPr>
          <p:cNvPr id="44" name="Group 43"/>
          <p:cNvGrpSpPr/>
          <p:nvPr/>
        </p:nvGrpSpPr>
        <p:grpSpPr>
          <a:xfrm>
            <a:off x="5688864" y="2977072"/>
            <a:ext cx="1357660" cy="1189519"/>
            <a:chOff x="126667" y="1141128"/>
            <a:chExt cx="1270713" cy="1113340"/>
          </a:xfrm>
        </p:grpSpPr>
        <p:pic>
          <p:nvPicPr>
            <p:cNvPr id="45" name="Picture 44"/>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46" name="Group 45"/>
            <p:cNvGrpSpPr/>
            <p:nvPr/>
          </p:nvGrpSpPr>
          <p:grpSpPr>
            <a:xfrm>
              <a:off x="212354" y="1486300"/>
              <a:ext cx="1011104" cy="768168"/>
              <a:chOff x="2077192" y="3912155"/>
              <a:chExt cx="1011104" cy="768168"/>
            </a:xfrm>
          </p:grpSpPr>
          <p:pic>
            <p:nvPicPr>
              <p:cNvPr id="47"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48"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57" name="Group 56"/>
          <p:cNvGrpSpPr/>
          <p:nvPr/>
        </p:nvGrpSpPr>
        <p:grpSpPr>
          <a:xfrm rot="16200000">
            <a:off x="7271993" y="2826795"/>
            <a:ext cx="128016" cy="256032"/>
            <a:chOff x="3522133" y="5833533"/>
            <a:chExt cx="127000" cy="347134"/>
          </a:xfrm>
        </p:grpSpPr>
        <p:cxnSp>
          <p:nvCxnSpPr>
            <p:cNvPr id="59" name="Straight Arrow Connector 58"/>
            <p:cNvCxnSpPr/>
            <p:nvPr/>
          </p:nvCxnSpPr>
          <p:spPr>
            <a:xfrm>
              <a:off x="3522133" y="5833533"/>
              <a:ext cx="0" cy="347134"/>
            </a:xfrm>
            <a:prstGeom prst="straightConnector1">
              <a:avLst/>
            </a:prstGeom>
            <a:ln>
              <a:solidFill>
                <a:srgbClr val="C2212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649133" y="5833533"/>
              <a:ext cx="0" cy="338667"/>
            </a:xfrm>
            <a:prstGeom prst="straightConnector1">
              <a:avLst/>
            </a:prstGeom>
            <a:ln>
              <a:solidFill>
                <a:srgbClr val="C22126"/>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3536124" y="2728040"/>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sp>
        <p:nvSpPr>
          <p:cNvPr id="62" name="TextBox 61"/>
          <p:cNvSpPr txBox="1"/>
          <p:nvPr/>
        </p:nvSpPr>
        <p:spPr>
          <a:xfrm>
            <a:off x="2258433" y="1942140"/>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sp>
        <p:nvSpPr>
          <p:cNvPr id="63" name="TextBox 62"/>
          <p:cNvSpPr txBox="1"/>
          <p:nvPr/>
        </p:nvSpPr>
        <p:spPr>
          <a:xfrm>
            <a:off x="2273544" y="3982588"/>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sp>
        <p:nvSpPr>
          <p:cNvPr id="64" name="TextBox 63"/>
          <p:cNvSpPr txBox="1"/>
          <p:nvPr/>
        </p:nvSpPr>
        <p:spPr>
          <a:xfrm>
            <a:off x="2071280" y="2830519"/>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pic>
        <p:nvPicPr>
          <p:cNvPr id="54" name="Picture 53"/>
          <p:cNvPicPr>
            <a:picLocks noChangeAspect="1"/>
          </p:cNvPicPr>
          <p:nvPr/>
        </p:nvPicPr>
        <p:blipFill>
          <a:blip r:embed="rId9"/>
          <a:stretch>
            <a:fillRect/>
          </a:stretch>
        </p:blipFill>
        <p:spPr>
          <a:xfrm>
            <a:off x="7996358" y="251792"/>
            <a:ext cx="1078740" cy="215748"/>
          </a:xfrm>
          <a:prstGeom prst="rect">
            <a:avLst/>
          </a:prstGeom>
        </p:spPr>
      </p:pic>
    </p:spTree>
    <p:extLst>
      <p:ext uri="{BB962C8B-B14F-4D97-AF65-F5344CB8AC3E}">
        <p14:creationId xmlns:p14="http://schemas.microsoft.com/office/powerpoint/2010/main" val="14572077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3370609" y="823393"/>
            <a:ext cx="4109892" cy="4044943"/>
          </a:xfrm>
        </p:spPr>
        <p:txBody>
          <a:bodyPr>
            <a:normAutofit fontScale="62500" lnSpcReduction="20000"/>
          </a:bodyPr>
          <a:lstStyle/>
          <a:p>
            <a:pPr indent="-36576">
              <a:buNone/>
            </a:pPr>
            <a:r>
              <a:rPr lang="en-US" sz="1600" b="0" dirty="0"/>
              <a:t>“Aerospike filled a gap for KAYAK that other caching and database technologies couldn’t deliver on …. multi-key gets in less than 3 milliseconds, deploy with ease and scale with very low jitter.” </a:t>
            </a:r>
            <a:r>
              <a:rPr lang="en-US" dirty="0"/>
              <a:t/>
            </a:r>
            <a:br>
              <a:rPr lang="en-US" dirty="0"/>
            </a:br>
            <a:r>
              <a:rPr lang="en-US" dirty="0"/>
              <a:t/>
            </a:r>
            <a:br>
              <a:rPr lang="en-US" dirty="0"/>
            </a:br>
            <a:r>
              <a:rPr lang="en-US" sz="1500" b="0" i="1" dirty="0"/>
              <a:t>– </a:t>
            </a:r>
            <a:r>
              <a:rPr lang="en-US" sz="1500" b="0" i="1" dirty="0" err="1"/>
              <a:t>Ko</a:t>
            </a:r>
            <a:r>
              <a:rPr lang="en-US" sz="1500" b="0" i="1" dirty="0"/>
              <a:t> </a:t>
            </a:r>
            <a:r>
              <a:rPr lang="en-US" sz="1500" b="0" i="1" dirty="0" err="1"/>
              <a:t>Baryiames</a:t>
            </a:r>
            <a:r>
              <a:rPr lang="en-US" sz="1500" b="0" i="1" dirty="0"/>
              <a:t>, SVP Technology, KAYAK</a:t>
            </a:r>
            <a:br>
              <a:rPr lang="en-US" sz="1500" b="0" i="1" dirty="0"/>
            </a:br>
            <a:endParaRPr lang="en-US" sz="1500" b="0"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None/>
            </a:pPr>
            <a:endParaRPr lang="en-US" dirty="0"/>
          </a:p>
          <a:p>
            <a:pPr indent="0">
              <a:buNone/>
            </a:pPr>
            <a:r>
              <a:rPr lang="en-US" sz="1600" b="0" dirty="0" err="1"/>
              <a:t>Aerospike</a:t>
            </a:r>
            <a:r>
              <a:rPr lang="en-US" sz="1600" b="0" dirty="0"/>
              <a:t> “presents a modern open source alternative to ancient and fairly expensive tech that has powered a number of caches in legacy travel infrastructure… but also sucked the lifeblood out of many a company” </a:t>
            </a:r>
            <a:r>
              <a:rPr lang="en-US" dirty="0"/>
              <a:t/>
            </a:r>
            <a:br>
              <a:rPr lang="en-US" dirty="0"/>
            </a:br>
            <a:r>
              <a:rPr lang="en-US" dirty="0"/>
              <a:t/>
            </a:r>
            <a:br>
              <a:rPr lang="en-US" dirty="0"/>
            </a:br>
            <a:r>
              <a:rPr lang="en-US" sz="1500" b="0" i="1" dirty="0"/>
              <a:t>– Max </a:t>
            </a:r>
            <a:r>
              <a:rPr lang="en-US" sz="1500" b="0" i="1" dirty="0" err="1"/>
              <a:t>Rayner</a:t>
            </a:r>
            <a:r>
              <a:rPr lang="en-US" sz="1500" b="0" i="1" dirty="0"/>
              <a:t>, Hudson Crossing and Skift30 (top 30 in travel)</a:t>
            </a:r>
          </a:p>
        </p:txBody>
      </p:sp>
      <p:pic>
        <p:nvPicPr>
          <p:cNvPr id="8" name="Picture 7" descr="kayak-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184" y="747043"/>
            <a:ext cx="1772852" cy="630994"/>
          </a:xfrm>
          <a:prstGeom prst="rect">
            <a:avLst/>
          </a:prstGeom>
        </p:spPr>
      </p:pic>
      <p:pic>
        <p:nvPicPr>
          <p:cNvPr id="2" name="Picture 1"/>
          <p:cNvPicPr>
            <a:picLocks noChangeAspect="1"/>
          </p:cNvPicPr>
          <p:nvPr/>
        </p:nvPicPr>
        <p:blipFill>
          <a:blip r:embed="rId4"/>
          <a:stretch>
            <a:fillRect/>
          </a:stretch>
        </p:blipFill>
        <p:spPr>
          <a:xfrm>
            <a:off x="1733008" y="1642272"/>
            <a:ext cx="5604589" cy="2129866"/>
          </a:xfrm>
          <a:prstGeom prst="rect">
            <a:avLst/>
          </a:prstGeom>
        </p:spPr>
      </p:pic>
      <p:sp>
        <p:nvSpPr>
          <p:cNvPr id="9" name="Title 8"/>
          <p:cNvSpPr>
            <a:spLocks noGrp="1"/>
          </p:cNvSpPr>
          <p:nvPr>
            <p:ph type="title"/>
          </p:nvPr>
        </p:nvSpPr>
        <p:spPr/>
        <p:txBody>
          <a:bodyPr/>
          <a:lstStyle/>
          <a:p>
            <a:r>
              <a:rPr lang="en-US" dirty="0" smtClean="0"/>
              <a:t>Persistent Cache for High-scale Web Services</a:t>
            </a:r>
            <a:endParaRPr lang="en-US" dirty="0"/>
          </a:p>
        </p:txBody>
      </p:sp>
    </p:spTree>
    <p:extLst>
      <p:ext uri="{BB962C8B-B14F-4D97-AF65-F5344CB8AC3E}">
        <p14:creationId xmlns:p14="http://schemas.microsoft.com/office/powerpoint/2010/main" val="30934497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smtClean="0">
                <a:solidFill>
                  <a:schemeClr val="bg1"/>
                </a:solidFill>
                <a:latin typeface="Arial"/>
                <a:cs typeface="Arial"/>
              </a:rPr>
              <a:t>Containers and Aerospike</a:t>
            </a:r>
          </a:p>
        </p:txBody>
      </p:sp>
    </p:spTree>
    <p:extLst>
      <p:ext uri="{BB962C8B-B14F-4D97-AF65-F5344CB8AC3E}">
        <p14:creationId xmlns:p14="http://schemas.microsoft.com/office/powerpoint/2010/main" val="31578959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8" y="971552"/>
            <a:ext cx="6317735" cy="3930249"/>
          </a:xfrm>
          <a:prstGeom prst="rect">
            <a:avLst/>
          </a:prstGeom>
          <a:solidFill>
            <a:schemeClr val="bg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endParaRPr lang="en-US" dirty="0"/>
          </a:p>
        </p:txBody>
      </p:sp>
      <p:sp>
        <p:nvSpPr>
          <p:cNvPr id="2" name="Title 1"/>
          <p:cNvSpPr>
            <a:spLocks noGrp="1"/>
          </p:cNvSpPr>
          <p:nvPr>
            <p:ph type="title"/>
          </p:nvPr>
        </p:nvSpPr>
        <p:spPr/>
        <p:txBody>
          <a:bodyPr>
            <a:normAutofit/>
          </a:bodyPr>
          <a:lstStyle/>
          <a:p>
            <a:r>
              <a:rPr lang="en-US" dirty="0" smtClean="0"/>
              <a:t>Container Mission </a:t>
            </a:r>
            <a:r>
              <a:rPr lang="en-US" dirty="0"/>
              <a:t>– </a:t>
            </a:r>
            <a:r>
              <a:rPr lang="en-US" dirty="0" smtClean="0"/>
              <a:t>Reduce Complexity</a:t>
            </a:r>
            <a:endParaRPr lang="en-US" dirty="0"/>
          </a:p>
        </p:txBody>
      </p:sp>
      <p:sp>
        <p:nvSpPr>
          <p:cNvPr id="4" name="Right Arrow 3"/>
          <p:cNvSpPr/>
          <p:nvPr/>
        </p:nvSpPr>
        <p:spPr>
          <a:xfrm>
            <a:off x="1304683" y="1577049"/>
            <a:ext cx="6489914" cy="719922"/>
          </a:xfrm>
          <a:prstGeom prst="rightArrow">
            <a:avLst/>
          </a:prstGeom>
          <a:solidFill>
            <a:schemeClr val="tx1">
              <a:lumMod val="20000"/>
              <a:lumOff val="8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6" name="TextBox 5"/>
          <p:cNvSpPr txBox="1"/>
          <p:nvPr/>
        </p:nvSpPr>
        <p:spPr>
          <a:xfrm>
            <a:off x="1377765" y="1716407"/>
            <a:ext cx="1143000" cy="438582"/>
          </a:xfrm>
          <a:prstGeom prst="rect">
            <a:avLst/>
          </a:prstGeom>
          <a:noFill/>
        </p:spPr>
        <p:txBody>
          <a:bodyPr wrap="square" lIns="68580" tIns="34290" rIns="68580" bIns="34290" rtlCol="0">
            <a:spAutoFit/>
          </a:bodyPr>
          <a:lstStyle/>
          <a:p>
            <a:pPr algn="ctr"/>
            <a:r>
              <a:rPr lang="en-US" sz="2400" b="1" dirty="0"/>
              <a:t>Build</a:t>
            </a:r>
          </a:p>
        </p:txBody>
      </p:sp>
      <p:sp>
        <p:nvSpPr>
          <p:cNvPr id="8" name="TextBox 7"/>
          <p:cNvSpPr txBox="1"/>
          <p:nvPr/>
        </p:nvSpPr>
        <p:spPr>
          <a:xfrm>
            <a:off x="3794476" y="1716527"/>
            <a:ext cx="1143000" cy="438582"/>
          </a:xfrm>
          <a:prstGeom prst="rect">
            <a:avLst/>
          </a:prstGeom>
          <a:noFill/>
        </p:spPr>
        <p:txBody>
          <a:bodyPr wrap="square" lIns="68580" tIns="34290" rIns="68580" bIns="34290" rtlCol="0">
            <a:spAutoFit/>
          </a:bodyPr>
          <a:lstStyle/>
          <a:p>
            <a:pPr algn="ctr"/>
            <a:r>
              <a:rPr lang="en-US" sz="2400" b="1" dirty="0"/>
              <a:t>Ship</a:t>
            </a:r>
          </a:p>
        </p:txBody>
      </p:sp>
      <p:sp>
        <p:nvSpPr>
          <p:cNvPr id="10" name="TextBox 9"/>
          <p:cNvSpPr txBox="1"/>
          <p:nvPr/>
        </p:nvSpPr>
        <p:spPr>
          <a:xfrm>
            <a:off x="6352368" y="1716407"/>
            <a:ext cx="1143000" cy="438582"/>
          </a:xfrm>
          <a:prstGeom prst="rect">
            <a:avLst/>
          </a:prstGeom>
          <a:noFill/>
        </p:spPr>
        <p:txBody>
          <a:bodyPr wrap="square" lIns="68580" tIns="34290" rIns="68580" bIns="34290" rtlCol="0">
            <a:spAutoFit/>
          </a:bodyPr>
          <a:lstStyle/>
          <a:p>
            <a:pPr algn="ctr"/>
            <a:r>
              <a:rPr lang="en-US" sz="2400" b="1" dirty="0"/>
              <a:t>Run</a:t>
            </a:r>
          </a:p>
        </p:txBody>
      </p:sp>
      <p:sp>
        <p:nvSpPr>
          <p:cNvPr id="15" name="TextBox 14"/>
          <p:cNvSpPr txBox="1"/>
          <p:nvPr/>
        </p:nvSpPr>
        <p:spPr>
          <a:xfrm>
            <a:off x="1295400" y="3943353"/>
            <a:ext cx="632460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defTabSz="685783" latinLnBrk="1" hangingPunct="0"/>
            <a:r>
              <a:rPr lang="en-US" sz="2100" b="1" dirty="0" smtClean="0">
                <a:solidFill>
                  <a:schemeClr val="bg1">
                    <a:lumMod val="50000"/>
                  </a:schemeClr>
                </a:solidFill>
                <a:latin typeface="Calibri"/>
                <a:ea typeface="Calibri"/>
                <a:cs typeface="Calibri"/>
                <a:sym typeface="Calibri"/>
              </a:rPr>
              <a:t>Open Standards</a:t>
            </a:r>
            <a:endParaRPr lang="en-US" sz="2100" b="1" dirty="0">
              <a:solidFill>
                <a:schemeClr val="bg1">
                  <a:lumMod val="50000"/>
                </a:schemeClr>
              </a:solidFill>
              <a:latin typeface="Calibri"/>
              <a:ea typeface="Calibri"/>
              <a:cs typeface="Calibri"/>
              <a:sym typeface="Calibri"/>
            </a:endParaRPr>
          </a:p>
        </p:txBody>
      </p:sp>
      <p:sp>
        <p:nvSpPr>
          <p:cNvPr id="16" name="Rounded Rectangle 15"/>
          <p:cNvSpPr/>
          <p:nvPr/>
        </p:nvSpPr>
        <p:spPr>
          <a:xfrm>
            <a:off x="1295401" y="3105150"/>
            <a:ext cx="6317738" cy="767950"/>
          </a:xfrm>
          <a:prstGeom prst="roundRect">
            <a:avLst>
              <a:gd name="adj" fmla="val 8560"/>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endParaRPr lang="en-US" dirty="0"/>
          </a:p>
        </p:txBody>
      </p:sp>
      <p:sp>
        <p:nvSpPr>
          <p:cNvPr id="17" name="TextBox 16"/>
          <p:cNvSpPr txBox="1"/>
          <p:nvPr/>
        </p:nvSpPr>
        <p:spPr>
          <a:xfrm>
            <a:off x="3657600" y="3105153"/>
            <a:ext cx="160020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defTabSz="685783" latinLnBrk="1" hangingPunct="0"/>
            <a:r>
              <a:rPr lang="en-US" sz="2100" b="1" dirty="0" smtClean="0">
                <a:solidFill>
                  <a:schemeClr val="bg1">
                    <a:lumMod val="50000"/>
                  </a:schemeClr>
                </a:solidFill>
                <a:latin typeface="Calibri"/>
                <a:ea typeface="Calibri"/>
                <a:cs typeface="Calibri"/>
                <a:sym typeface="Calibri"/>
              </a:rPr>
              <a:t>Plumbing</a:t>
            </a:r>
            <a:endParaRPr lang="en-US" sz="2100" b="1" dirty="0">
              <a:solidFill>
                <a:schemeClr val="bg1">
                  <a:lumMod val="50000"/>
                </a:schemeClr>
              </a:solidFill>
              <a:latin typeface="Calibri"/>
              <a:ea typeface="Calibri"/>
              <a:cs typeface="Calibri"/>
              <a:sym typeface="Calibri"/>
            </a:endParaRPr>
          </a:p>
        </p:txBody>
      </p:sp>
      <p:sp>
        <p:nvSpPr>
          <p:cNvPr id="18" name="Freeform 17"/>
          <p:cNvSpPr/>
          <p:nvPr/>
        </p:nvSpPr>
        <p:spPr>
          <a:xfrm rot="5400000">
            <a:off x="3431999" y="3483680"/>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1" name="Freeform 20"/>
          <p:cNvSpPr/>
          <p:nvPr/>
        </p:nvSpPr>
        <p:spPr>
          <a:xfrm rot="5400000">
            <a:off x="3612434" y="3394159"/>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2FB5E5"/>
          </a:solidFill>
          <a:ln w="12700"/>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5338" tIns="116380" rIns="105338" bIns="116381"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3" name="Freeform 22"/>
          <p:cNvSpPr/>
          <p:nvPr/>
        </p:nvSpPr>
        <p:spPr>
          <a:xfrm>
            <a:off x="5943600" y="3562354"/>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584AB"/>
          </a:solidFill>
          <a:ln w="1270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5" name="Freeform 24"/>
          <p:cNvSpPr/>
          <p:nvPr/>
        </p:nvSpPr>
        <p:spPr>
          <a:xfrm>
            <a:off x="5648210" y="3350366"/>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7BF7F"/>
          </a:solidFill>
          <a:ln w="12700"/>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5338" tIns="116380" rIns="105338" bIns="116381"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8" name="Freeform 27"/>
          <p:cNvSpPr/>
          <p:nvPr/>
        </p:nvSpPr>
        <p:spPr>
          <a:xfrm rot="5400000">
            <a:off x="7100485" y="3396073"/>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31" name="Freeform 30"/>
          <p:cNvSpPr/>
          <p:nvPr/>
        </p:nvSpPr>
        <p:spPr>
          <a:xfrm>
            <a:off x="6781800" y="3409954"/>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lnSpc>
                <a:spcPct val="90000"/>
              </a:lnSpc>
              <a:spcBef>
                <a:spcPct val="0"/>
              </a:spcBef>
              <a:spcAft>
                <a:spcPct val="35000"/>
              </a:spcAft>
            </a:pPr>
            <a:endParaRPr lang="en-US" sz="2600">
              <a:solidFill>
                <a:schemeClr val="tx1"/>
              </a:solidFill>
            </a:endParaRPr>
          </a:p>
        </p:txBody>
      </p:sp>
      <p:sp>
        <p:nvSpPr>
          <p:cNvPr id="32" name="Freeform 31"/>
          <p:cNvSpPr/>
          <p:nvPr/>
        </p:nvSpPr>
        <p:spPr>
          <a:xfrm rot="5400000">
            <a:off x="1690285" y="3210260"/>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35" name="Freeform 34"/>
          <p:cNvSpPr/>
          <p:nvPr/>
        </p:nvSpPr>
        <p:spPr>
          <a:xfrm rot="5400000">
            <a:off x="4814485" y="3624673"/>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584AB"/>
          </a:solidFill>
          <a:ln w="1270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36" name="Freeform 35"/>
          <p:cNvSpPr/>
          <p:nvPr/>
        </p:nvSpPr>
        <p:spPr>
          <a:xfrm rot="5400000">
            <a:off x="2690563" y="3398090"/>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lnSpc>
                <a:spcPct val="90000"/>
              </a:lnSpc>
              <a:spcBef>
                <a:spcPct val="0"/>
              </a:spcBef>
              <a:spcAft>
                <a:spcPct val="35000"/>
              </a:spcAft>
            </a:pPr>
            <a:endParaRPr lang="en-US" sz="2600">
              <a:solidFill>
                <a:schemeClr val="tx1"/>
              </a:solidFill>
            </a:endParaRPr>
          </a:p>
        </p:txBody>
      </p:sp>
      <p:sp>
        <p:nvSpPr>
          <p:cNvPr id="34" name="Rounded Rectangle 33"/>
          <p:cNvSpPr/>
          <p:nvPr/>
        </p:nvSpPr>
        <p:spPr>
          <a:xfrm>
            <a:off x="1295408" y="2419352"/>
            <a:ext cx="6317735" cy="691749"/>
          </a:xfrm>
          <a:prstGeom prst="roundRect">
            <a:avLst>
              <a:gd name="adj" fmla="val 8560"/>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endParaRPr lang="en-US" dirty="0"/>
          </a:p>
        </p:txBody>
      </p:sp>
      <p:sp>
        <p:nvSpPr>
          <p:cNvPr id="37" name="Freeform 36"/>
          <p:cNvSpPr/>
          <p:nvPr/>
        </p:nvSpPr>
        <p:spPr>
          <a:xfrm rot="5400000">
            <a:off x="1950457" y="3532057"/>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7BF7F"/>
          </a:solidFill>
          <a:ln w="12700"/>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lnSpc>
                <a:spcPct val="90000"/>
              </a:lnSpc>
              <a:spcBef>
                <a:spcPct val="0"/>
              </a:spcBef>
              <a:spcAft>
                <a:spcPct val="35000"/>
              </a:spcAft>
            </a:pPr>
            <a:endParaRPr lang="en-US" sz="2600">
              <a:solidFill>
                <a:schemeClr val="tx1"/>
              </a:solidFill>
            </a:endParaRPr>
          </a:p>
        </p:txBody>
      </p:sp>
      <p:sp>
        <p:nvSpPr>
          <p:cNvPr id="44" name="TextBox 43"/>
          <p:cNvSpPr txBox="1"/>
          <p:nvPr/>
        </p:nvSpPr>
        <p:spPr>
          <a:xfrm>
            <a:off x="1295400" y="2419353"/>
            <a:ext cx="632460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defTabSz="685783" latinLnBrk="1" hangingPunct="0"/>
            <a:r>
              <a:rPr lang="en-US" sz="2100" b="1" dirty="0" smtClean="0">
                <a:solidFill>
                  <a:schemeClr val="bg1">
                    <a:lumMod val="50000"/>
                  </a:schemeClr>
                </a:solidFill>
                <a:latin typeface="Calibri"/>
                <a:ea typeface="Calibri"/>
                <a:cs typeface="Calibri"/>
                <a:sym typeface="Calibri"/>
              </a:rPr>
              <a:t>Platform</a:t>
            </a:r>
            <a:endParaRPr lang="en-US" sz="2100" b="1" dirty="0">
              <a:solidFill>
                <a:schemeClr val="bg1">
                  <a:lumMod val="50000"/>
                </a:schemeClr>
              </a:solidFill>
              <a:latin typeface="Calibri"/>
              <a:ea typeface="Calibri"/>
              <a:cs typeface="Calibri"/>
              <a:sym typeface="Calibri"/>
            </a:endParaRPr>
          </a:p>
        </p:txBody>
      </p:sp>
      <p:sp>
        <p:nvSpPr>
          <p:cNvPr id="49" name="Freeform 48"/>
          <p:cNvSpPr/>
          <p:nvPr/>
        </p:nvSpPr>
        <p:spPr>
          <a:xfrm rot="5400000">
            <a:off x="6478304" y="2773251"/>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a:solidFill>
              <a:srgbClr val="07C1A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spcBef>
                <a:spcPct val="0"/>
              </a:spcBef>
              <a:spcAft>
                <a:spcPct val="35000"/>
              </a:spcAft>
            </a:pPr>
            <a:endParaRPr lang="en-US" sz="900" dirty="0">
              <a:latin typeface="Arial" panose="020B0604020202020204" pitchFamily="34" charset="0"/>
              <a:cs typeface="Arial" panose="020B0604020202020204" pitchFamily="34" charset="0"/>
            </a:endParaRPr>
          </a:p>
        </p:txBody>
      </p:sp>
      <p:sp>
        <p:nvSpPr>
          <p:cNvPr id="53" name="Freeform 52"/>
          <p:cNvSpPr/>
          <p:nvPr/>
        </p:nvSpPr>
        <p:spPr>
          <a:xfrm rot="5400000">
            <a:off x="6668944" y="2669161"/>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54" name="Freeform 53"/>
          <p:cNvSpPr/>
          <p:nvPr/>
        </p:nvSpPr>
        <p:spPr>
          <a:xfrm rot="5400000">
            <a:off x="6654244" y="2868054"/>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55" name="Freeform 54"/>
          <p:cNvSpPr/>
          <p:nvPr/>
        </p:nvSpPr>
        <p:spPr>
          <a:xfrm rot="5400000">
            <a:off x="2219825" y="2561729"/>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a:solidFill>
              <a:srgbClr val="07C1A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spcBef>
                <a:spcPct val="0"/>
              </a:spcBef>
              <a:spcAft>
                <a:spcPct val="35000"/>
              </a:spcAft>
            </a:pPr>
            <a:endParaRPr lang="en-US" sz="900" dirty="0">
              <a:latin typeface="Arial" panose="020B0604020202020204" pitchFamily="34" charset="0"/>
              <a:cs typeface="Arial" panose="020B0604020202020204" pitchFamily="34" charset="0"/>
            </a:endParaRPr>
          </a:p>
        </p:txBody>
      </p:sp>
      <p:sp>
        <p:nvSpPr>
          <p:cNvPr id="56" name="Freeform 55"/>
          <p:cNvSpPr/>
          <p:nvPr/>
        </p:nvSpPr>
        <p:spPr>
          <a:xfrm rot="5400000">
            <a:off x="2099175" y="2714129"/>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57" name="Freeform 56"/>
          <p:cNvSpPr/>
          <p:nvPr/>
        </p:nvSpPr>
        <p:spPr>
          <a:xfrm rot="5400000">
            <a:off x="2327775" y="2714129"/>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60" name="TextBox 59"/>
          <p:cNvSpPr txBox="1"/>
          <p:nvPr/>
        </p:nvSpPr>
        <p:spPr>
          <a:xfrm>
            <a:off x="1311681" y="2495550"/>
            <a:ext cx="898123"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Clustering</a:t>
            </a:r>
            <a:endParaRPr lang="en-US" sz="1050" dirty="0">
              <a:latin typeface="Arial" panose="020B0604020202020204" pitchFamily="34" charset="0"/>
              <a:cs typeface="Arial" panose="020B0604020202020204" pitchFamily="34" charset="0"/>
            </a:endParaRPr>
          </a:p>
        </p:txBody>
      </p:sp>
      <p:sp>
        <p:nvSpPr>
          <p:cNvPr id="61" name="TextBox 60"/>
          <p:cNvSpPr txBox="1"/>
          <p:nvPr/>
        </p:nvSpPr>
        <p:spPr>
          <a:xfrm>
            <a:off x="5546378" y="2467253"/>
            <a:ext cx="914400"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Distribution</a:t>
            </a:r>
            <a:endParaRPr lang="en-US" sz="1050" dirty="0">
              <a:latin typeface="Arial" panose="020B0604020202020204" pitchFamily="34" charset="0"/>
              <a:cs typeface="Arial" panose="020B0604020202020204" pitchFamily="34" charset="0"/>
            </a:endParaRPr>
          </a:p>
        </p:txBody>
      </p:sp>
      <p:sp>
        <p:nvSpPr>
          <p:cNvPr id="12" name="TextBox 11"/>
          <p:cNvSpPr txBox="1"/>
          <p:nvPr/>
        </p:nvSpPr>
        <p:spPr>
          <a:xfrm>
            <a:off x="6547886" y="4388840"/>
            <a:ext cx="914400" cy="253916"/>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r>
              <a:rPr lang="en-US" dirty="0"/>
              <a:t>Image spec</a:t>
            </a:r>
          </a:p>
        </p:txBody>
      </p:sp>
      <p:sp>
        <p:nvSpPr>
          <p:cNvPr id="66" name="TextBox 65"/>
          <p:cNvSpPr txBox="1"/>
          <p:nvPr/>
        </p:nvSpPr>
        <p:spPr>
          <a:xfrm>
            <a:off x="3198667" y="4388840"/>
            <a:ext cx="1796091" cy="253916"/>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r>
              <a:rPr lang="en-US" dirty="0" smtClean="0"/>
              <a:t>Container run-time spec</a:t>
            </a:r>
            <a:endParaRPr lang="en-US" dirty="0"/>
          </a:p>
        </p:txBody>
      </p:sp>
      <p:grpSp>
        <p:nvGrpSpPr>
          <p:cNvPr id="50" name="Group 49"/>
          <p:cNvGrpSpPr/>
          <p:nvPr/>
        </p:nvGrpSpPr>
        <p:grpSpPr>
          <a:xfrm>
            <a:off x="4114911" y="1175599"/>
            <a:ext cx="502137" cy="502135"/>
            <a:chOff x="8913813" y="1173163"/>
            <a:chExt cx="328613" cy="328612"/>
          </a:xfrm>
        </p:grpSpPr>
        <p:sp>
          <p:nvSpPr>
            <p:cNvPr id="51" name="Freeform 18"/>
            <p:cNvSpPr>
              <a:spLocks/>
            </p:cNvSpPr>
            <p:nvPr/>
          </p:nvSpPr>
          <p:spPr bwMode="auto">
            <a:xfrm>
              <a:off x="8913813" y="1173163"/>
              <a:ext cx="328613" cy="328612"/>
            </a:xfrm>
            <a:custGeom>
              <a:avLst/>
              <a:gdLst>
                <a:gd name="T0" fmla="*/ 5 w 58"/>
                <a:gd name="T1" fmla="*/ 0 h 58"/>
                <a:gd name="T2" fmla="*/ 53 w 58"/>
                <a:gd name="T3" fmla="*/ 0 h 58"/>
                <a:gd name="T4" fmla="*/ 58 w 58"/>
                <a:gd name="T5" fmla="*/ 5 h 58"/>
                <a:gd name="T6" fmla="*/ 58 w 58"/>
                <a:gd name="T7" fmla="*/ 53 h 58"/>
                <a:gd name="T8" fmla="*/ 53 w 58"/>
                <a:gd name="T9" fmla="*/ 58 h 58"/>
                <a:gd name="T10" fmla="*/ 5 w 58"/>
                <a:gd name="T11" fmla="*/ 58 h 58"/>
                <a:gd name="T12" fmla="*/ 0 w 58"/>
                <a:gd name="T13" fmla="*/ 53 h 58"/>
                <a:gd name="T14" fmla="*/ 0 w 58"/>
                <a:gd name="T15" fmla="*/ 5 h 58"/>
                <a:gd name="T16" fmla="*/ 5 w 5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 y="0"/>
                  </a:moveTo>
                  <a:cubicBezTo>
                    <a:pt x="53" y="0"/>
                    <a:pt x="53" y="0"/>
                    <a:pt x="53" y="0"/>
                  </a:cubicBezTo>
                  <a:cubicBezTo>
                    <a:pt x="56" y="0"/>
                    <a:pt x="58" y="3"/>
                    <a:pt x="58" y="5"/>
                  </a:cubicBezTo>
                  <a:cubicBezTo>
                    <a:pt x="58" y="53"/>
                    <a:pt x="58" y="53"/>
                    <a:pt x="58" y="53"/>
                  </a:cubicBezTo>
                  <a:cubicBezTo>
                    <a:pt x="58" y="56"/>
                    <a:pt x="56" y="58"/>
                    <a:pt x="53" y="58"/>
                  </a:cubicBezTo>
                  <a:cubicBezTo>
                    <a:pt x="5" y="58"/>
                    <a:pt x="5" y="58"/>
                    <a:pt x="5" y="58"/>
                  </a:cubicBezTo>
                  <a:cubicBezTo>
                    <a:pt x="2" y="58"/>
                    <a:pt x="0" y="56"/>
                    <a:pt x="0" y="53"/>
                  </a:cubicBezTo>
                  <a:cubicBezTo>
                    <a:pt x="0" y="5"/>
                    <a:pt x="0" y="5"/>
                    <a:pt x="0" y="5"/>
                  </a:cubicBezTo>
                  <a:cubicBezTo>
                    <a:pt x="0" y="3"/>
                    <a:pt x="2" y="0"/>
                    <a:pt x="5" y="0"/>
                  </a:cubicBezTo>
                  <a:close/>
                </a:path>
              </a:pathLst>
            </a:cu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9"/>
            <p:cNvSpPr>
              <a:spLocks noChangeShapeType="1"/>
            </p:cNvSpPr>
            <p:nvPr/>
          </p:nvSpPr>
          <p:spPr bwMode="auto">
            <a:xfrm flipV="1">
              <a:off x="9004300" y="1252538"/>
              <a:ext cx="0" cy="163512"/>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0"/>
            <p:cNvSpPr>
              <a:spLocks noChangeShapeType="1"/>
            </p:cNvSpPr>
            <p:nvPr/>
          </p:nvSpPr>
          <p:spPr bwMode="auto">
            <a:xfrm flipV="1">
              <a:off x="9050338" y="1252538"/>
              <a:ext cx="0" cy="163512"/>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21"/>
            <p:cNvSpPr>
              <a:spLocks noChangeShapeType="1"/>
            </p:cNvSpPr>
            <p:nvPr/>
          </p:nvSpPr>
          <p:spPr bwMode="auto">
            <a:xfrm flipV="1">
              <a:off x="9101138" y="1252538"/>
              <a:ext cx="0" cy="163512"/>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22"/>
            <p:cNvSpPr>
              <a:spLocks noChangeShapeType="1"/>
            </p:cNvSpPr>
            <p:nvPr/>
          </p:nvSpPr>
          <p:spPr bwMode="auto">
            <a:xfrm flipV="1">
              <a:off x="9151938" y="1252538"/>
              <a:ext cx="0" cy="163512"/>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1696567" y="1223999"/>
            <a:ext cx="596786" cy="453735"/>
            <a:chOff x="8858250" y="2011363"/>
            <a:chExt cx="423863" cy="322262"/>
          </a:xfrm>
        </p:grpSpPr>
        <p:sp>
          <p:nvSpPr>
            <p:cNvPr id="70" name="Freeform 42"/>
            <p:cNvSpPr>
              <a:spLocks/>
            </p:cNvSpPr>
            <p:nvPr/>
          </p:nvSpPr>
          <p:spPr bwMode="auto">
            <a:xfrm>
              <a:off x="8924925" y="2128838"/>
              <a:ext cx="357188" cy="204787"/>
            </a:xfrm>
            <a:custGeom>
              <a:avLst/>
              <a:gdLst>
                <a:gd name="T0" fmla="*/ 52 w 63"/>
                <a:gd name="T1" fmla="*/ 0 h 36"/>
                <a:gd name="T2" fmla="*/ 61 w 63"/>
                <a:gd name="T3" fmla="*/ 0 h 36"/>
                <a:gd name="T4" fmla="*/ 62 w 63"/>
                <a:gd name="T5" fmla="*/ 2 h 36"/>
                <a:gd name="T6" fmla="*/ 42 w 63"/>
                <a:gd name="T7" fmla="*/ 34 h 36"/>
                <a:gd name="T8" fmla="*/ 38 w 63"/>
                <a:gd name="T9" fmla="*/ 36 h 36"/>
                <a:gd name="T10" fmla="*/ 1 w 63"/>
                <a:gd name="T11" fmla="*/ 36 h 36"/>
                <a:gd name="T12" fmla="*/ 0 w 63"/>
                <a:gd name="T13" fmla="*/ 34 h 36"/>
                <a:gd name="T14" fmla="*/ 6 w 63"/>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2" y="0"/>
                    <a:pt x="63" y="1"/>
                    <a:pt x="62" y="2"/>
                  </a:cubicBezTo>
                  <a:cubicBezTo>
                    <a:pt x="42" y="34"/>
                    <a:pt x="42" y="34"/>
                    <a:pt x="42" y="34"/>
                  </a:cubicBezTo>
                  <a:cubicBezTo>
                    <a:pt x="41" y="35"/>
                    <a:pt x="40" y="36"/>
                    <a:pt x="38" y="36"/>
                  </a:cubicBezTo>
                  <a:cubicBezTo>
                    <a:pt x="1" y="36"/>
                    <a:pt x="1" y="36"/>
                    <a:pt x="1" y="36"/>
                  </a:cubicBezTo>
                  <a:cubicBezTo>
                    <a:pt x="0" y="36"/>
                    <a:pt x="0" y="35"/>
                    <a:pt x="0" y="34"/>
                  </a:cubicBezTo>
                  <a:cubicBezTo>
                    <a:pt x="6" y="25"/>
                    <a:pt x="6" y="25"/>
                    <a:pt x="6" y="25"/>
                  </a:cubicBezTo>
                </a:path>
              </a:pathLst>
            </a:cu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p:cNvSpPr>
            <p:nvPr/>
          </p:nvSpPr>
          <p:spPr bwMode="auto">
            <a:xfrm>
              <a:off x="8896350" y="2066925"/>
              <a:ext cx="363538" cy="203200"/>
            </a:xfrm>
            <a:custGeom>
              <a:avLst/>
              <a:gdLst>
                <a:gd name="T0" fmla="*/ 52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2"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7"/>
                    <a:pt x="6" y="27"/>
                    <a:pt x="6" y="27"/>
                  </a:cubicBezTo>
                </a:path>
              </a:pathLst>
            </a:cu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p:cNvSpPr>
              <a:spLocks/>
            </p:cNvSpPr>
            <p:nvPr/>
          </p:nvSpPr>
          <p:spPr bwMode="auto">
            <a:xfrm>
              <a:off x="8858250" y="2011363"/>
              <a:ext cx="361950" cy="203200"/>
            </a:xfrm>
            <a:custGeom>
              <a:avLst/>
              <a:gdLst>
                <a:gd name="T0" fmla="*/ 21 w 64"/>
                <a:gd name="T1" fmla="*/ 2 h 36"/>
                <a:gd name="T2" fmla="*/ 25 w 64"/>
                <a:gd name="T3" fmla="*/ 0 h 36"/>
                <a:gd name="T4" fmla="*/ 62 w 64"/>
                <a:gd name="T5" fmla="*/ 0 h 36"/>
                <a:gd name="T6" fmla="*/ 63 w 64"/>
                <a:gd name="T7" fmla="*/ 2 h 36"/>
                <a:gd name="T8" fmla="*/ 43 w 64"/>
                <a:gd name="T9" fmla="*/ 34 h 36"/>
                <a:gd name="T10" fmla="*/ 39 w 64"/>
                <a:gd name="T11" fmla="*/ 36 h 36"/>
                <a:gd name="T12" fmla="*/ 2 w 64"/>
                <a:gd name="T13" fmla="*/ 36 h 36"/>
                <a:gd name="T14" fmla="*/ 1 w 64"/>
                <a:gd name="T15" fmla="*/ 34 h 36"/>
                <a:gd name="T16" fmla="*/ 21 w 64"/>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6">
                  <a:moveTo>
                    <a:pt x="21" y="2"/>
                  </a:moveTo>
                  <a:cubicBezTo>
                    <a:pt x="22" y="1"/>
                    <a:pt x="24" y="0"/>
                    <a:pt x="25" y="0"/>
                  </a:cubicBez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5"/>
            <p:cNvSpPr>
              <a:spLocks noChangeShapeType="1"/>
            </p:cNvSpPr>
            <p:nvPr/>
          </p:nvSpPr>
          <p:spPr bwMode="auto">
            <a:xfrm flipV="1">
              <a:off x="8959850" y="2066925"/>
              <a:ext cx="55563" cy="85725"/>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46"/>
            <p:cNvSpPr>
              <a:spLocks noChangeShapeType="1"/>
            </p:cNvSpPr>
            <p:nvPr/>
          </p:nvSpPr>
          <p:spPr bwMode="auto">
            <a:xfrm flipV="1">
              <a:off x="9010650" y="2066925"/>
              <a:ext cx="55563" cy="85725"/>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47"/>
            <p:cNvSpPr>
              <a:spLocks noChangeShapeType="1"/>
            </p:cNvSpPr>
            <p:nvPr/>
          </p:nvSpPr>
          <p:spPr bwMode="auto">
            <a:xfrm flipV="1">
              <a:off x="9061450" y="2066925"/>
              <a:ext cx="50800" cy="85725"/>
            </a:xfrm>
            <a:prstGeom prst="line">
              <a:avLst/>
            </a:prstGeom>
            <a:noFill/>
            <a:ln w="174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6623907" y="1220724"/>
            <a:ext cx="634573" cy="457008"/>
            <a:chOff x="6248400" y="1246188"/>
            <a:chExt cx="346075" cy="249237"/>
          </a:xfrm>
        </p:grpSpPr>
        <p:sp>
          <p:nvSpPr>
            <p:cNvPr id="77" name="Freeform 57"/>
            <p:cNvSpPr>
              <a:spLocks/>
            </p:cNvSpPr>
            <p:nvPr/>
          </p:nvSpPr>
          <p:spPr bwMode="auto">
            <a:xfrm>
              <a:off x="6248400" y="1246188"/>
              <a:ext cx="346075" cy="180975"/>
            </a:xfrm>
            <a:custGeom>
              <a:avLst/>
              <a:gdLst>
                <a:gd name="T0" fmla="*/ 61 w 61"/>
                <a:gd name="T1" fmla="*/ 32 h 32"/>
                <a:gd name="T2" fmla="*/ 30 w 61"/>
                <a:gd name="T3" fmla="*/ 0 h 32"/>
                <a:gd name="T4" fmla="*/ 0 w 61"/>
                <a:gd name="T5" fmla="*/ 32 h 32"/>
                <a:gd name="T6" fmla="*/ 61 w 61"/>
                <a:gd name="T7" fmla="*/ 32 h 32"/>
              </a:gdLst>
              <a:ahLst/>
              <a:cxnLst>
                <a:cxn ang="0">
                  <a:pos x="T0" y="T1"/>
                </a:cxn>
                <a:cxn ang="0">
                  <a:pos x="T2" y="T3"/>
                </a:cxn>
                <a:cxn ang="0">
                  <a:pos x="T4" y="T5"/>
                </a:cxn>
                <a:cxn ang="0">
                  <a:pos x="T6" y="T7"/>
                </a:cxn>
              </a:cxnLst>
              <a:rect l="0" t="0" r="r" b="b"/>
              <a:pathLst>
                <a:path w="61" h="32">
                  <a:moveTo>
                    <a:pt x="61" y="32"/>
                  </a:moveTo>
                  <a:cubicBezTo>
                    <a:pt x="60" y="14"/>
                    <a:pt x="47" y="0"/>
                    <a:pt x="30" y="0"/>
                  </a:cubicBezTo>
                  <a:cubicBezTo>
                    <a:pt x="14" y="0"/>
                    <a:pt x="1" y="14"/>
                    <a:pt x="0" y="32"/>
                  </a:cubicBezTo>
                  <a:lnTo>
                    <a:pt x="61" y="32"/>
                  </a:lnTo>
                  <a:close/>
                </a:path>
              </a:pathLst>
            </a:cu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58"/>
            <p:cNvSpPr>
              <a:spLocks noChangeArrowheads="1"/>
            </p:cNvSpPr>
            <p:nvPr/>
          </p:nvSpPr>
          <p:spPr bwMode="auto">
            <a:xfrm>
              <a:off x="6384925" y="1296988"/>
              <a:ext cx="68263" cy="61912"/>
            </a:xfrm>
            <a:prstGeom prst="rect">
              <a:avLst/>
            </a:pr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59"/>
            <p:cNvSpPr>
              <a:spLocks noChangeArrowheads="1"/>
            </p:cNvSpPr>
            <p:nvPr/>
          </p:nvSpPr>
          <p:spPr bwMode="auto">
            <a:xfrm>
              <a:off x="6316662" y="1365251"/>
              <a:ext cx="68263" cy="61912"/>
            </a:xfrm>
            <a:prstGeom prst="rect">
              <a:avLst/>
            </a:pr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60"/>
            <p:cNvSpPr>
              <a:spLocks noChangeArrowheads="1"/>
            </p:cNvSpPr>
            <p:nvPr/>
          </p:nvSpPr>
          <p:spPr bwMode="auto">
            <a:xfrm>
              <a:off x="6384925" y="1365251"/>
              <a:ext cx="68263" cy="61912"/>
            </a:xfrm>
            <a:prstGeom prst="rect">
              <a:avLst/>
            </a:pr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61"/>
            <p:cNvSpPr>
              <a:spLocks noChangeArrowheads="1"/>
            </p:cNvSpPr>
            <p:nvPr/>
          </p:nvSpPr>
          <p:spPr bwMode="auto">
            <a:xfrm>
              <a:off x="6453187" y="1365251"/>
              <a:ext cx="66675" cy="61912"/>
            </a:xfrm>
            <a:prstGeom prst="rect">
              <a:avLst/>
            </a:pr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62"/>
            <p:cNvSpPr>
              <a:spLocks noChangeArrowheads="1"/>
            </p:cNvSpPr>
            <p:nvPr/>
          </p:nvSpPr>
          <p:spPr bwMode="auto">
            <a:xfrm>
              <a:off x="6248400" y="1427163"/>
              <a:ext cx="346075" cy="68262"/>
            </a:xfrm>
            <a:prstGeom prst="rect">
              <a:avLst/>
            </a:prstGeom>
            <a:noFill/>
            <a:ln w="174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298" y="4287387"/>
            <a:ext cx="364110" cy="427303"/>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315" y="4292990"/>
            <a:ext cx="364110" cy="427303"/>
          </a:xfrm>
          <a:prstGeom prst="rect">
            <a:avLst/>
          </a:prstGeom>
        </p:spPr>
      </p:pic>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005" y="4289855"/>
            <a:ext cx="364110" cy="427303"/>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022" y="4287387"/>
            <a:ext cx="364110" cy="427303"/>
          </a:xfrm>
          <a:prstGeom prst="rect">
            <a:avLst/>
          </a:prstGeom>
        </p:spPr>
      </p:pic>
      <p:sp>
        <p:nvSpPr>
          <p:cNvPr id="63" name="TextBox 62"/>
          <p:cNvSpPr txBox="1"/>
          <p:nvPr/>
        </p:nvSpPr>
        <p:spPr>
          <a:xfrm>
            <a:off x="2819400" y="3257550"/>
            <a:ext cx="821974" cy="253916"/>
          </a:xfrm>
          <a:prstGeom prst="rect">
            <a:avLst/>
          </a:prstGeom>
          <a:noFill/>
        </p:spPr>
        <p:txBody>
          <a:bodyPr wrap="square" rtlCol="0">
            <a:spAutoFit/>
          </a:bodyPr>
          <a:lstStyle/>
          <a:p>
            <a:r>
              <a:rPr lang="en-US" sz="1050" dirty="0" err="1" smtClean="0">
                <a:latin typeface="Arial" panose="020B0604020202020204" pitchFamily="34" charset="0"/>
                <a:cs typeface="Arial" panose="020B0604020202020204" pitchFamily="34" charset="0"/>
              </a:rPr>
              <a:t>RunC</a:t>
            </a:r>
            <a:endParaRPr lang="en-US" sz="1050" dirty="0">
              <a:latin typeface="Arial" panose="020B0604020202020204" pitchFamily="34" charset="0"/>
              <a:cs typeface="Arial" panose="020B0604020202020204" pitchFamily="34" charset="0"/>
            </a:endParaRPr>
          </a:p>
        </p:txBody>
      </p:sp>
      <p:sp>
        <p:nvSpPr>
          <p:cNvPr id="84" name="TextBox 83"/>
          <p:cNvSpPr txBox="1"/>
          <p:nvPr/>
        </p:nvSpPr>
        <p:spPr>
          <a:xfrm>
            <a:off x="3962400" y="3562350"/>
            <a:ext cx="821974" cy="253916"/>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Notary</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818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Encapsulation of Dependencies</a:t>
            </a:r>
          </a:p>
          <a:p>
            <a:pPr lvl="1"/>
            <a:r>
              <a:rPr lang="en-US" dirty="0" smtClean="0"/>
              <a:t>O/S packages &amp; Patches</a:t>
            </a:r>
          </a:p>
          <a:p>
            <a:pPr lvl="1"/>
            <a:r>
              <a:rPr lang="en-US" dirty="0" smtClean="0"/>
              <a:t>Execution environment (e.g. Python 2.7)</a:t>
            </a:r>
          </a:p>
          <a:p>
            <a:pPr lvl="1"/>
            <a:r>
              <a:rPr lang="en-US" dirty="0" smtClean="0"/>
              <a:t>Application Code &amp; Dependencies</a:t>
            </a:r>
          </a:p>
          <a:p>
            <a:pPr lvl="1"/>
            <a:endParaRPr lang="en-US" dirty="0"/>
          </a:p>
          <a:p>
            <a:r>
              <a:rPr lang="en-US" dirty="0" smtClean="0"/>
              <a:t>Process Isolation</a:t>
            </a:r>
          </a:p>
          <a:p>
            <a:pPr lvl="1"/>
            <a:r>
              <a:rPr lang="en-US" dirty="0" smtClean="0"/>
              <a:t>Isolate the process from anything else running</a:t>
            </a:r>
          </a:p>
          <a:p>
            <a:pPr lvl="1"/>
            <a:endParaRPr lang="en-US" dirty="0"/>
          </a:p>
          <a:p>
            <a:r>
              <a:rPr lang="en-US" dirty="0" smtClean="0"/>
              <a:t>Faster, Lightweight virtualization</a:t>
            </a:r>
          </a:p>
          <a:p>
            <a:pPr lvl="1"/>
            <a:endParaRPr lang="en-US" dirty="0"/>
          </a:p>
        </p:txBody>
      </p:sp>
      <p:sp>
        <p:nvSpPr>
          <p:cNvPr id="3" name="Title 2"/>
          <p:cNvSpPr>
            <a:spLocks noGrp="1"/>
          </p:cNvSpPr>
          <p:nvPr>
            <p:ph type="title"/>
          </p:nvPr>
        </p:nvSpPr>
        <p:spPr/>
        <p:txBody>
          <a:bodyPr/>
          <a:lstStyle/>
          <a:p>
            <a:r>
              <a:rPr lang="en-US" dirty="0" smtClean="0"/>
              <a:t>What do Containers </a:t>
            </a:r>
            <a:r>
              <a:rPr lang="en-US" dirty="0" smtClean="0"/>
              <a:t>provide?</a:t>
            </a:r>
            <a:endParaRPr lang="en-US" dirty="0"/>
          </a:p>
        </p:txBody>
      </p:sp>
    </p:spTree>
    <p:extLst>
      <p:ext uri="{BB962C8B-B14F-4D97-AF65-F5344CB8AC3E}">
        <p14:creationId xmlns:p14="http://schemas.microsoft.com/office/powerpoint/2010/main" val="1395002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ontainer-docker-blue-wh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143001"/>
            <a:ext cx="1795630" cy="1397000"/>
          </a:xfrm>
          <a:prstGeom prst="rect">
            <a:avLst/>
          </a:prstGeom>
        </p:spPr>
      </p:pic>
      <p:sp>
        <p:nvSpPr>
          <p:cNvPr id="4" name="Title 3"/>
          <p:cNvSpPr>
            <a:spLocks noGrp="1"/>
          </p:cNvSpPr>
          <p:nvPr>
            <p:ph type="title"/>
          </p:nvPr>
        </p:nvSpPr>
        <p:spPr/>
        <p:txBody>
          <a:bodyPr/>
          <a:lstStyle/>
          <a:p>
            <a:r>
              <a:rPr lang="en-US" dirty="0" err="1" smtClean="0"/>
              <a:t>Docker</a:t>
            </a:r>
            <a:r>
              <a:rPr lang="en-US" dirty="0" smtClean="0"/>
              <a:t> Landscape in Pictures</a:t>
            </a:r>
            <a:endParaRPr lang="en-US" dirty="0"/>
          </a:p>
        </p:txBody>
      </p:sp>
      <p:pic>
        <p:nvPicPr>
          <p:cNvPr id="5" name="Picture 4" descr="docker_logo_banner-614x2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00" y="3070712"/>
            <a:ext cx="3721100" cy="1272689"/>
          </a:xfrm>
          <a:prstGeom prst="rect">
            <a:avLst/>
          </a:prstGeom>
        </p:spPr>
      </p:pic>
      <p:pic>
        <p:nvPicPr>
          <p:cNvPr id="6" name="Picture 5" descr="Compo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005" y="685801"/>
            <a:ext cx="1793999" cy="1765808"/>
          </a:xfrm>
          <a:prstGeom prst="rect">
            <a:avLst/>
          </a:prstGeom>
        </p:spPr>
      </p:pic>
      <p:pic>
        <p:nvPicPr>
          <p:cNvPr id="7" name="Picture 6" descr="docker-machine-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00" y="3038855"/>
            <a:ext cx="1092200" cy="1300425"/>
          </a:xfrm>
          <a:prstGeom prst="rect">
            <a:avLst/>
          </a:prstGeom>
        </p:spPr>
      </p:pic>
      <p:pic>
        <p:nvPicPr>
          <p:cNvPr id="10" name="Picture 9" descr="docke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0100" y="2191372"/>
            <a:ext cx="1953172" cy="1110627"/>
          </a:xfrm>
          <a:prstGeom prst="rect">
            <a:avLst/>
          </a:prstGeom>
        </p:spPr>
      </p:pic>
      <p:cxnSp>
        <p:nvCxnSpPr>
          <p:cNvPr id="12" name="Straight Arrow Connector 11"/>
          <p:cNvCxnSpPr/>
          <p:nvPr/>
        </p:nvCxnSpPr>
        <p:spPr>
          <a:xfrm flipV="1">
            <a:off x="1536700" y="3149602"/>
            <a:ext cx="1943100" cy="7874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66904" y="3784600"/>
            <a:ext cx="2539999" cy="584776"/>
          </a:xfrm>
          <a:prstGeom prst="rect">
            <a:avLst/>
          </a:prstGeom>
          <a:noFill/>
        </p:spPr>
        <p:txBody>
          <a:bodyPr wrap="square" rtlCol="0">
            <a:spAutoFit/>
          </a:bodyPr>
          <a:lstStyle/>
          <a:p>
            <a:r>
              <a:rPr lang="en-US" sz="1600" i="1" dirty="0" smtClean="0"/>
              <a:t>Machine provisions </a:t>
            </a:r>
            <a:r>
              <a:rPr lang="en-US" sz="1600" i="1" dirty="0" err="1" smtClean="0"/>
              <a:t>Docker</a:t>
            </a:r>
            <a:r>
              <a:rPr lang="en-US" sz="1600" i="1" dirty="0" smtClean="0"/>
              <a:t> Engines</a:t>
            </a:r>
            <a:endParaRPr lang="en-US" sz="1600" i="1" dirty="0"/>
          </a:p>
        </p:txBody>
      </p:sp>
      <p:cxnSp>
        <p:nvCxnSpPr>
          <p:cNvPr id="14" name="Straight Arrow Connector 13"/>
          <p:cNvCxnSpPr/>
          <p:nvPr/>
        </p:nvCxnSpPr>
        <p:spPr>
          <a:xfrm>
            <a:off x="1663700" y="1943101"/>
            <a:ext cx="1930400" cy="6350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00701" y="3594102"/>
            <a:ext cx="2019300" cy="830997"/>
          </a:xfrm>
          <a:prstGeom prst="rect">
            <a:avLst/>
          </a:prstGeom>
          <a:noFill/>
        </p:spPr>
        <p:txBody>
          <a:bodyPr wrap="square" rtlCol="0">
            <a:spAutoFit/>
          </a:bodyPr>
          <a:lstStyle/>
          <a:p>
            <a:r>
              <a:rPr lang="en-US" sz="1600" i="1" dirty="0" smtClean="0"/>
              <a:t>Engines are clustered by </a:t>
            </a:r>
            <a:r>
              <a:rPr lang="en-US" sz="1600" i="1" dirty="0" err="1" smtClean="0"/>
              <a:t>Docker</a:t>
            </a:r>
            <a:r>
              <a:rPr lang="en-US" sz="1600" i="1" dirty="0" smtClean="0"/>
              <a:t> Swarm</a:t>
            </a:r>
            <a:endParaRPr lang="en-US" sz="1600" i="1" dirty="0"/>
          </a:p>
        </p:txBody>
      </p:sp>
      <p:cxnSp>
        <p:nvCxnSpPr>
          <p:cNvPr id="17" name="Straight Arrow Connector 16"/>
          <p:cNvCxnSpPr/>
          <p:nvPr/>
        </p:nvCxnSpPr>
        <p:spPr>
          <a:xfrm>
            <a:off x="8153400" y="2476501"/>
            <a:ext cx="12700" cy="6350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54700" y="2489201"/>
            <a:ext cx="2476500" cy="584776"/>
          </a:xfrm>
          <a:prstGeom prst="rect">
            <a:avLst/>
          </a:prstGeom>
          <a:noFill/>
        </p:spPr>
        <p:txBody>
          <a:bodyPr wrap="square" rtlCol="0">
            <a:spAutoFit/>
          </a:bodyPr>
          <a:lstStyle/>
          <a:p>
            <a:r>
              <a:rPr lang="en-US" sz="1600" i="1" dirty="0" smtClean="0"/>
              <a:t>Compose orchestrates Container deployment</a:t>
            </a:r>
            <a:endParaRPr lang="en-US" sz="1600" i="1" dirty="0"/>
          </a:p>
        </p:txBody>
      </p:sp>
      <p:sp>
        <p:nvSpPr>
          <p:cNvPr id="19" name="TextBox 18"/>
          <p:cNvSpPr txBox="1"/>
          <p:nvPr/>
        </p:nvSpPr>
        <p:spPr>
          <a:xfrm>
            <a:off x="2413000" y="1651001"/>
            <a:ext cx="2108200" cy="584776"/>
          </a:xfrm>
          <a:prstGeom prst="rect">
            <a:avLst/>
          </a:prstGeom>
          <a:noFill/>
        </p:spPr>
        <p:txBody>
          <a:bodyPr wrap="square" rtlCol="0">
            <a:spAutoFit/>
          </a:bodyPr>
          <a:lstStyle/>
          <a:p>
            <a:r>
              <a:rPr lang="en-US" sz="1600" i="1" dirty="0" smtClean="0"/>
              <a:t>Containers are run by </a:t>
            </a:r>
            <a:r>
              <a:rPr lang="en-US" sz="1600" i="1" dirty="0" err="1" smtClean="0"/>
              <a:t>Docker</a:t>
            </a:r>
            <a:r>
              <a:rPr lang="en-US" sz="1600" i="1" dirty="0" smtClean="0"/>
              <a:t> Engine</a:t>
            </a:r>
            <a:endParaRPr lang="en-US" sz="1600" i="1" dirty="0"/>
          </a:p>
        </p:txBody>
      </p:sp>
      <p:sp>
        <p:nvSpPr>
          <p:cNvPr id="24" name="TextBox 23"/>
          <p:cNvSpPr txBox="1"/>
          <p:nvPr/>
        </p:nvSpPr>
        <p:spPr>
          <a:xfrm>
            <a:off x="622300" y="4356100"/>
            <a:ext cx="2032000" cy="369332"/>
          </a:xfrm>
          <a:prstGeom prst="rect">
            <a:avLst/>
          </a:prstGeom>
          <a:noFill/>
        </p:spPr>
        <p:txBody>
          <a:bodyPr wrap="square" rtlCol="0">
            <a:spAutoFit/>
          </a:bodyPr>
          <a:lstStyle/>
          <a:p>
            <a:r>
              <a:rPr lang="en-US" b="1" dirty="0" err="1" smtClean="0">
                <a:solidFill>
                  <a:schemeClr val="tx1">
                    <a:lumMod val="50000"/>
                    <a:lumOff val="50000"/>
                  </a:schemeClr>
                </a:solidFill>
              </a:rPr>
              <a:t>Docker</a:t>
            </a:r>
            <a:r>
              <a:rPr lang="en-US" b="1" dirty="0" smtClean="0">
                <a:solidFill>
                  <a:schemeClr val="tx1">
                    <a:lumMod val="50000"/>
                    <a:lumOff val="50000"/>
                  </a:schemeClr>
                </a:solidFill>
              </a:rPr>
              <a:t> Machine</a:t>
            </a:r>
            <a:endParaRPr lang="en-US" b="1" dirty="0">
              <a:solidFill>
                <a:schemeClr val="tx1">
                  <a:lumMod val="50000"/>
                  <a:lumOff val="50000"/>
                </a:schemeClr>
              </a:solidFill>
            </a:endParaRPr>
          </a:p>
        </p:txBody>
      </p:sp>
      <p:sp>
        <p:nvSpPr>
          <p:cNvPr id="25" name="TextBox 24"/>
          <p:cNvSpPr txBox="1"/>
          <p:nvPr/>
        </p:nvSpPr>
        <p:spPr>
          <a:xfrm>
            <a:off x="6362700" y="698500"/>
            <a:ext cx="2032000" cy="369332"/>
          </a:xfrm>
          <a:prstGeom prst="rect">
            <a:avLst/>
          </a:prstGeom>
          <a:noFill/>
        </p:spPr>
        <p:txBody>
          <a:bodyPr wrap="square" rtlCol="0">
            <a:spAutoFit/>
          </a:bodyPr>
          <a:lstStyle/>
          <a:p>
            <a:r>
              <a:rPr lang="en-US" b="1" dirty="0" err="1" smtClean="0">
                <a:solidFill>
                  <a:schemeClr val="tx1">
                    <a:lumMod val="50000"/>
                    <a:lumOff val="50000"/>
                  </a:schemeClr>
                </a:solidFill>
              </a:rPr>
              <a:t>Docker</a:t>
            </a:r>
            <a:r>
              <a:rPr lang="en-US" b="1" dirty="0" smtClean="0">
                <a:solidFill>
                  <a:schemeClr val="tx1">
                    <a:lumMod val="50000"/>
                    <a:lumOff val="50000"/>
                  </a:schemeClr>
                </a:solidFill>
              </a:rPr>
              <a:t> Compose</a:t>
            </a:r>
            <a:endParaRPr lang="en-US" b="1" dirty="0">
              <a:solidFill>
                <a:schemeClr val="tx1">
                  <a:lumMod val="50000"/>
                  <a:lumOff val="50000"/>
                </a:schemeClr>
              </a:solidFill>
            </a:endParaRPr>
          </a:p>
        </p:txBody>
      </p:sp>
      <p:sp>
        <p:nvSpPr>
          <p:cNvPr id="26" name="TextBox 25"/>
          <p:cNvSpPr txBox="1"/>
          <p:nvPr/>
        </p:nvSpPr>
        <p:spPr>
          <a:xfrm>
            <a:off x="7112000" y="4356100"/>
            <a:ext cx="2032000" cy="369332"/>
          </a:xfrm>
          <a:prstGeom prst="rect">
            <a:avLst/>
          </a:prstGeom>
          <a:noFill/>
        </p:spPr>
        <p:txBody>
          <a:bodyPr wrap="square" rtlCol="0">
            <a:spAutoFit/>
          </a:bodyPr>
          <a:lstStyle/>
          <a:p>
            <a:r>
              <a:rPr lang="en-US" b="1" dirty="0" err="1" smtClean="0">
                <a:solidFill>
                  <a:schemeClr val="tx1">
                    <a:lumMod val="50000"/>
                    <a:lumOff val="50000"/>
                  </a:schemeClr>
                </a:solidFill>
              </a:rPr>
              <a:t>Docker</a:t>
            </a:r>
            <a:r>
              <a:rPr lang="en-US" b="1" dirty="0" smtClean="0">
                <a:solidFill>
                  <a:schemeClr val="tx1">
                    <a:lumMod val="50000"/>
                    <a:lumOff val="50000"/>
                  </a:schemeClr>
                </a:solidFill>
              </a:rPr>
              <a:t> Swarm</a:t>
            </a:r>
            <a:endParaRPr lang="en-US" b="1" dirty="0">
              <a:solidFill>
                <a:schemeClr val="tx1">
                  <a:lumMod val="50000"/>
                  <a:lumOff val="50000"/>
                </a:schemeClr>
              </a:solidFill>
            </a:endParaRPr>
          </a:p>
        </p:txBody>
      </p:sp>
      <p:sp>
        <p:nvSpPr>
          <p:cNvPr id="27" name="TextBox 26"/>
          <p:cNvSpPr txBox="1"/>
          <p:nvPr/>
        </p:nvSpPr>
        <p:spPr>
          <a:xfrm>
            <a:off x="3543300" y="3390900"/>
            <a:ext cx="2032000" cy="369332"/>
          </a:xfrm>
          <a:prstGeom prst="rect">
            <a:avLst/>
          </a:prstGeom>
          <a:noFill/>
        </p:spPr>
        <p:txBody>
          <a:bodyPr wrap="square" rtlCol="0">
            <a:spAutoFit/>
          </a:bodyPr>
          <a:lstStyle/>
          <a:p>
            <a:r>
              <a:rPr lang="en-US" b="1" dirty="0" err="1" smtClean="0">
                <a:solidFill>
                  <a:schemeClr val="tx1">
                    <a:lumMod val="50000"/>
                    <a:lumOff val="50000"/>
                  </a:schemeClr>
                </a:solidFill>
              </a:rPr>
              <a:t>Docker</a:t>
            </a:r>
            <a:r>
              <a:rPr lang="en-US" b="1" dirty="0" smtClean="0">
                <a:solidFill>
                  <a:schemeClr val="tx1">
                    <a:lumMod val="50000"/>
                    <a:lumOff val="50000"/>
                  </a:schemeClr>
                </a:solidFill>
              </a:rPr>
              <a:t> Engine</a:t>
            </a:r>
            <a:endParaRPr lang="en-US" b="1" dirty="0">
              <a:solidFill>
                <a:schemeClr val="tx1">
                  <a:lumMod val="50000"/>
                  <a:lumOff val="50000"/>
                </a:schemeClr>
              </a:solidFill>
            </a:endParaRPr>
          </a:p>
        </p:txBody>
      </p:sp>
      <p:sp>
        <p:nvSpPr>
          <p:cNvPr id="33" name="TextBox 32"/>
          <p:cNvSpPr txBox="1"/>
          <p:nvPr/>
        </p:nvSpPr>
        <p:spPr>
          <a:xfrm>
            <a:off x="152400" y="2336800"/>
            <a:ext cx="2032000" cy="369332"/>
          </a:xfrm>
          <a:prstGeom prst="rect">
            <a:avLst/>
          </a:prstGeom>
          <a:noFill/>
        </p:spPr>
        <p:txBody>
          <a:bodyPr wrap="square" rtlCol="0">
            <a:spAutoFit/>
          </a:bodyPr>
          <a:lstStyle/>
          <a:p>
            <a:r>
              <a:rPr lang="en-US" b="1" dirty="0" smtClean="0">
                <a:solidFill>
                  <a:schemeClr val="tx1">
                    <a:lumMod val="50000"/>
                    <a:lumOff val="50000"/>
                  </a:schemeClr>
                </a:solidFill>
              </a:rPr>
              <a:t>Container</a:t>
            </a:r>
            <a:endParaRPr lang="en-US" b="1" dirty="0">
              <a:solidFill>
                <a:schemeClr val="tx1">
                  <a:lumMod val="50000"/>
                  <a:lumOff val="50000"/>
                </a:schemeClr>
              </a:solidFill>
            </a:endParaRPr>
          </a:p>
        </p:txBody>
      </p:sp>
      <p:sp>
        <p:nvSpPr>
          <p:cNvPr id="34" name="TextBox 33"/>
          <p:cNvSpPr txBox="1"/>
          <p:nvPr/>
        </p:nvSpPr>
        <p:spPr>
          <a:xfrm>
            <a:off x="0" y="863600"/>
            <a:ext cx="2641600" cy="584776"/>
          </a:xfrm>
          <a:prstGeom prst="rect">
            <a:avLst/>
          </a:prstGeom>
          <a:noFill/>
        </p:spPr>
        <p:txBody>
          <a:bodyPr wrap="square" rtlCol="0">
            <a:spAutoFit/>
          </a:bodyPr>
          <a:lstStyle/>
          <a:p>
            <a:r>
              <a:rPr lang="en-US" sz="1600" i="1" dirty="0" smtClean="0"/>
              <a:t>Containers encapsulates your code, dependencies</a:t>
            </a:r>
            <a:r>
              <a:rPr lang="is-IS" sz="1600" i="1" dirty="0" smtClean="0"/>
              <a:t>…</a:t>
            </a:r>
            <a:endParaRPr lang="en-US" sz="1600" i="1" dirty="0"/>
          </a:p>
        </p:txBody>
      </p:sp>
      <p:cxnSp>
        <p:nvCxnSpPr>
          <p:cNvPr id="35" name="Straight Arrow Connector 34"/>
          <p:cNvCxnSpPr/>
          <p:nvPr/>
        </p:nvCxnSpPr>
        <p:spPr>
          <a:xfrm>
            <a:off x="5194300" y="3136900"/>
            <a:ext cx="2362200" cy="6477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524500" y="1917700"/>
            <a:ext cx="2070100" cy="6350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4937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stretch>
            <a:fillRect/>
          </a:stretch>
        </p:blipFill>
        <p:spPr>
          <a:xfrm>
            <a:off x="4054394" y="4027397"/>
            <a:ext cx="782973" cy="783177"/>
          </a:xfrm>
          <a:prstGeom prst="rect">
            <a:avLst/>
          </a:prstGeom>
        </p:spPr>
      </p:pic>
      <p:sp>
        <p:nvSpPr>
          <p:cNvPr id="2" name="Title 1"/>
          <p:cNvSpPr>
            <a:spLocks noGrp="1"/>
          </p:cNvSpPr>
          <p:nvPr>
            <p:ph type="title"/>
          </p:nvPr>
        </p:nvSpPr>
        <p:spPr/>
        <p:txBody>
          <a:bodyPr>
            <a:normAutofit/>
          </a:bodyPr>
          <a:lstStyle/>
          <a:p>
            <a:r>
              <a:rPr lang="en-US" dirty="0"/>
              <a:t>Existing Deployment Models Are Broken</a:t>
            </a:r>
          </a:p>
        </p:txBody>
      </p:sp>
      <p:sp>
        <p:nvSpPr>
          <p:cNvPr id="5" name="Slide Number Placeholder 4"/>
          <p:cNvSpPr>
            <a:spLocks noGrp="1"/>
          </p:cNvSpPr>
          <p:nvPr>
            <p:ph type="sldNum" sz="quarter" idx="4294967295"/>
          </p:nvPr>
        </p:nvSpPr>
        <p:spPr>
          <a:xfrm>
            <a:off x="0" y="4914900"/>
            <a:ext cx="2133600" cy="228600"/>
          </a:xfrm>
          <a:prstGeom prst="rect">
            <a:avLst/>
          </a:prstGeom>
        </p:spPr>
        <p:txBody>
          <a:bodyPr lIns="91438" tIns="45719" rIns="91438" bIns="45719"/>
          <a:lstStyle/>
          <a:p>
            <a:fld id="{04D98EA2-C801-4A80-A471-17AF5878F66D}" type="slidenum">
              <a:rPr lang="en-US" smtClean="0">
                <a:solidFill>
                  <a:prstClr val="white">
                    <a:lumMod val="75000"/>
                  </a:prstClr>
                </a:solidFill>
              </a:rPr>
              <a:pPr/>
              <a:t>3</a:t>
            </a:fld>
            <a:endParaRPr lang="en-US" dirty="0">
              <a:solidFill>
                <a:prstClr val="white">
                  <a:lumMod val="75000"/>
                </a:prstClr>
              </a:solidFill>
            </a:endParaRPr>
          </a:p>
        </p:txBody>
      </p:sp>
      <p:pic>
        <p:nvPicPr>
          <p:cNvPr id="27" name="Picture 26"/>
          <p:cNvPicPr>
            <a:picLocks noChangeAspect="1"/>
          </p:cNvPicPr>
          <p:nvPr/>
        </p:nvPicPr>
        <p:blipFill>
          <a:blip r:embed="rId3"/>
          <a:stretch>
            <a:fillRect/>
          </a:stretch>
        </p:blipFill>
        <p:spPr>
          <a:xfrm>
            <a:off x="1307345" y="4075121"/>
            <a:ext cx="782973" cy="783177"/>
          </a:xfrm>
          <a:prstGeom prst="rect">
            <a:avLst/>
          </a:prstGeom>
        </p:spPr>
      </p:pic>
      <p:sp>
        <p:nvSpPr>
          <p:cNvPr id="31" name="Rectangle 30"/>
          <p:cNvSpPr/>
          <p:nvPr/>
        </p:nvSpPr>
        <p:spPr>
          <a:xfrm>
            <a:off x="1906764" y="4322496"/>
            <a:ext cx="1443090" cy="338552"/>
          </a:xfrm>
          <a:prstGeom prst="rect">
            <a:avLst/>
          </a:prstGeom>
        </p:spPr>
        <p:txBody>
          <a:bodyPr wrap="square" lIns="91438" tIns="45719" rIns="91438" bIns="45719">
            <a:spAutoFit/>
          </a:bodyPr>
          <a:lstStyle/>
          <a:p>
            <a:pPr algn="ctr"/>
            <a:r>
              <a:rPr lang="en-US" sz="1600" b="1" dirty="0">
                <a:solidFill>
                  <a:prstClr val="black"/>
                </a:solidFill>
              </a:rPr>
              <a:t>Developer</a:t>
            </a:r>
          </a:p>
        </p:txBody>
      </p:sp>
      <p:pic>
        <p:nvPicPr>
          <p:cNvPr id="32" name="Picture 31"/>
          <p:cNvPicPr>
            <a:picLocks noChangeAspect="1"/>
          </p:cNvPicPr>
          <p:nvPr/>
        </p:nvPicPr>
        <p:blipFill>
          <a:blip r:embed="rId4"/>
          <a:stretch>
            <a:fillRect/>
          </a:stretch>
        </p:blipFill>
        <p:spPr>
          <a:xfrm>
            <a:off x="4226255" y="3328014"/>
            <a:ext cx="405682" cy="559330"/>
          </a:xfrm>
          <a:prstGeom prst="rect">
            <a:avLst/>
          </a:prstGeom>
        </p:spPr>
      </p:pic>
      <p:cxnSp>
        <p:nvCxnSpPr>
          <p:cNvPr id="35" name="Straight Arrow Connector 34"/>
          <p:cNvCxnSpPr/>
          <p:nvPr/>
        </p:nvCxnSpPr>
        <p:spPr>
          <a:xfrm flipH="1">
            <a:off x="2187712" y="2391022"/>
            <a:ext cx="1737107" cy="114399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068435" y="2271789"/>
            <a:ext cx="1802504" cy="1147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a:blip r:embed="rId5"/>
          <a:stretch>
            <a:fillRect/>
          </a:stretch>
        </p:blipFill>
        <p:spPr>
          <a:xfrm>
            <a:off x="1288209" y="1926127"/>
            <a:ext cx="792926" cy="792926"/>
          </a:xfrm>
          <a:prstGeom prst="rect">
            <a:avLst/>
          </a:prstGeom>
        </p:spPr>
      </p:pic>
      <p:sp>
        <p:nvSpPr>
          <p:cNvPr id="38" name="Rectangle 37"/>
          <p:cNvSpPr/>
          <p:nvPr/>
        </p:nvSpPr>
        <p:spPr>
          <a:xfrm>
            <a:off x="641513" y="2115075"/>
            <a:ext cx="657489" cy="430885"/>
          </a:xfrm>
          <a:prstGeom prst="rect">
            <a:avLst/>
          </a:prstGeom>
        </p:spPr>
        <p:txBody>
          <a:bodyPr wrap="square" lIns="91438" tIns="45719" rIns="91438" bIns="45719">
            <a:spAutoFit/>
          </a:bodyPr>
          <a:lstStyle/>
          <a:p>
            <a:pPr algn="ctr"/>
            <a:r>
              <a:rPr lang="en-US" sz="1100" dirty="0">
                <a:solidFill>
                  <a:prstClr val="black"/>
                </a:solidFill>
              </a:rPr>
              <a:t>Version</a:t>
            </a:r>
            <a:br>
              <a:rPr lang="en-US" sz="1100" dirty="0">
                <a:solidFill>
                  <a:prstClr val="black"/>
                </a:solidFill>
              </a:rPr>
            </a:br>
            <a:r>
              <a:rPr lang="en-US" sz="1100" dirty="0">
                <a:solidFill>
                  <a:prstClr val="black"/>
                </a:solidFill>
              </a:rPr>
              <a:t>control</a:t>
            </a:r>
          </a:p>
        </p:txBody>
      </p:sp>
      <p:cxnSp>
        <p:nvCxnSpPr>
          <p:cNvPr id="39" name="Straight Arrow Connector 38"/>
          <p:cNvCxnSpPr/>
          <p:nvPr/>
        </p:nvCxnSpPr>
        <p:spPr>
          <a:xfrm flipH="1" flipV="1">
            <a:off x="1671976" y="2668254"/>
            <a:ext cx="5331" cy="8388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4754551" y="2237075"/>
            <a:ext cx="1503306" cy="9429"/>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1371182" y="3584547"/>
            <a:ext cx="683265" cy="459352"/>
            <a:chOff x="1676400" y="9809163"/>
            <a:chExt cx="1930400" cy="1366837"/>
          </a:xfrm>
          <a:solidFill>
            <a:schemeClr val="accent2"/>
          </a:solidFill>
        </p:grpSpPr>
        <p:sp>
          <p:nvSpPr>
            <p:cNvPr id="45" name="Freeform 5"/>
            <p:cNvSpPr>
              <a:spLocks noEditPoints="1"/>
            </p:cNvSpPr>
            <p:nvPr/>
          </p:nvSpPr>
          <p:spPr bwMode="auto">
            <a:xfrm>
              <a:off x="1816100" y="9809163"/>
              <a:ext cx="1651000" cy="987425"/>
            </a:xfrm>
            <a:custGeom>
              <a:avLst/>
              <a:gdLst>
                <a:gd name="T0" fmla="*/ 258 w 9359"/>
                <a:gd name="T1" fmla="*/ 0 h 5595"/>
                <a:gd name="T2" fmla="*/ 205 w 9359"/>
                <a:gd name="T3" fmla="*/ 9 h 5595"/>
                <a:gd name="T4" fmla="*/ 143 w 9359"/>
                <a:gd name="T5" fmla="*/ 33 h 5595"/>
                <a:gd name="T6" fmla="*/ 63 w 9359"/>
                <a:gd name="T7" fmla="*/ 99 h 5595"/>
                <a:gd name="T8" fmla="*/ 17 w 9359"/>
                <a:gd name="T9" fmla="*/ 179 h 5595"/>
                <a:gd name="T10" fmla="*/ 3 w 9359"/>
                <a:gd name="T11" fmla="*/ 230 h 5595"/>
                <a:gd name="T12" fmla="*/ 0 w 9359"/>
                <a:gd name="T13" fmla="*/ 5323 h 5595"/>
                <a:gd name="T14" fmla="*/ 3 w 9359"/>
                <a:gd name="T15" fmla="*/ 5364 h 5595"/>
                <a:gd name="T16" fmla="*/ 17 w 9359"/>
                <a:gd name="T17" fmla="*/ 5416 h 5595"/>
                <a:gd name="T18" fmla="*/ 63 w 9359"/>
                <a:gd name="T19" fmla="*/ 5496 h 5595"/>
                <a:gd name="T20" fmla="*/ 143 w 9359"/>
                <a:gd name="T21" fmla="*/ 5562 h 5595"/>
                <a:gd name="T22" fmla="*/ 205 w 9359"/>
                <a:gd name="T23" fmla="*/ 5586 h 5595"/>
                <a:gd name="T24" fmla="*/ 258 w 9359"/>
                <a:gd name="T25" fmla="*/ 5595 h 5595"/>
                <a:gd name="T26" fmla="*/ 9102 w 9359"/>
                <a:gd name="T27" fmla="*/ 5595 h 5595"/>
                <a:gd name="T28" fmla="*/ 9155 w 9359"/>
                <a:gd name="T29" fmla="*/ 5586 h 5595"/>
                <a:gd name="T30" fmla="*/ 9217 w 9359"/>
                <a:gd name="T31" fmla="*/ 5562 h 5595"/>
                <a:gd name="T32" fmla="*/ 9297 w 9359"/>
                <a:gd name="T33" fmla="*/ 5496 h 5595"/>
                <a:gd name="T34" fmla="*/ 9338 w 9359"/>
                <a:gd name="T35" fmla="*/ 5429 h 5595"/>
                <a:gd name="T36" fmla="*/ 9353 w 9359"/>
                <a:gd name="T37" fmla="*/ 5377 h 5595"/>
                <a:gd name="T38" fmla="*/ 9359 w 9359"/>
                <a:gd name="T39" fmla="*/ 5323 h 5595"/>
                <a:gd name="T40" fmla="*/ 9358 w 9359"/>
                <a:gd name="T41" fmla="*/ 244 h 5595"/>
                <a:gd name="T42" fmla="*/ 9347 w 9359"/>
                <a:gd name="T43" fmla="*/ 192 h 5595"/>
                <a:gd name="T44" fmla="*/ 9327 w 9359"/>
                <a:gd name="T45" fmla="*/ 142 h 5595"/>
                <a:gd name="T46" fmla="*/ 9260 w 9359"/>
                <a:gd name="T47" fmla="*/ 62 h 5595"/>
                <a:gd name="T48" fmla="*/ 9181 w 9359"/>
                <a:gd name="T49" fmla="*/ 16 h 5595"/>
                <a:gd name="T50" fmla="*/ 9129 w 9359"/>
                <a:gd name="T51" fmla="*/ 3 h 5595"/>
                <a:gd name="T52" fmla="*/ 9088 w 9359"/>
                <a:gd name="T53" fmla="*/ 0 h 5595"/>
                <a:gd name="T54" fmla="*/ 4706 w 9359"/>
                <a:gd name="T55" fmla="*/ 61 h 5595"/>
                <a:gd name="T56" fmla="*/ 4753 w 9359"/>
                <a:gd name="T57" fmla="*/ 81 h 5595"/>
                <a:gd name="T58" fmla="*/ 4788 w 9359"/>
                <a:gd name="T59" fmla="*/ 116 h 5595"/>
                <a:gd name="T60" fmla="*/ 4808 w 9359"/>
                <a:gd name="T61" fmla="*/ 164 h 5595"/>
                <a:gd name="T62" fmla="*/ 4810 w 9359"/>
                <a:gd name="T63" fmla="*/ 203 h 5595"/>
                <a:gd name="T64" fmla="*/ 4795 w 9359"/>
                <a:gd name="T65" fmla="*/ 252 h 5595"/>
                <a:gd name="T66" fmla="*/ 4763 w 9359"/>
                <a:gd name="T67" fmla="*/ 291 h 5595"/>
                <a:gd name="T68" fmla="*/ 4719 w 9359"/>
                <a:gd name="T69" fmla="*/ 314 h 5595"/>
                <a:gd name="T70" fmla="*/ 4679 w 9359"/>
                <a:gd name="T71" fmla="*/ 321 h 5595"/>
                <a:gd name="T72" fmla="*/ 4629 w 9359"/>
                <a:gd name="T73" fmla="*/ 310 h 5595"/>
                <a:gd name="T74" fmla="*/ 4587 w 9359"/>
                <a:gd name="T75" fmla="*/ 282 h 5595"/>
                <a:gd name="T76" fmla="*/ 4559 w 9359"/>
                <a:gd name="T77" fmla="*/ 241 h 5595"/>
                <a:gd name="T78" fmla="*/ 4549 w 9359"/>
                <a:gd name="T79" fmla="*/ 189 h 5595"/>
                <a:gd name="T80" fmla="*/ 4555 w 9359"/>
                <a:gd name="T81" fmla="*/ 151 h 5595"/>
                <a:gd name="T82" fmla="*/ 4579 w 9359"/>
                <a:gd name="T83" fmla="*/ 107 h 5595"/>
                <a:gd name="T84" fmla="*/ 4617 w 9359"/>
                <a:gd name="T85" fmla="*/ 74 h 5595"/>
                <a:gd name="T86" fmla="*/ 4667 w 9359"/>
                <a:gd name="T87" fmla="*/ 59 h 5595"/>
                <a:gd name="T88" fmla="*/ 8981 w 9359"/>
                <a:gd name="T89" fmla="*/ 5119 h 5595"/>
                <a:gd name="T90" fmla="*/ 8974 w 9359"/>
                <a:gd name="T91" fmla="*/ 5158 h 5595"/>
                <a:gd name="T92" fmla="*/ 8953 w 9359"/>
                <a:gd name="T93" fmla="*/ 5188 h 5595"/>
                <a:gd name="T94" fmla="*/ 8922 w 9359"/>
                <a:gd name="T95" fmla="*/ 5209 h 5595"/>
                <a:gd name="T96" fmla="*/ 8884 w 9359"/>
                <a:gd name="T97" fmla="*/ 5217 h 5595"/>
                <a:gd name="T98" fmla="*/ 456 w 9359"/>
                <a:gd name="T99" fmla="*/ 5215 h 5595"/>
                <a:gd name="T100" fmla="*/ 421 w 9359"/>
                <a:gd name="T101" fmla="*/ 5200 h 5595"/>
                <a:gd name="T102" fmla="*/ 395 w 9359"/>
                <a:gd name="T103" fmla="*/ 5174 h 5595"/>
                <a:gd name="T104" fmla="*/ 380 w 9359"/>
                <a:gd name="T105" fmla="*/ 5139 h 5595"/>
                <a:gd name="T106" fmla="*/ 379 w 9359"/>
                <a:gd name="T107" fmla="*/ 476 h 5595"/>
                <a:gd name="T108" fmla="*/ 386 w 9359"/>
                <a:gd name="T109" fmla="*/ 438 h 5595"/>
                <a:gd name="T110" fmla="*/ 407 w 9359"/>
                <a:gd name="T111" fmla="*/ 407 h 5595"/>
                <a:gd name="T112" fmla="*/ 438 w 9359"/>
                <a:gd name="T113" fmla="*/ 385 h 5595"/>
                <a:gd name="T114" fmla="*/ 476 w 9359"/>
                <a:gd name="T115" fmla="*/ 378 h 5595"/>
                <a:gd name="T116" fmla="*/ 8904 w 9359"/>
                <a:gd name="T117" fmla="*/ 380 h 5595"/>
                <a:gd name="T118" fmla="*/ 8938 w 9359"/>
                <a:gd name="T119" fmla="*/ 395 h 5595"/>
                <a:gd name="T120" fmla="*/ 8965 w 9359"/>
                <a:gd name="T121" fmla="*/ 421 h 5595"/>
                <a:gd name="T122" fmla="*/ 8979 w 9359"/>
                <a:gd name="T123" fmla="*/ 456 h 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9" h="5595">
                  <a:moveTo>
                    <a:pt x="9088" y="0"/>
                  </a:moveTo>
                  <a:lnTo>
                    <a:pt x="272" y="0"/>
                  </a:lnTo>
                  <a:lnTo>
                    <a:pt x="272" y="0"/>
                  </a:lnTo>
                  <a:lnTo>
                    <a:pt x="258" y="0"/>
                  </a:lnTo>
                  <a:lnTo>
                    <a:pt x="244" y="1"/>
                  </a:lnTo>
                  <a:lnTo>
                    <a:pt x="231" y="3"/>
                  </a:lnTo>
                  <a:lnTo>
                    <a:pt x="217" y="5"/>
                  </a:lnTo>
                  <a:lnTo>
                    <a:pt x="205" y="9"/>
                  </a:lnTo>
                  <a:lnTo>
                    <a:pt x="192" y="12"/>
                  </a:lnTo>
                  <a:lnTo>
                    <a:pt x="179" y="16"/>
                  </a:lnTo>
                  <a:lnTo>
                    <a:pt x="167" y="22"/>
                  </a:lnTo>
                  <a:lnTo>
                    <a:pt x="143" y="33"/>
                  </a:lnTo>
                  <a:lnTo>
                    <a:pt x="121" y="46"/>
                  </a:lnTo>
                  <a:lnTo>
                    <a:pt x="99" y="62"/>
                  </a:lnTo>
                  <a:lnTo>
                    <a:pt x="80" y="80"/>
                  </a:lnTo>
                  <a:lnTo>
                    <a:pt x="63" y="99"/>
                  </a:lnTo>
                  <a:lnTo>
                    <a:pt x="47" y="119"/>
                  </a:lnTo>
                  <a:lnTo>
                    <a:pt x="33" y="142"/>
                  </a:lnTo>
                  <a:lnTo>
                    <a:pt x="22" y="166"/>
                  </a:lnTo>
                  <a:lnTo>
                    <a:pt x="17" y="179"/>
                  </a:lnTo>
                  <a:lnTo>
                    <a:pt x="13" y="192"/>
                  </a:lnTo>
                  <a:lnTo>
                    <a:pt x="9" y="204"/>
                  </a:lnTo>
                  <a:lnTo>
                    <a:pt x="7" y="217"/>
                  </a:lnTo>
                  <a:lnTo>
                    <a:pt x="3" y="230"/>
                  </a:lnTo>
                  <a:lnTo>
                    <a:pt x="2" y="244"/>
                  </a:lnTo>
                  <a:lnTo>
                    <a:pt x="1" y="258"/>
                  </a:lnTo>
                  <a:lnTo>
                    <a:pt x="0" y="272"/>
                  </a:lnTo>
                  <a:lnTo>
                    <a:pt x="0" y="5323"/>
                  </a:lnTo>
                  <a:lnTo>
                    <a:pt x="0" y="5323"/>
                  </a:lnTo>
                  <a:lnTo>
                    <a:pt x="1" y="5337"/>
                  </a:lnTo>
                  <a:lnTo>
                    <a:pt x="2" y="5350"/>
                  </a:lnTo>
                  <a:lnTo>
                    <a:pt x="3" y="5364"/>
                  </a:lnTo>
                  <a:lnTo>
                    <a:pt x="7" y="5377"/>
                  </a:lnTo>
                  <a:lnTo>
                    <a:pt x="9" y="5391"/>
                  </a:lnTo>
                  <a:lnTo>
                    <a:pt x="13" y="5404"/>
                  </a:lnTo>
                  <a:lnTo>
                    <a:pt x="17" y="5416"/>
                  </a:lnTo>
                  <a:lnTo>
                    <a:pt x="22" y="5429"/>
                  </a:lnTo>
                  <a:lnTo>
                    <a:pt x="33" y="5453"/>
                  </a:lnTo>
                  <a:lnTo>
                    <a:pt x="47" y="5475"/>
                  </a:lnTo>
                  <a:lnTo>
                    <a:pt x="63" y="5496"/>
                  </a:lnTo>
                  <a:lnTo>
                    <a:pt x="80" y="5515"/>
                  </a:lnTo>
                  <a:lnTo>
                    <a:pt x="99" y="5532"/>
                  </a:lnTo>
                  <a:lnTo>
                    <a:pt x="121" y="5548"/>
                  </a:lnTo>
                  <a:lnTo>
                    <a:pt x="143" y="5562"/>
                  </a:lnTo>
                  <a:lnTo>
                    <a:pt x="167" y="5573"/>
                  </a:lnTo>
                  <a:lnTo>
                    <a:pt x="179" y="5579"/>
                  </a:lnTo>
                  <a:lnTo>
                    <a:pt x="192" y="5583"/>
                  </a:lnTo>
                  <a:lnTo>
                    <a:pt x="205" y="5586"/>
                  </a:lnTo>
                  <a:lnTo>
                    <a:pt x="217" y="5589"/>
                  </a:lnTo>
                  <a:lnTo>
                    <a:pt x="231" y="5591"/>
                  </a:lnTo>
                  <a:lnTo>
                    <a:pt x="244" y="5594"/>
                  </a:lnTo>
                  <a:lnTo>
                    <a:pt x="258" y="5595"/>
                  </a:lnTo>
                  <a:lnTo>
                    <a:pt x="272" y="5595"/>
                  </a:lnTo>
                  <a:lnTo>
                    <a:pt x="9088" y="5595"/>
                  </a:lnTo>
                  <a:lnTo>
                    <a:pt x="9088" y="5595"/>
                  </a:lnTo>
                  <a:lnTo>
                    <a:pt x="9102" y="5595"/>
                  </a:lnTo>
                  <a:lnTo>
                    <a:pt x="9116" y="5594"/>
                  </a:lnTo>
                  <a:lnTo>
                    <a:pt x="9129" y="5591"/>
                  </a:lnTo>
                  <a:lnTo>
                    <a:pt x="9143" y="5589"/>
                  </a:lnTo>
                  <a:lnTo>
                    <a:pt x="9155" y="5586"/>
                  </a:lnTo>
                  <a:lnTo>
                    <a:pt x="9168" y="5583"/>
                  </a:lnTo>
                  <a:lnTo>
                    <a:pt x="9181" y="5579"/>
                  </a:lnTo>
                  <a:lnTo>
                    <a:pt x="9193" y="5573"/>
                  </a:lnTo>
                  <a:lnTo>
                    <a:pt x="9217" y="5562"/>
                  </a:lnTo>
                  <a:lnTo>
                    <a:pt x="9239" y="5548"/>
                  </a:lnTo>
                  <a:lnTo>
                    <a:pt x="9260" y="5532"/>
                  </a:lnTo>
                  <a:lnTo>
                    <a:pt x="9279" y="5515"/>
                  </a:lnTo>
                  <a:lnTo>
                    <a:pt x="9297" y="5496"/>
                  </a:lnTo>
                  <a:lnTo>
                    <a:pt x="9313" y="5475"/>
                  </a:lnTo>
                  <a:lnTo>
                    <a:pt x="9327" y="5453"/>
                  </a:lnTo>
                  <a:lnTo>
                    <a:pt x="9332" y="5441"/>
                  </a:lnTo>
                  <a:lnTo>
                    <a:pt x="9338" y="5429"/>
                  </a:lnTo>
                  <a:lnTo>
                    <a:pt x="9343" y="5416"/>
                  </a:lnTo>
                  <a:lnTo>
                    <a:pt x="9347" y="5404"/>
                  </a:lnTo>
                  <a:lnTo>
                    <a:pt x="9350" y="5391"/>
                  </a:lnTo>
                  <a:lnTo>
                    <a:pt x="9353" y="5377"/>
                  </a:lnTo>
                  <a:lnTo>
                    <a:pt x="9356" y="5364"/>
                  </a:lnTo>
                  <a:lnTo>
                    <a:pt x="9358" y="5350"/>
                  </a:lnTo>
                  <a:lnTo>
                    <a:pt x="9359" y="5337"/>
                  </a:lnTo>
                  <a:lnTo>
                    <a:pt x="9359" y="5323"/>
                  </a:lnTo>
                  <a:lnTo>
                    <a:pt x="9359" y="272"/>
                  </a:lnTo>
                  <a:lnTo>
                    <a:pt x="9359" y="272"/>
                  </a:lnTo>
                  <a:lnTo>
                    <a:pt x="9359" y="258"/>
                  </a:lnTo>
                  <a:lnTo>
                    <a:pt x="9358" y="244"/>
                  </a:lnTo>
                  <a:lnTo>
                    <a:pt x="9356" y="230"/>
                  </a:lnTo>
                  <a:lnTo>
                    <a:pt x="9353" y="217"/>
                  </a:lnTo>
                  <a:lnTo>
                    <a:pt x="9350" y="204"/>
                  </a:lnTo>
                  <a:lnTo>
                    <a:pt x="9347" y="192"/>
                  </a:lnTo>
                  <a:lnTo>
                    <a:pt x="9343" y="179"/>
                  </a:lnTo>
                  <a:lnTo>
                    <a:pt x="9338" y="166"/>
                  </a:lnTo>
                  <a:lnTo>
                    <a:pt x="9332" y="154"/>
                  </a:lnTo>
                  <a:lnTo>
                    <a:pt x="9327" y="142"/>
                  </a:lnTo>
                  <a:lnTo>
                    <a:pt x="9313" y="119"/>
                  </a:lnTo>
                  <a:lnTo>
                    <a:pt x="9297" y="99"/>
                  </a:lnTo>
                  <a:lnTo>
                    <a:pt x="9279" y="80"/>
                  </a:lnTo>
                  <a:lnTo>
                    <a:pt x="9260" y="62"/>
                  </a:lnTo>
                  <a:lnTo>
                    <a:pt x="9239" y="46"/>
                  </a:lnTo>
                  <a:lnTo>
                    <a:pt x="9217" y="33"/>
                  </a:lnTo>
                  <a:lnTo>
                    <a:pt x="9193" y="22"/>
                  </a:lnTo>
                  <a:lnTo>
                    <a:pt x="9181" y="16"/>
                  </a:lnTo>
                  <a:lnTo>
                    <a:pt x="9168" y="12"/>
                  </a:lnTo>
                  <a:lnTo>
                    <a:pt x="9155" y="9"/>
                  </a:lnTo>
                  <a:lnTo>
                    <a:pt x="9143" y="5"/>
                  </a:lnTo>
                  <a:lnTo>
                    <a:pt x="9129" y="3"/>
                  </a:lnTo>
                  <a:lnTo>
                    <a:pt x="9116" y="1"/>
                  </a:lnTo>
                  <a:lnTo>
                    <a:pt x="9102" y="0"/>
                  </a:lnTo>
                  <a:lnTo>
                    <a:pt x="9088" y="0"/>
                  </a:lnTo>
                  <a:lnTo>
                    <a:pt x="9088" y="0"/>
                  </a:lnTo>
                  <a:close/>
                  <a:moveTo>
                    <a:pt x="4679" y="59"/>
                  </a:moveTo>
                  <a:lnTo>
                    <a:pt x="4679" y="59"/>
                  </a:lnTo>
                  <a:lnTo>
                    <a:pt x="4693" y="59"/>
                  </a:lnTo>
                  <a:lnTo>
                    <a:pt x="4706" y="61"/>
                  </a:lnTo>
                  <a:lnTo>
                    <a:pt x="4719" y="65"/>
                  </a:lnTo>
                  <a:lnTo>
                    <a:pt x="4731" y="69"/>
                  </a:lnTo>
                  <a:lnTo>
                    <a:pt x="4742" y="74"/>
                  </a:lnTo>
                  <a:lnTo>
                    <a:pt x="4753" y="81"/>
                  </a:lnTo>
                  <a:lnTo>
                    <a:pt x="4763" y="88"/>
                  </a:lnTo>
                  <a:lnTo>
                    <a:pt x="4772" y="97"/>
                  </a:lnTo>
                  <a:lnTo>
                    <a:pt x="4781" y="107"/>
                  </a:lnTo>
                  <a:lnTo>
                    <a:pt x="4788" y="116"/>
                  </a:lnTo>
                  <a:lnTo>
                    <a:pt x="4795" y="127"/>
                  </a:lnTo>
                  <a:lnTo>
                    <a:pt x="4800" y="139"/>
                  </a:lnTo>
                  <a:lnTo>
                    <a:pt x="4804" y="151"/>
                  </a:lnTo>
                  <a:lnTo>
                    <a:pt x="4808" y="164"/>
                  </a:lnTo>
                  <a:lnTo>
                    <a:pt x="4810" y="176"/>
                  </a:lnTo>
                  <a:lnTo>
                    <a:pt x="4811" y="189"/>
                  </a:lnTo>
                  <a:lnTo>
                    <a:pt x="4811" y="189"/>
                  </a:lnTo>
                  <a:lnTo>
                    <a:pt x="4810" y="203"/>
                  </a:lnTo>
                  <a:lnTo>
                    <a:pt x="4808" y="216"/>
                  </a:lnTo>
                  <a:lnTo>
                    <a:pt x="4804" y="228"/>
                  </a:lnTo>
                  <a:lnTo>
                    <a:pt x="4800" y="241"/>
                  </a:lnTo>
                  <a:lnTo>
                    <a:pt x="4795" y="252"/>
                  </a:lnTo>
                  <a:lnTo>
                    <a:pt x="4788" y="263"/>
                  </a:lnTo>
                  <a:lnTo>
                    <a:pt x="4781" y="273"/>
                  </a:lnTo>
                  <a:lnTo>
                    <a:pt x="4772" y="282"/>
                  </a:lnTo>
                  <a:lnTo>
                    <a:pt x="4763" y="291"/>
                  </a:lnTo>
                  <a:lnTo>
                    <a:pt x="4753" y="298"/>
                  </a:lnTo>
                  <a:lnTo>
                    <a:pt x="4742" y="305"/>
                  </a:lnTo>
                  <a:lnTo>
                    <a:pt x="4731" y="310"/>
                  </a:lnTo>
                  <a:lnTo>
                    <a:pt x="4719" y="314"/>
                  </a:lnTo>
                  <a:lnTo>
                    <a:pt x="4706" y="317"/>
                  </a:lnTo>
                  <a:lnTo>
                    <a:pt x="4693" y="320"/>
                  </a:lnTo>
                  <a:lnTo>
                    <a:pt x="4679" y="321"/>
                  </a:lnTo>
                  <a:lnTo>
                    <a:pt x="4679" y="321"/>
                  </a:lnTo>
                  <a:lnTo>
                    <a:pt x="4667" y="320"/>
                  </a:lnTo>
                  <a:lnTo>
                    <a:pt x="4654" y="317"/>
                  </a:lnTo>
                  <a:lnTo>
                    <a:pt x="4641" y="314"/>
                  </a:lnTo>
                  <a:lnTo>
                    <a:pt x="4629" y="310"/>
                  </a:lnTo>
                  <a:lnTo>
                    <a:pt x="4617" y="305"/>
                  </a:lnTo>
                  <a:lnTo>
                    <a:pt x="4606" y="298"/>
                  </a:lnTo>
                  <a:lnTo>
                    <a:pt x="4597" y="291"/>
                  </a:lnTo>
                  <a:lnTo>
                    <a:pt x="4587" y="282"/>
                  </a:lnTo>
                  <a:lnTo>
                    <a:pt x="4579" y="273"/>
                  </a:lnTo>
                  <a:lnTo>
                    <a:pt x="4572" y="263"/>
                  </a:lnTo>
                  <a:lnTo>
                    <a:pt x="4564" y="252"/>
                  </a:lnTo>
                  <a:lnTo>
                    <a:pt x="4559" y="241"/>
                  </a:lnTo>
                  <a:lnTo>
                    <a:pt x="4555" y="228"/>
                  </a:lnTo>
                  <a:lnTo>
                    <a:pt x="4551" y="216"/>
                  </a:lnTo>
                  <a:lnTo>
                    <a:pt x="4549" y="203"/>
                  </a:lnTo>
                  <a:lnTo>
                    <a:pt x="4549" y="189"/>
                  </a:lnTo>
                  <a:lnTo>
                    <a:pt x="4549" y="189"/>
                  </a:lnTo>
                  <a:lnTo>
                    <a:pt x="4549" y="176"/>
                  </a:lnTo>
                  <a:lnTo>
                    <a:pt x="4551" y="164"/>
                  </a:lnTo>
                  <a:lnTo>
                    <a:pt x="4555" y="151"/>
                  </a:lnTo>
                  <a:lnTo>
                    <a:pt x="4559" y="139"/>
                  </a:lnTo>
                  <a:lnTo>
                    <a:pt x="4564" y="127"/>
                  </a:lnTo>
                  <a:lnTo>
                    <a:pt x="4572" y="116"/>
                  </a:lnTo>
                  <a:lnTo>
                    <a:pt x="4579" y="107"/>
                  </a:lnTo>
                  <a:lnTo>
                    <a:pt x="4587" y="97"/>
                  </a:lnTo>
                  <a:lnTo>
                    <a:pt x="4597" y="88"/>
                  </a:lnTo>
                  <a:lnTo>
                    <a:pt x="4606" y="81"/>
                  </a:lnTo>
                  <a:lnTo>
                    <a:pt x="4617" y="74"/>
                  </a:lnTo>
                  <a:lnTo>
                    <a:pt x="4629" y="69"/>
                  </a:lnTo>
                  <a:lnTo>
                    <a:pt x="4641" y="65"/>
                  </a:lnTo>
                  <a:lnTo>
                    <a:pt x="4654" y="61"/>
                  </a:lnTo>
                  <a:lnTo>
                    <a:pt x="4667" y="59"/>
                  </a:lnTo>
                  <a:lnTo>
                    <a:pt x="4679" y="59"/>
                  </a:lnTo>
                  <a:lnTo>
                    <a:pt x="4679" y="59"/>
                  </a:lnTo>
                  <a:close/>
                  <a:moveTo>
                    <a:pt x="8981" y="5119"/>
                  </a:moveTo>
                  <a:lnTo>
                    <a:pt x="8981" y="5119"/>
                  </a:lnTo>
                  <a:lnTo>
                    <a:pt x="8981" y="5130"/>
                  </a:lnTo>
                  <a:lnTo>
                    <a:pt x="8979" y="5139"/>
                  </a:lnTo>
                  <a:lnTo>
                    <a:pt x="8977" y="5148"/>
                  </a:lnTo>
                  <a:lnTo>
                    <a:pt x="8974" y="5158"/>
                  </a:lnTo>
                  <a:lnTo>
                    <a:pt x="8969" y="5166"/>
                  </a:lnTo>
                  <a:lnTo>
                    <a:pt x="8965" y="5174"/>
                  </a:lnTo>
                  <a:lnTo>
                    <a:pt x="8960" y="5181"/>
                  </a:lnTo>
                  <a:lnTo>
                    <a:pt x="8953" y="5188"/>
                  </a:lnTo>
                  <a:lnTo>
                    <a:pt x="8946" y="5194"/>
                  </a:lnTo>
                  <a:lnTo>
                    <a:pt x="8938" y="5200"/>
                  </a:lnTo>
                  <a:lnTo>
                    <a:pt x="8930" y="5205"/>
                  </a:lnTo>
                  <a:lnTo>
                    <a:pt x="8922" y="5209"/>
                  </a:lnTo>
                  <a:lnTo>
                    <a:pt x="8913" y="5213"/>
                  </a:lnTo>
                  <a:lnTo>
                    <a:pt x="8904" y="5215"/>
                  </a:lnTo>
                  <a:lnTo>
                    <a:pt x="8894" y="5216"/>
                  </a:lnTo>
                  <a:lnTo>
                    <a:pt x="8884" y="5217"/>
                  </a:lnTo>
                  <a:lnTo>
                    <a:pt x="476" y="5217"/>
                  </a:lnTo>
                  <a:lnTo>
                    <a:pt x="476" y="5217"/>
                  </a:lnTo>
                  <a:lnTo>
                    <a:pt x="466" y="5216"/>
                  </a:lnTo>
                  <a:lnTo>
                    <a:pt x="456" y="5215"/>
                  </a:lnTo>
                  <a:lnTo>
                    <a:pt x="447" y="5213"/>
                  </a:lnTo>
                  <a:lnTo>
                    <a:pt x="438" y="5209"/>
                  </a:lnTo>
                  <a:lnTo>
                    <a:pt x="430" y="5205"/>
                  </a:lnTo>
                  <a:lnTo>
                    <a:pt x="421" y="5200"/>
                  </a:lnTo>
                  <a:lnTo>
                    <a:pt x="414" y="5194"/>
                  </a:lnTo>
                  <a:lnTo>
                    <a:pt x="407" y="5188"/>
                  </a:lnTo>
                  <a:lnTo>
                    <a:pt x="400" y="5181"/>
                  </a:lnTo>
                  <a:lnTo>
                    <a:pt x="395" y="5174"/>
                  </a:lnTo>
                  <a:lnTo>
                    <a:pt x="390" y="5166"/>
                  </a:lnTo>
                  <a:lnTo>
                    <a:pt x="386" y="5158"/>
                  </a:lnTo>
                  <a:lnTo>
                    <a:pt x="383" y="5148"/>
                  </a:lnTo>
                  <a:lnTo>
                    <a:pt x="380" y="5139"/>
                  </a:lnTo>
                  <a:lnTo>
                    <a:pt x="379" y="5130"/>
                  </a:lnTo>
                  <a:lnTo>
                    <a:pt x="379" y="5119"/>
                  </a:lnTo>
                  <a:lnTo>
                    <a:pt x="379" y="476"/>
                  </a:lnTo>
                  <a:lnTo>
                    <a:pt x="379" y="476"/>
                  </a:lnTo>
                  <a:lnTo>
                    <a:pt x="379" y="466"/>
                  </a:lnTo>
                  <a:lnTo>
                    <a:pt x="380" y="456"/>
                  </a:lnTo>
                  <a:lnTo>
                    <a:pt x="383" y="447"/>
                  </a:lnTo>
                  <a:lnTo>
                    <a:pt x="386" y="438"/>
                  </a:lnTo>
                  <a:lnTo>
                    <a:pt x="390" y="429"/>
                  </a:lnTo>
                  <a:lnTo>
                    <a:pt x="395" y="421"/>
                  </a:lnTo>
                  <a:lnTo>
                    <a:pt x="400" y="413"/>
                  </a:lnTo>
                  <a:lnTo>
                    <a:pt x="407" y="407"/>
                  </a:lnTo>
                  <a:lnTo>
                    <a:pt x="414" y="400"/>
                  </a:lnTo>
                  <a:lnTo>
                    <a:pt x="421" y="395"/>
                  </a:lnTo>
                  <a:lnTo>
                    <a:pt x="430" y="390"/>
                  </a:lnTo>
                  <a:lnTo>
                    <a:pt x="438" y="385"/>
                  </a:lnTo>
                  <a:lnTo>
                    <a:pt x="447" y="382"/>
                  </a:lnTo>
                  <a:lnTo>
                    <a:pt x="456" y="380"/>
                  </a:lnTo>
                  <a:lnTo>
                    <a:pt x="466" y="379"/>
                  </a:lnTo>
                  <a:lnTo>
                    <a:pt x="476" y="378"/>
                  </a:lnTo>
                  <a:lnTo>
                    <a:pt x="8884" y="378"/>
                  </a:lnTo>
                  <a:lnTo>
                    <a:pt x="8884" y="378"/>
                  </a:lnTo>
                  <a:lnTo>
                    <a:pt x="8894" y="379"/>
                  </a:lnTo>
                  <a:lnTo>
                    <a:pt x="8904" y="380"/>
                  </a:lnTo>
                  <a:lnTo>
                    <a:pt x="8913" y="382"/>
                  </a:lnTo>
                  <a:lnTo>
                    <a:pt x="8922" y="385"/>
                  </a:lnTo>
                  <a:lnTo>
                    <a:pt x="8930" y="390"/>
                  </a:lnTo>
                  <a:lnTo>
                    <a:pt x="8938" y="395"/>
                  </a:lnTo>
                  <a:lnTo>
                    <a:pt x="8946" y="400"/>
                  </a:lnTo>
                  <a:lnTo>
                    <a:pt x="8953" y="407"/>
                  </a:lnTo>
                  <a:lnTo>
                    <a:pt x="8960" y="413"/>
                  </a:lnTo>
                  <a:lnTo>
                    <a:pt x="8965" y="421"/>
                  </a:lnTo>
                  <a:lnTo>
                    <a:pt x="8969" y="429"/>
                  </a:lnTo>
                  <a:lnTo>
                    <a:pt x="8974" y="438"/>
                  </a:lnTo>
                  <a:lnTo>
                    <a:pt x="8977" y="447"/>
                  </a:lnTo>
                  <a:lnTo>
                    <a:pt x="8979" y="456"/>
                  </a:lnTo>
                  <a:lnTo>
                    <a:pt x="8981" y="466"/>
                  </a:lnTo>
                  <a:lnTo>
                    <a:pt x="8981" y="476"/>
                  </a:lnTo>
                  <a:lnTo>
                    <a:pt x="8981" y="5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9" name="Freeform 6"/>
            <p:cNvSpPr>
              <a:spLocks/>
            </p:cNvSpPr>
            <p:nvPr/>
          </p:nvSpPr>
          <p:spPr bwMode="auto">
            <a:xfrm>
              <a:off x="1676400" y="11107738"/>
              <a:ext cx="1930400" cy="68262"/>
            </a:xfrm>
            <a:custGeom>
              <a:avLst/>
              <a:gdLst>
                <a:gd name="T0" fmla="*/ 6 w 10944"/>
                <a:gd name="T1" fmla="*/ 0 h 387"/>
                <a:gd name="T2" fmla="*/ 1 w 10944"/>
                <a:gd name="T3" fmla="*/ 31 h 387"/>
                <a:gd name="T4" fmla="*/ 0 w 10944"/>
                <a:gd name="T5" fmla="*/ 63 h 387"/>
                <a:gd name="T6" fmla="*/ 0 w 10944"/>
                <a:gd name="T7" fmla="*/ 70 h 387"/>
                <a:gd name="T8" fmla="*/ 1 w 10944"/>
                <a:gd name="T9" fmla="*/ 102 h 387"/>
                <a:gd name="T10" fmla="*/ 6 w 10944"/>
                <a:gd name="T11" fmla="*/ 134 h 387"/>
                <a:gd name="T12" fmla="*/ 14 w 10944"/>
                <a:gd name="T13" fmla="*/ 164 h 387"/>
                <a:gd name="T14" fmla="*/ 25 w 10944"/>
                <a:gd name="T15" fmla="*/ 193 h 387"/>
                <a:gd name="T16" fmla="*/ 38 w 10944"/>
                <a:gd name="T17" fmla="*/ 221 h 387"/>
                <a:gd name="T18" fmla="*/ 54 w 10944"/>
                <a:gd name="T19" fmla="*/ 247 h 387"/>
                <a:gd name="T20" fmla="*/ 72 w 10944"/>
                <a:gd name="T21" fmla="*/ 271 h 387"/>
                <a:gd name="T22" fmla="*/ 93 w 10944"/>
                <a:gd name="T23" fmla="*/ 293 h 387"/>
                <a:gd name="T24" fmla="*/ 115 w 10944"/>
                <a:gd name="T25" fmla="*/ 314 h 387"/>
                <a:gd name="T26" fmla="*/ 140 w 10944"/>
                <a:gd name="T27" fmla="*/ 332 h 387"/>
                <a:gd name="T28" fmla="*/ 166 w 10944"/>
                <a:gd name="T29" fmla="*/ 348 h 387"/>
                <a:gd name="T30" fmla="*/ 194 w 10944"/>
                <a:gd name="T31" fmla="*/ 361 h 387"/>
                <a:gd name="T32" fmla="*/ 223 w 10944"/>
                <a:gd name="T33" fmla="*/ 372 h 387"/>
                <a:gd name="T34" fmla="*/ 253 w 10944"/>
                <a:gd name="T35" fmla="*/ 381 h 387"/>
                <a:gd name="T36" fmla="*/ 284 w 10944"/>
                <a:gd name="T37" fmla="*/ 385 h 387"/>
                <a:gd name="T38" fmla="*/ 316 w 10944"/>
                <a:gd name="T39" fmla="*/ 387 h 387"/>
                <a:gd name="T40" fmla="*/ 10627 w 10944"/>
                <a:gd name="T41" fmla="*/ 387 h 387"/>
                <a:gd name="T42" fmla="*/ 10660 w 10944"/>
                <a:gd name="T43" fmla="*/ 385 h 387"/>
                <a:gd name="T44" fmla="*/ 10691 w 10944"/>
                <a:gd name="T45" fmla="*/ 381 h 387"/>
                <a:gd name="T46" fmla="*/ 10721 w 10944"/>
                <a:gd name="T47" fmla="*/ 372 h 387"/>
                <a:gd name="T48" fmla="*/ 10750 w 10944"/>
                <a:gd name="T49" fmla="*/ 361 h 387"/>
                <a:gd name="T50" fmla="*/ 10778 w 10944"/>
                <a:gd name="T51" fmla="*/ 348 h 387"/>
                <a:gd name="T52" fmla="*/ 10804 w 10944"/>
                <a:gd name="T53" fmla="*/ 332 h 387"/>
                <a:gd name="T54" fmla="*/ 10829 w 10944"/>
                <a:gd name="T55" fmla="*/ 314 h 387"/>
                <a:gd name="T56" fmla="*/ 10851 w 10944"/>
                <a:gd name="T57" fmla="*/ 293 h 387"/>
                <a:gd name="T58" fmla="*/ 10872 w 10944"/>
                <a:gd name="T59" fmla="*/ 271 h 387"/>
                <a:gd name="T60" fmla="*/ 10890 w 10944"/>
                <a:gd name="T61" fmla="*/ 247 h 387"/>
                <a:gd name="T62" fmla="*/ 10905 w 10944"/>
                <a:gd name="T63" fmla="*/ 221 h 387"/>
                <a:gd name="T64" fmla="*/ 10919 w 10944"/>
                <a:gd name="T65" fmla="*/ 193 h 387"/>
                <a:gd name="T66" fmla="*/ 10930 w 10944"/>
                <a:gd name="T67" fmla="*/ 164 h 387"/>
                <a:gd name="T68" fmla="*/ 10938 w 10944"/>
                <a:gd name="T69" fmla="*/ 134 h 387"/>
                <a:gd name="T70" fmla="*/ 10942 w 10944"/>
                <a:gd name="T71" fmla="*/ 102 h 387"/>
                <a:gd name="T72" fmla="*/ 10944 w 10944"/>
                <a:gd name="T73" fmla="*/ 70 h 387"/>
                <a:gd name="T74" fmla="*/ 10944 w 10944"/>
                <a:gd name="T75" fmla="*/ 63 h 387"/>
                <a:gd name="T76" fmla="*/ 10942 w 10944"/>
                <a:gd name="T77" fmla="*/ 31 h 387"/>
                <a:gd name="T78" fmla="*/ 10938 w 10944"/>
                <a:gd name="T7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44" h="387">
                  <a:moveTo>
                    <a:pt x="6" y="0"/>
                  </a:moveTo>
                  <a:lnTo>
                    <a:pt x="6" y="0"/>
                  </a:lnTo>
                  <a:lnTo>
                    <a:pt x="3" y="16"/>
                  </a:lnTo>
                  <a:lnTo>
                    <a:pt x="1" y="31"/>
                  </a:lnTo>
                  <a:lnTo>
                    <a:pt x="0" y="47"/>
                  </a:lnTo>
                  <a:lnTo>
                    <a:pt x="0" y="63"/>
                  </a:lnTo>
                  <a:lnTo>
                    <a:pt x="0" y="70"/>
                  </a:lnTo>
                  <a:lnTo>
                    <a:pt x="0" y="70"/>
                  </a:lnTo>
                  <a:lnTo>
                    <a:pt x="0" y="86"/>
                  </a:lnTo>
                  <a:lnTo>
                    <a:pt x="1" y="102"/>
                  </a:lnTo>
                  <a:lnTo>
                    <a:pt x="3" y="118"/>
                  </a:lnTo>
                  <a:lnTo>
                    <a:pt x="6" y="134"/>
                  </a:lnTo>
                  <a:lnTo>
                    <a:pt x="10" y="149"/>
                  </a:lnTo>
                  <a:lnTo>
                    <a:pt x="14" y="164"/>
                  </a:lnTo>
                  <a:lnTo>
                    <a:pt x="19" y="178"/>
                  </a:lnTo>
                  <a:lnTo>
                    <a:pt x="25" y="193"/>
                  </a:lnTo>
                  <a:lnTo>
                    <a:pt x="31" y="207"/>
                  </a:lnTo>
                  <a:lnTo>
                    <a:pt x="38" y="221"/>
                  </a:lnTo>
                  <a:lnTo>
                    <a:pt x="46" y="234"/>
                  </a:lnTo>
                  <a:lnTo>
                    <a:pt x="54" y="247"/>
                  </a:lnTo>
                  <a:lnTo>
                    <a:pt x="62" y="259"/>
                  </a:lnTo>
                  <a:lnTo>
                    <a:pt x="72" y="271"/>
                  </a:lnTo>
                  <a:lnTo>
                    <a:pt x="82" y="283"/>
                  </a:lnTo>
                  <a:lnTo>
                    <a:pt x="93" y="293"/>
                  </a:lnTo>
                  <a:lnTo>
                    <a:pt x="103" y="304"/>
                  </a:lnTo>
                  <a:lnTo>
                    <a:pt x="115" y="314"/>
                  </a:lnTo>
                  <a:lnTo>
                    <a:pt x="127" y="324"/>
                  </a:lnTo>
                  <a:lnTo>
                    <a:pt x="140" y="332"/>
                  </a:lnTo>
                  <a:lnTo>
                    <a:pt x="153" y="341"/>
                  </a:lnTo>
                  <a:lnTo>
                    <a:pt x="166" y="348"/>
                  </a:lnTo>
                  <a:lnTo>
                    <a:pt x="180" y="356"/>
                  </a:lnTo>
                  <a:lnTo>
                    <a:pt x="194" y="361"/>
                  </a:lnTo>
                  <a:lnTo>
                    <a:pt x="208" y="368"/>
                  </a:lnTo>
                  <a:lnTo>
                    <a:pt x="223" y="372"/>
                  </a:lnTo>
                  <a:lnTo>
                    <a:pt x="238" y="376"/>
                  </a:lnTo>
                  <a:lnTo>
                    <a:pt x="253" y="381"/>
                  </a:lnTo>
                  <a:lnTo>
                    <a:pt x="268" y="383"/>
                  </a:lnTo>
                  <a:lnTo>
                    <a:pt x="284" y="385"/>
                  </a:lnTo>
                  <a:lnTo>
                    <a:pt x="300" y="386"/>
                  </a:lnTo>
                  <a:lnTo>
                    <a:pt x="316" y="387"/>
                  </a:lnTo>
                  <a:lnTo>
                    <a:pt x="10627" y="387"/>
                  </a:lnTo>
                  <a:lnTo>
                    <a:pt x="10627" y="387"/>
                  </a:lnTo>
                  <a:lnTo>
                    <a:pt x="10644" y="386"/>
                  </a:lnTo>
                  <a:lnTo>
                    <a:pt x="10660" y="385"/>
                  </a:lnTo>
                  <a:lnTo>
                    <a:pt x="10675" y="383"/>
                  </a:lnTo>
                  <a:lnTo>
                    <a:pt x="10691" y="381"/>
                  </a:lnTo>
                  <a:lnTo>
                    <a:pt x="10706" y="376"/>
                  </a:lnTo>
                  <a:lnTo>
                    <a:pt x="10721" y="372"/>
                  </a:lnTo>
                  <a:lnTo>
                    <a:pt x="10736" y="368"/>
                  </a:lnTo>
                  <a:lnTo>
                    <a:pt x="10750" y="361"/>
                  </a:lnTo>
                  <a:lnTo>
                    <a:pt x="10764" y="356"/>
                  </a:lnTo>
                  <a:lnTo>
                    <a:pt x="10778" y="348"/>
                  </a:lnTo>
                  <a:lnTo>
                    <a:pt x="10791" y="341"/>
                  </a:lnTo>
                  <a:lnTo>
                    <a:pt x="10804" y="332"/>
                  </a:lnTo>
                  <a:lnTo>
                    <a:pt x="10817" y="324"/>
                  </a:lnTo>
                  <a:lnTo>
                    <a:pt x="10829" y="314"/>
                  </a:lnTo>
                  <a:lnTo>
                    <a:pt x="10840" y="304"/>
                  </a:lnTo>
                  <a:lnTo>
                    <a:pt x="10851" y="293"/>
                  </a:lnTo>
                  <a:lnTo>
                    <a:pt x="10861" y="283"/>
                  </a:lnTo>
                  <a:lnTo>
                    <a:pt x="10872" y="271"/>
                  </a:lnTo>
                  <a:lnTo>
                    <a:pt x="10881" y="259"/>
                  </a:lnTo>
                  <a:lnTo>
                    <a:pt x="10890" y="247"/>
                  </a:lnTo>
                  <a:lnTo>
                    <a:pt x="10898" y="234"/>
                  </a:lnTo>
                  <a:lnTo>
                    <a:pt x="10905" y="221"/>
                  </a:lnTo>
                  <a:lnTo>
                    <a:pt x="10913" y="207"/>
                  </a:lnTo>
                  <a:lnTo>
                    <a:pt x="10919" y="193"/>
                  </a:lnTo>
                  <a:lnTo>
                    <a:pt x="10925" y="178"/>
                  </a:lnTo>
                  <a:lnTo>
                    <a:pt x="10930" y="164"/>
                  </a:lnTo>
                  <a:lnTo>
                    <a:pt x="10934" y="149"/>
                  </a:lnTo>
                  <a:lnTo>
                    <a:pt x="10938" y="134"/>
                  </a:lnTo>
                  <a:lnTo>
                    <a:pt x="10940" y="118"/>
                  </a:lnTo>
                  <a:lnTo>
                    <a:pt x="10942" y="102"/>
                  </a:lnTo>
                  <a:lnTo>
                    <a:pt x="10943" y="86"/>
                  </a:lnTo>
                  <a:lnTo>
                    <a:pt x="10944" y="70"/>
                  </a:lnTo>
                  <a:lnTo>
                    <a:pt x="10944" y="63"/>
                  </a:lnTo>
                  <a:lnTo>
                    <a:pt x="10944" y="63"/>
                  </a:lnTo>
                  <a:lnTo>
                    <a:pt x="10943" y="47"/>
                  </a:lnTo>
                  <a:lnTo>
                    <a:pt x="10942" y="31"/>
                  </a:lnTo>
                  <a:lnTo>
                    <a:pt x="10941" y="16"/>
                  </a:lnTo>
                  <a:lnTo>
                    <a:pt x="10938"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0" name="Freeform 7"/>
            <p:cNvSpPr>
              <a:spLocks noEditPoints="1"/>
            </p:cNvSpPr>
            <p:nvPr/>
          </p:nvSpPr>
          <p:spPr bwMode="auto">
            <a:xfrm>
              <a:off x="1687513" y="10825163"/>
              <a:ext cx="1908175" cy="263525"/>
            </a:xfrm>
            <a:custGeom>
              <a:avLst/>
              <a:gdLst>
                <a:gd name="T0" fmla="*/ 10158 w 10824"/>
                <a:gd name="T1" fmla="*/ 67 h 1501"/>
                <a:gd name="T2" fmla="*/ 10148 w 10824"/>
                <a:gd name="T3" fmla="*/ 52 h 1501"/>
                <a:gd name="T4" fmla="*/ 10125 w 10824"/>
                <a:gd name="T5" fmla="*/ 27 h 1501"/>
                <a:gd name="T6" fmla="*/ 10096 w 10824"/>
                <a:gd name="T7" fmla="*/ 10 h 1501"/>
                <a:gd name="T8" fmla="*/ 10064 w 10824"/>
                <a:gd name="T9" fmla="*/ 1 h 1501"/>
                <a:gd name="T10" fmla="*/ 777 w 10824"/>
                <a:gd name="T11" fmla="*/ 0 h 1501"/>
                <a:gd name="T12" fmla="*/ 760 w 10824"/>
                <a:gd name="T13" fmla="*/ 1 h 1501"/>
                <a:gd name="T14" fmla="*/ 728 w 10824"/>
                <a:gd name="T15" fmla="*/ 10 h 1501"/>
                <a:gd name="T16" fmla="*/ 699 w 10824"/>
                <a:gd name="T17" fmla="*/ 27 h 1501"/>
                <a:gd name="T18" fmla="*/ 675 w 10824"/>
                <a:gd name="T19" fmla="*/ 52 h 1501"/>
                <a:gd name="T20" fmla="*/ 14 w 10824"/>
                <a:gd name="T21" fmla="*/ 1319 h 1501"/>
                <a:gd name="T22" fmla="*/ 8 w 10824"/>
                <a:gd name="T23" fmla="*/ 1335 h 1501"/>
                <a:gd name="T24" fmla="*/ 0 w 10824"/>
                <a:gd name="T25" fmla="*/ 1367 h 1501"/>
                <a:gd name="T26" fmla="*/ 1 w 10824"/>
                <a:gd name="T27" fmla="*/ 1398 h 1501"/>
                <a:gd name="T28" fmla="*/ 11 w 10824"/>
                <a:gd name="T29" fmla="*/ 1428 h 1501"/>
                <a:gd name="T30" fmla="*/ 27 w 10824"/>
                <a:gd name="T31" fmla="*/ 1454 h 1501"/>
                <a:gd name="T32" fmla="*/ 49 w 10824"/>
                <a:gd name="T33" fmla="*/ 1477 h 1501"/>
                <a:gd name="T34" fmla="*/ 77 w 10824"/>
                <a:gd name="T35" fmla="*/ 1492 h 1501"/>
                <a:gd name="T36" fmla="*/ 108 w 10824"/>
                <a:gd name="T37" fmla="*/ 1500 h 1501"/>
                <a:gd name="T38" fmla="*/ 10699 w 10824"/>
                <a:gd name="T39" fmla="*/ 1501 h 1501"/>
                <a:gd name="T40" fmla="*/ 10716 w 10824"/>
                <a:gd name="T41" fmla="*/ 1500 h 1501"/>
                <a:gd name="T42" fmla="*/ 10747 w 10824"/>
                <a:gd name="T43" fmla="*/ 1492 h 1501"/>
                <a:gd name="T44" fmla="*/ 10774 w 10824"/>
                <a:gd name="T45" fmla="*/ 1477 h 1501"/>
                <a:gd name="T46" fmla="*/ 10797 w 10824"/>
                <a:gd name="T47" fmla="*/ 1454 h 1501"/>
                <a:gd name="T48" fmla="*/ 10813 w 10824"/>
                <a:gd name="T49" fmla="*/ 1428 h 1501"/>
                <a:gd name="T50" fmla="*/ 10822 w 10824"/>
                <a:gd name="T51" fmla="*/ 1398 h 1501"/>
                <a:gd name="T52" fmla="*/ 10824 w 10824"/>
                <a:gd name="T53" fmla="*/ 1367 h 1501"/>
                <a:gd name="T54" fmla="*/ 10816 w 10824"/>
                <a:gd name="T55" fmla="*/ 1335 h 1501"/>
                <a:gd name="T56" fmla="*/ 10810 w 10824"/>
                <a:gd name="T57" fmla="*/ 1319 h 1501"/>
                <a:gd name="T58" fmla="*/ 4171 w 10824"/>
                <a:gd name="T59" fmla="*/ 1077 h 1501"/>
                <a:gd name="T60" fmla="*/ 6772 w 10824"/>
                <a:gd name="T61" fmla="*/ 1386 h 1501"/>
                <a:gd name="T62" fmla="*/ 872 w 10824"/>
                <a:gd name="T63" fmla="*/ 961 h 1501"/>
                <a:gd name="T64" fmla="*/ 9651 w 10824"/>
                <a:gd name="T65" fmla="*/ 271 h 1501"/>
                <a:gd name="T66" fmla="*/ 872 w 10824"/>
                <a:gd name="T67" fmla="*/ 961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24" h="1501">
                  <a:moveTo>
                    <a:pt x="10810" y="1319"/>
                  </a:moveTo>
                  <a:lnTo>
                    <a:pt x="10158" y="67"/>
                  </a:lnTo>
                  <a:lnTo>
                    <a:pt x="10158" y="67"/>
                  </a:lnTo>
                  <a:lnTo>
                    <a:pt x="10148" y="52"/>
                  </a:lnTo>
                  <a:lnTo>
                    <a:pt x="10137" y="39"/>
                  </a:lnTo>
                  <a:lnTo>
                    <a:pt x="10125" y="27"/>
                  </a:lnTo>
                  <a:lnTo>
                    <a:pt x="10111" y="17"/>
                  </a:lnTo>
                  <a:lnTo>
                    <a:pt x="10096" y="10"/>
                  </a:lnTo>
                  <a:lnTo>
                    <a:pt x="10080" y="4"/>
                  </a:lnTo>
                  <a:lnTo>
                    <a:pt x="10064" y="1"/>
                  </a:lnTo>
                  <a:lnTo>
                    <a:pt x="10047" y="0"/>
                  </a:lnTo>
                  <a:lnTo>
                    <a:pt x="777" y="0"/>
                  </a:lnTo>
                  <a:lnTo>
                    <a:pt x="777" y="0"/>
                  </a:lnTo>
                  <a:lnTo>
                    <a:pt x="760" y="1"/>
                  </a:lnTo>
                  <a:lnTo>
                    <a:pt x="743" y="4"/>
                  </a:lnTo>
                  <a:lnTo>
                    <a:pt x="728" y="10"/>
                  </a:lnTo>
                  <a:lnTo>
                    <a:pt x="713" y="17"/>
                  </a:lnTo>
                  <a:lnTo>
                    <a:pt x="699" y="27"/>
                  </a:lnTo>
                  <a:lnTo>
                    <a:pt x="686" y="39"/>
                  </a:lnTo>
                  <a:lnTo>
                    <a:pt x="675" y="52"/>
                  </a:lnTo>
                  <a:lnTo>
                    <a:pt x="666" y="67"/>
                  </a:lnTo>
                  <a:lnTo>
                    <a:pt x="14" y="1319"/>
                  </a:lnTo>
                  <a:lnTo>
                    <a:pt x="14" y="1319"/>
                  </a:lnTo>
                  <a:lnTo>
                    <a:pt x="8" y="1335"/>
                  </a:lnTo>
                  <a:lnTo>
                    <a:pt x="2" y="1351"/>
                  </a:lnTo>
                  <a:lnTo>
                    <a:pt x="0" y="1367"/>
                  </a:lnTo>
                  <a:lnTo>
                    <a:pt x="0" y="1383"/>
                  </a:lnTo>
                  <a:lnTo>
                    <a:pt x="1" y="1398"/>
                  </a:lnTo>
                  <a:lnTo>
                    <a:pt x="6" y="1413"/>
                  </a:lnTo>
                  <a:lnTo>
                    <a:pt x="11" y="1428"/>
                  </a:lnTo>
                  <a:lnTo>
                    <a:pt x="19" y="1442"/>
                  </a:lnTo>
                  <a:lnTo>
                    <a:pt x="27" y="1454"/>
                  </a:lnTo>
                  <a:lnTo>
                    <a:pt x="37" y="1466"/>
                  </a:lnTo>
                  <a:lnTo>
                    <a:pt x="49" y="1477"/>
                  </a:lnTo>
                  <a:lnTo>
                    <a:pt x="62" y="1485"/>
                  </a:lnTo>
                  <a:lnTo>
                    <a:pt x="77" y="1492"/>
                  </a:lnTo>
                  <a:lnTo>
                    <a:pt x="92" y="1497"/>
                  </a:lnTo>
                  <a:lnTo>
                    <a:pt x="108" y="1500"/>
                  </a:lnTo>
                  <a:lnTo>
                    <a:pt x="125" y="1501"/>
                  </a:lnTo>
                  <a:lnTo>
                    <a:pt x="10699" y="1501"/>
                  </a:lnTo>
                  <a:lnTo>
                    <a:pt x="10699" y="1501"/>
                  </a:lnTo>
                  <a:lnTo>
                    <a:pt x="10716" y="1500"/>
                  </a:lnTo>
                  <a:lnTo>
                    <a:pt x="10732" y="1497"/>
                  </a:lnTo>
                  <a:lnTo>
                    <a:pt x="10747" y="1492"/>
                  </a:lnTo>
                  <a:lnTo>
                    <a:pt x="10761" y="1485"/>
                  </a:lnTo>
                  <a:lnTo>
                    <a:pt x="10774" y="1477"/>
                  </a:lnTo>
                  <a:lnTo>
                    <a:pt x="10786" y="1466"/>
                  </a:lnTo>
                  <a:lnTo>
                    <a:pt x="10797" y="1454"/>
                  </a:lnTo>
                  <a:lnTo>
                    <a:pt x="10805" y="1442"/>
                  </a:lnTo>
                  <a:lnTo>
                    <a:pt x="10813" y="1428"/>
                  </a:lnTo>
                  <a:lnTo>
                    <a:pt x="10818" y="1413"/>
                  </a:lnTo>
                  <a:lnTo>
                    <a:pt x="10822" y="1398"/>
                  </a:lnTo>
                  <a:lnTo>
                    <a:pt x="10824" y="1383"/>
                  </a:lnTo>
                  <a:lnTo>
                    <a:pt x="10824" y="1367"/>
                  </a:lnTo>
                  <a:lnTo>
                    <a:pt x="10821" y="1351"/>
                  </a:lnTo>
                  <a:lnTo>
                    <a:pt x="10816" y="1335"/>
                  </a:lnTo>
                  <a:lnTo>
                    <a:pt x="10810" y="1319"/>
                  </a:lnTo>
                  <a:lnTo>
                    <a:pt x="10810" y="1319"/>
                  </a:lnTo>
                  <a:close/>
                  <a:moveTo>
                    <a:pt x="4052" y="1386"/>
                  </a:moveTo>
                  <a:lnTo>
                    <a:pt x="4171" y="1077"/>
                  </a:lnTo>
                  <a:lnTo>
                    <a:pt x="6652" y="1077"/>
                  </a:lnTo>
                  <a:lnTo>
                    <a:pt x="6772" y="1386"/>
                  </a:lnTo>
                  <a:lnTo>
                    <a:pt x="4052" y="1386"/>
                  </a:lnTo>
                  <a:close/>
                  <a:moveTo>
                    <a:pt x="872" y="961"/>
                  </a:moveTo>
                  <a:lnTo>
                    <a:pt x="1173" y="271"/>
                  </a:lnTo>
                  <a:lnTo>
                    <a:pt x="9651" y="271"/>
                  </a:lnTo>
                  <a:lnTo>
                    <a:pt x="9952" y="961"/>
                  </a:lnTo>
                  <a:lnTo>
                    <a:pt x="872" y="9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61" name="Freeform 15"/>
          <p:cNvSpPr>
            <a:spLocks noEditPoints="1"/>
          </p:cNvSpPr>
          <p:nvPr/>
        </p:nvSpPr>
        <p:spPr bwMode="auto">
          <a:xfrm>
            <a:off x="4173460" y="1870579"/>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2" name="Freeform 15"/>
          <p:cNvSpPr>
            <a:spLocks noEditPoints="1"/>
          </p:cNvSpPr>
          <p:nvPr/>
        </p:nvSpPr>
        <p:spPr bwMode="auto">
          <a:xfrm>
            <a:off x="6972139" y="18936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3" name="Freeform 23"/>
          <p:cNvSpPr>
            <a:spLocks noEditPoints="1"/>
          </p:cNvSpPr>
          <p:nvPr/>
        </p:nvSpPr>
        <p:spPr bwMode="auto">
          <a:xfrm>
            <a:off x="6952020" y="1407852"/>
            <a:ext cx="712061" cy="433636"/>
          </a:xfrm>
          <a:custGeom>
            <a:avLst/>
            <a:gdLst>
              <a:gd name="T0" fmla="*/ 446 w 923"/>
              <a:gd name="T1" fmla="*/ 579 h 592"/>
              <a:gd name="T2" fmla="*/ 378 w 923"/>
              <a:gd name="T3" fmla="*/ 567 h 592"/>
              <a:gd name="T4" fmla="*/ 312 w 923"/>
              <a:gd name="T5" fmla="*/ 584 h 592"/>
              <a:gd name="T6" fmla="*/ 250 w 923"/>
              <a:gd name="T7" fmla="*/ 570 h 592"/>
              <a:gd name="T8" fmla="*/ 182 w 923"/>
              <a:gd name="T9" fmla="*/ 553 h 592"/>
              <a:gd name="T10" fmla="*/ 95 w 923"/>
              <a:gd name="T11" fmla="*/ 532 h 592"/>
              <a:gd name="T12" fmla="*/ 23 w 923"/>
              <a:gd name="T13" fmla="*/ 458 h 592"/>
              <a:gd name="T14" fmla="*/ 0 w 923"/>
              <a:gd name="T15" fmla="*/ 372 h 592"/>
              <a:gd name="T16" fmla="*/ 19 w 923"/>
              <a:gd name="T17" fmla="*/ 290 h 592"/>
              <a:gd name="T18" fmla="*/ 71 w 923"/>
              <a:gd name="T19" fmla="*/ 226 h 592"/>
              <a:gd name="T20" fmla="*/ 126 w 923"/>
              <a:gd name="T21" fmla="*/ 188 h 592"/>
              <a:gd name="T22" fmla="*/ 172 w 923"/>
              <a:gd name="T23" fmla="*/ 127 h 592"/>
              <a:gd name="T24" fmla="*/ 241 w 923"/>
              <a:gd name="T25" fmla="*/ 94 h 592"/>
              <a:gd name="T26" fmla="*/ 307 w 923"/>
              <a:gd name="T27" fmla="*/ 91 h 592"/>
              <a:gd name="T28" fmla="*/ 350 w 923"/>
              <a:gd name="T29" fmla="*/ 45 h 592"/>
              <a:gd name="T30" fmla="*/ 416 w 923"/>
              <a:gd name="T31" fmla="*/ 11 h 592"/>
              <a:gd name="T32" fmla="*/ 479 w 923"/>
              <a:gd name="T33" fmla="*/ 0 h 592"/>
              <a:gd name="T34" fmla="*/ 579 w 923"/>
              <a:gd name="T35" fmla="*/ 26 h 592"/>
              <a:gd name="T36" fmla="*/ 654 w 923"/>
              <a:gd name="T37" fmla="*/ 96 h 592"/>
              <a:gd name="T38" fmla="*/ 694 w 923"/>
              <a:gd name="T39" fmla="*/ 161 h 592"/>
              <a:gd name="T40" fmla="*/ 767 w 923"/>
              <a:gd name="T41" fmla="*/ 192 h 592"/>
              <a:gd name="T42" fmla="*/ 818 w 923"/>
              <a:gd name="T43" fmla="*/ 251 h 592"/>
              <a:gd name="T44" fmla="*/ 851 w 923"/>
              <a:gd name="T45" fmla="*/ 296 h 592"/>
              <a:gd name="T46" fmla="*/ 898 w 923"/>
              <a:gd name="T47" fmla="*/ 333 h 592"/>
              <a:gd name="T48" fmla="*/ 922 w 923"/>
              <a:gd name="T49" fmla="*/ 388 h 592"/>
              <a:gd name="T50" fmla="*/ 918 w 923"/>
              <a:gd name="T51" fmla="*/ 444 h 592"/>
              <a:gd name="T52" fmla="*/ 882 w 923"/>
              <a:gd name="T53" fmla="*/ 503 h 592"/>
              <a:gd name="T54" fmla="*/ 820 w 923"/>
              <a:gd name="T55" fmla="*/ 533 h 592"/>
              <a:gd name="T56" fmla="*/ 629 w 923"/>
              <a:gd name="T57" fmla="*/ 560 h 592"/>
              <a:gd name="T58" fmla="*/ 519 w 923"/>
              <a:gd name="T59" fmla="*/ 592 h 592"/>
              <a:gd name="T60" fmla="*/ 430 w 923"/>
              <a:gd name="T61" fmla="*/ 527 h 592"/>
              <a:gd name="T62" fmla="*/ 519 w 923"/>
              <a:gd name="T63" fmla="*/ 552 h 592"/>
              <a:gd name="T64" fmla="*/ 597 w 923"/>
              <a:gd name="T65" fmla="*/ 532 h 592"/>
              <a:gd name="T66" fmla="*/ 806 w 923"/>
              <a:gd name="T67" fmla="*/ 494 h 592"/>
              <a:gd name="T68" fmla="*/ 850 w 923"/>
              <a:gd name="T69" fmla="*/ 477 h 592"/>
              <a:gd name="T70" fmla="*/ 882 w 923"/>
              <a:gd name="T71" fmla="*/ 425 h 592"/>
              <a:gd name="T72" fmla="*/ 871 w 923"/>
              <a:gd name="T73" fmla="*/ 366 h 592"/>
              <a:gd name="T74" fmla="*/ 796 w 923"/>
              <a:gd name="T75" fmla="*/ 323 h 592"/>
              <a:gd name="T76" fmla="*/ 780 w 923"/>
              <a:gd name="T77" fmla="*/ 265 h 592"/>
              <a:gd name="T78" fmla="*/ 732 w 923"/>
              <a:gd name="T79" fmla="*/ 217 h 592"/>
              <a:gd name="T80" fmla="*/ 667 w 923"/>
              <a:gd name="T81" fmla="*/ 199 h 592"/>
              <a:gd name="T82" fmla="*/ 632 w 923"/>
              <a:gd name="T83" fmla="*/ 139 h 592"/>
              <a:gd name="T84" fmla="*/ 576 w 923"/>
              <a:gd name="T85" fmla="*/ 72 h 592"/>
              <a:gd name="T86" fmla="*/ 494 w 923"/>
              <a:gd name="T87" fmla="*/ 41 h 592"/>
              <a:gd name="T88" fmla="*/ 435 w 923"/>
              <a:gd name="T89" fmla="*/ 46 h 592"/>
              <a:gd name="T90" fmla="*/ 346 w 923"/>
              <a:gd name="T91" fmla="*/ 105 h 592"/>
              <a:gd name="T92" fmla="*/ 295 w 923"/>
              <a:gd name="T93" fmla="*/ 130 h 592"/>
              <a:gd name="T94" fmla="*/ 238 w 923"/>
              <a:gd name="T95" fmla="*/ 136 h 592"/>
              <a:gd name="T96" fmla="*/ 187 w 923"/>
              <a:gd name="T97" fmla="*/ 168 h 592"/>
              <a:gd name="T98" fmla="*/ 156 w 923"/>
              <a:gd name="T99" fmla="*/ 221 h 592"/>
              <a:gd name="T100" fmla="*/ 110 w 923"/>
              <a:gd name="T101" fmla="*/ 249 h 592"/>
              <a:gd name="T102" fmla="*/ 63 w 923"/>
              <a:gd name="T103" fmla="*/ 296 h 592"/>
              <a:gd name="T104" fmla="*/ 40 w 923"/>
              <a:gd name="T105" fmla="*/ 360 h 592"/>
              <a:gd name="T106" fmla="*/ 51 w 923"/>
              <a:gd name="T107" fmla="*/ 426 h 592"/>
              <a:gd name="T108" fmla="*/ 103 w 923"/>
              <a:gd name="T109" fmla="*/ 489 h 592"/>
              <a:gd name="T110" fmla="*/ 182 w 923"/>
              <a:gd name="T111" fmla="*/ 513 h 592"/>
              <a:gd name="T112" fmla="*/ 238 w 923"/>
              <a:gd name="T113" fmla="*/ 513 h 592"/>
              <a:gd name="T114" fmla="*/ 291 w 923"/>
              <a:gd name="T115" fmla="*/ 541 h 592"/>
              <a:gd name="T116" fmla="*/ 340 w 923"/>
              <a:gd name="T117" fmla="*/ 539 h 592"/>
              <a:gd name="T118" fmla="*/ 396 w 923"/>
              <a:gd name="T119"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3" h="592">
                <a:moveTo>
                  <a:pt x="519" y="592"/>
                </a:moveTo>
                <a:lnTo>
                  <a:pt x="519" y="592"/>
                </a:lnTo>
                <a:lnTo>
                  <a:pt x="499" y="591"/>
                </a:lnTo>
                <a:lnTo>
                  <a:pt x="480" y="588"/>
                </a:lnTo>
                <a:lnTo>
                  <a:pt x="462" y="584"/>
                </a:lnTo>
                <a:lnTo>
                  <a:pt x="446" y="579"/>
                </a:lnTo>
                <a:lnTo>
                  <a:pt x="431" y="573"/>
                </a:lnTo>
                <a:lnTo>
                  <a:pt x="418" y="567"/>
                </a:lnTo>
                <a:lnTo>
                  <a:pt x="397" y="555"/>
                </a:lnTo>
                <a:lnTo>
                  <a:pt x="397" y="555"/>
                </a:lnTo>
                <a:lnTo>
                  <a:pt x="387" y="561"/>
                </a:lnTo>
                <a:lnTo>
                  <a:pt x="378" y="567"/>
                </a:lnTo>
                <a:lnTo>
                  <a:pt x="367" y="572"/>
                </a:lnTo>
                <a:lnTo>
                  <a:pt x="357" y="575"/>
                </a:lnTo>
                <a:lnTo>
                  <a:pt x="346" y="579"/>
                </a:lnTo>
                <a:lnTo>
                  <a:pt x="334" y="581"/>
                </a:lnTo>
                <a:lnTo>
                  <a:pt x="323" y="583"/>
                </a:lnTo>
                <a:lnTo>
                  <a:pt x="312" y="584"/>
                </a:lnTo>
                <a:lnTo>
                  <a:pt x="312" y="584"/>
                </a:lnTo>
                <a:lnTo>
                  <a:pt x="299" y="583"/>
                </a:lnTo>
                <a:lnTo>
                  <a:pt x="286" y="581"/>
                </a:lnTo>
                <a:lnTo>
                  <a:pt x="274" y="579"/>
                </a:lnTo>
                <a:lnTo>
                  <a:pt x="262" y="574"/>
                </a:lnTo>
                <a:lnTo>
                  <a:pt x="250" y="570"/>
                </a:lnTo>
                <a:lnTo>
                  <a:pt x="239" y="564"/>
                </a:lnTo>
                <a:lnTo>
                  <a:pt x="229" y="558"/>
                </a:lnTo>
                <a:lnTo>
                  <a:pt x="219" y="549"/>
                </a:lnTo>
                <a:lnTo>
                  <a:pt x="219" y="549"/>
                </a:lnTo>
                <a:lnTo>
                  <a:pt x="200" y="553"/>
                </a:lnTo>
                <a:lnTo>
                  <a:pt x="182" y="553"/>
                </a:lnTo>
                <a:lnTo>
                  <a:pt x="182" y="553"/>
                </a:lnTo>
                <a:lnTo>
                  <a:pt x="164" y="553"/>
                </a:lnTo>
                <a:lnTo>
                  <a:pt x="146" y="549"/>
                </a:lnTo>
                <a:lnTo>
                  <a:pt x="128" y="545"/>
                </a:lnTo>
                <a:lnTo>
                  <a:pt x="111" y="539"/>
                </a:lnTo>
                <a:lnTo>
                  <a:pt x="95" y="532"/>
                </a:lnTo>
                <a:lnTo>
                  <a:pt x="81" y="522"/>
                </a:lnTo>
                <a:lnTo>
                  <a:pt x="66" y="511"/>
                </a:lnTo>
                <a:lnTo>
                  <a:pt x="53" y="500"/>
                </a:lnTo>
                <a:lnTo>
                  <a:pt x="41" y="487"/>
                </a:lnTo>
                <a:lnTo>
                  <a:pt x="31" y="472"/>
                </a:lnTo>
                <a:lnTo>
                  <a:pt x="23" y="458"/>
                </a:lnTo>
                <a:lnTo>
                  <a:pt x="14" y="442"/>
                </a:lnTo>
                <a:lnTo>
                  <a:pt x="8" y="425"/>
                </a:lnTo>
                <a:lnTo>
                  <a:pt x="4" y="407"/>
                </a:lnTo>
                <a:lnTo>
                  <a:pt x="1" y="390"/>
                </a:lnTo>
                <a:lnTo>
                  <a:pt x="0" y="372"/>
                </a:lnTo>
                <a:lnTo>
                  <a:pt x="0" y="372"/>
                </a:lnTo>
                <a:lnTo>
                  <a:pt x="0" y="356"/>
                </a:lnTo>
                <a:lnTo>
                  <a:pt x="2" y="343"/>
                </a:lnTo>
                <a:lnTo>
                  <a:pt x="5" y="329"/>
                </a:lnTo>
                <a:lnTo>
                  <a:pt x="8" y="316"/>
                </a:lnTo>
                <a:lnTo>
                  <a:pt x="13" y="303"/>
                </a:lnTo>
                <a:lnTo>
                  <a:pt x="19" y="290"/>
                </a:lnTo>
                <a:lnTo>
                  <a:pt x="26" y="278"/>
                </a:lnTo>
                <a:lnTo>
                  <a:pt x="33" y="266"/>
                </a:lnTo>
                <a:lnTo>
                  <a:pt x="41" y="256"/>
                </a:lnTo>
                <a:lnTo>
                  <a:pt x="51" y="245"/>
                </a:lnTo>
                <a:lnTo>
                  <a:pt x="60" y="236"/>
                </a:lnTo>
                <a:lnTo>
                  <a:pt x="71" y="226"/>
                </a:lnTo>
                <a:lnTo>
                  <a:pt x="83" y="219"/>
                </a:lnTo>
                <a:lnTo>
                  <a:pt x="95" y="212"/>
                </a:lnTo>
                <a:lnTo>
                  <a:pt x="108" y="205"/>
                </a:lnTo>
                <a:lnTo>
                  <a:pt x="121" y="200"/>
                </a:lnTo>
                <a:lnTo>
                  <a:pt x="121" y="200"/>
                </a:lnTo>
                <a:lnTo>
                  <a:pt x="126" y="188"/>
                </a:lnTo>
                <a:lnTo>
                  <a:pt x="132" y="176"/>
                </a:lnTo>
                <a:lnTo>
                  <a:pt x="139" y="165"/>
                </a:lnTo>
                <a:lnTo>
                  <a:pt x="146" y="155"/>
                </a:lnTo>
                <a:lnTo>
                  <a:pt x="154" y="144"/>
                </a:lnTo>
                <a:lnTo>
                  <a:pt x="162" y="136"/>
                </a:lnTo>
                <a:lnTo>
                  <a:pt x="172" y="127"/>
                </a:lnTo>
                <a:lnTo>
                  <a:pt x="182" y="120"/>
                </a:lnTo>
                <a:lnTo>
                  <a:pt x="193" y="112"/>
                </a:lnTo>
                <a:lnTo>
                  <a:pt x="205" y="107"/>
                </a:lnTo>
                <a:lnTo>
                  <a:pt x="216" y="101"/>
                </a:lnTo>
                <a:lnTo>
                  <a:pt x="229" y="97"/>
                </a:lnTo>
                <a:lnTo>
                  <a:pt x="241" y="94"/>
                </a:lnTo>
                <a:lnTo>
                  <a:pt x="254" y="91"/>
                </a:lnTo>
                <a:lnTo>
                  <a:pt x="267" y="89"/>
                </a:lnTo>
                <a:lnTo>
                  <a:pt x="280" y="89"/>
                </a:lnTo>
                <a:lnTo>
                  <a:pt x="280" y="89"/>
                </a:lnTo>
                <a:lnTo>
                  <a:pt x="293" y="89"/>
                </a:lnTo>
                <a:lnTo>
                  <a:pt x="307" y="91"/>
                </a:lnTo>
                <a:lnTo>
                  <a:pt x="307" y="91"/>
                </a:lnTo>
                <a:lnTo>
                  <a:pt x="314" y="81"/>
                </a:lnTo>
                <a:lnTo>
                  <a:pt x="322" y="71"/>
                </a:lnTo>
                <a:lnTo>
                  <a:pt x="331" y="62"/>
                </a:lnTo>
                <a:lnTo>
                  <a:pt x="340" y="53"/>
                </a:lnTo>
                <a:lnTo>
                  <a:pt x="350" y="45"/>
                </a:lnTo>
                <a:lnTo>
                  <a:pt x="360" y="38"/>
                </a:lnTo>
                <a:lnTo>
                  <a:pt x="371" y="31"/>
                </a:lnTo>
                <a:lnTo>
                  <a:pt x="382" y="25"/>
                </a:lnTo>
                <a:lnTo>
                  <a:pt x="392" y="19"/>
                </a:lnTo>
                <a:lnTo>
                  <a:pt x="404" y="14"/>
                </a:lnTo>
                <a:lnTo>
                  <a:pt x="416" y="11"/>
                </a:lnTo>
                <a:lnTo>
                  <a:pt x="428" y="7"/>
                </a:lnTo>
                <a:lnTo>
                  <a:pt x="441" y="4"/>
                </a:lnTo>
                <a:lnTo>
                  <a:pt x="453" y="2"/>
                </a:lnTo>
                <a:lnTo>
                  <a:pt x="466" y="1"/>
                </a:lnTo>
                <a:lnTo>
                  <a:pt x="479" y="0"/>
                </a:lnTo>
                <a:lnTo>
                  <a:pt x="479" y="0"/>
                </a:lnTo>
                <a:lnTo>
                  <a:pt x="496" y="1"/>
                </a:lnTo>
                <a:lnTo>
                  <a:pt x="514" y="4"/>
                </a:lnTo>
                <a:lnTo>
                  <a:pt x="531" y="7"/>
                </a:lnTo>
                <a:lnTo>
                  <a:pt x="547" y="12"/>
                </a:lnTo>
                <a:lnTo>
                  <a:pt x="564" y="19"/>
                </a:lnTo>
                <a:lnTo>
                  <a:pt x="579" y="26"/>
                </a:lnTo>
                <a:lnTo>
                  <a:pt x="594" y="36"/>
                </a:lnTo>
                <a:lnTo>
                  <a:pt x="608" y="45"/>
                </a:lnTo>
                <a:lnTo>
                  <a:pt x="621" y="56"/>
                </a:lnTo>
                <a:lnTo>
                  <a:pt x="633" y="69"/>
                </a:lnTo>
                <a:lnTo>
                  <a:pt x="643" y="82"/>
                </a:lnTo>
                <a:lnTo>
                  <a:pt x="654" y="96"/>
                </a:lnTo>
                <a:lnTo>
                  <a:pt x="662" y="110"/>
                </a:lnTo>
                <a:lnTo>
                  <a:pt x="669" y="126"/>
                </a:lnTo>
                <a:lnTo>
                  <a:pt x="677" y="142"/>
                </a:lnTo>
                <a:lnTo>
                  <a:pt x="681" y="160"/>
                </a:lnTo>
                <a:lnTo>
                  <a:pt x="681" y="160"/>
                </a:lnTo>
                <a:lnTo>
                  <a:pt x="694" y="161"/>
                </a:lnTo>
                <a:lnTo>
                  <a:pt x="707" y="163"/>
                </a:lnTo>
                <a:lnTo>
                  <a:pt x="720" y="168"/>
                </a:lnTo>
                <a:lnTo>
                  <a:pt x="732" y="173"/>
                </a:lnTo>
                <a:lnTo>
                  <a:pt x="744" y="178"/>
                </a:lnTo>
                <a:lnTo>
                  <a:pt x="756" y="185"/>
                </a:lnTo>
                <a:lnTo>
                  <a:pt x="767" y="192"/>
                </a:lnTo>
                <a:lnTo>
                  <a:pt x="777" y="200"/>
                </a:lnTo>
                <a:lnTo>
                  <a:pt x="787" y="208"/>
                </a:lnTo>
                <a:lnTo>
                  <a:pt x="795" y="218"/>
                </a:lnTo>
                <a:lnTo>
                  <a:pt x="803" y="229"/>
                </a:lnTo>
                <a:lnTo>
                  <a:pt x="812" y="239"/>
                </a:lnTo>
                <a:lnTo>
                  <a:pt x="818" y="251"/>
                </a:lnTo>
                <a:lnTo>
                  <a:pt x="823" y="263"/>
                </a:lnTo>
                <a:lnTo>
                  <a:pt x="828" y="276"/>
                </a:lnTo>
                <a:lnTo>
                  <a:pt x="832" y="289"/>
                </a:lnTo>
                <a:lnTo>
                  <a:pt x="832" y="289"/>
                </a:lnTo>
                <a:lnTo>
                  <a:pt x="841" y="291"/>
                </a:lnTo>
                <a:lnTo>
                  <a:pt x="851" y="296"/>
                </a:lnTo>
                <a:lnTo>
                  <a:pt x="860" y="300"/>
                </a:lnTo>
                <a:lnTo>
                  <a:pt x="868" y="305"/>
                </a:lnTo>
                <a:lnTo>
                  <a:pt x="877" y="311"/>
                </a:lnTo>
                <a:lnTo>
                  <a:pt x="884" y="318"/>
                </a:lnTo>
                <a:lnTo>
                  <a:pt x="891" y="326"/>
                </a:lnTo>
                <a:lnTo>
                  <a:pt x="898" y="333"/>
                </a:lnTo>
                <a:lnTo>
                  <a:pt x="903" y="341"/>
                </a:lnTo>
                <a:lnTo>
                  <a:pt x="909" y="349"/>
                </a:lnTo>
                <a:lnTo>
                  <a:pt x="912" y="359"/>
                </a:lnTo>
                <a:lnTo>
                  <a:pt x="916" y="368"/>
                </a:lnTo>
                <a:lnTo>
                  <a:pt x="919" y="378"/>
                </a:lnTo>
                <a:lnTo>
                  <a:pt x="922" y="388"/>
                </a:lnTo>
                <a:lnTo>
                  <a:pt x="923" y="398"/>
                </a:lnTo>
                <a:lnTo>
                  <a:pt x="923" y="408"/>
                </a:lnTo>
                <a:lnTo>
                  <a:pt x="923" y="408"/>
                </a:lnTo>
                <a:lnTo>
                  <a:pt x="923" y="422"/>
                </a:lnTo>
                <a:lnTo>
                  <a:pt x="921" y="433"/>
                </a:lnTo>
                <a:lnTo>
                  <a:pt x="918" y="444"/>
                </a:lnTo>
                <a:lnTo>
                  <a:pt x="915" y="456"/>
                </a:lnTo>
                <a:lnTo>
                  <a:pt x="910" y="466"/>
                </a:lnTo>
                <a:lnTo>
                  <a:pt x="904" y="476"/>
                </a:lnTo>
                <a:lnTo>
                  <a:pt x="897" y="485"/>
                </a:lnTo>
                <a:lnTo>
                  <a:pt x="890" y="495"/>
                </a:lnTo>
                <a:lnTo>
                  <a:pt x="882" y="503"/>
                </a:lnTo>
                <a:lnTo>
                  <a:pt x="873" y="510"/>
                </a:lnTo>
                <a:lnTo>
                  <a:pt x="864" y="516"/>
                </a:lnTo>
                <a:lnTo>
                  <a:pt x="853" y="522"/>
                </a:lnTo>
                <a:lnTo>
                  <a:pt x="842" y="527"/>
                </a:lnTo>
                <a:lnTo>
                  <a:pt x="832" y="530"/>
                </a:lnTo>
                <a:lnTo>
                  <a:pt x="820" y="533"/>
                </a:lnTo>
                <a:lnTo>
                  <a:pt x="808" y="534"/>
                </a:lnTo>
                <a:lnTo>
                  <a:pt x="808" y="534"/>
                </a:lnTo>
                <a:lnTo>
                  <a:pt x="662" y="534"/>
                </a:lnTo>
                <a:lnTo>
                  <a:pt x="662" y="534"/>
                </a:lnTo>
                <a:lnTo>
                  <a:pt x="646" y="548"/>
                </a:lnTo>
                <a:lnTo>
                  <a:pt x="629" y="560"/>
                </a:lnTo>
                <a:lnTo>
                  <a:pt x="611" y="570"/>
                </a:lnTo>
                <a:lnTo>
                  <a:pt x="594" y="578"/>
                </a:lnTo>
                <a:lnTo>
                  <a:pt x="576" y="584"/>
                </a:lnTo>
                <a:lnTo>
                  <a:pt x="557" y="588"/>
                </a:lnTo>
                <a:lnTo>
                  <a:pt x="538" y="591"/>
                </a:lnTo>
                <a:lnTo>
                  <a:pt x="519" y="592"/>
                </a:lnTo>
                <a:lnTo>
                  <a:pt x="519" y="592"/>
                </a:lnTo>
                <a:close/>
                <a:moveTo>
                  <a:pt x="396" y="502"/>
                </a:moveTo>
                <a:lnTo>
                  <a:pt x="409" y="514"/>
                </a:lnTo>
                <a:lnTo>
                  <a:pt x="409" y="514"/>
                </a:lnTo>
                <a:lnTo>
                  <a:pt x="418" y="521"/>
                </a:lnTo>
                <a:lnTo>
                  <a:pt x="430" y="527"/>
                </a:lnTo>
                <a:lnTo>
                  <a:pt x="442" y="534"/>
                </a:lnTo>
                <a:lnTo>
                  <a:pt x="455" y="540"/>
                </a:lnTo>
                <a:lnTo>
                  <a:pt x="470" y="545"/>
                </a:lnTo>
                <a:lnTo>
                  <a:pt x="486" y="548"/>
                </a:lnTo>
                <a:lnTo>
                  <a:pt x="502" y="551"/>
                </a:lnTo>
                <a:lnTo>
                  <a:pt x="519" y="552"/>
                </a:lnTo>
                <a:lnTo>
                  <a:pt x="519" y="552"/>
                </a:lnTo>
                <a:lnTo>
                  <a:pt x="534" y="551"/>
                </a:lnTo>
                <a:lnTo>
                  <a:pt x="551" y="548"/>
                </a:lnTo>
                <a:lnTo>
                  <a:pt x="566" y="545"/>
                </a:lnTo>
                <a:lnTo>
                  <a:pt x="582" y="539"/>
                </a:lnTo>
                <a:lnTo>
                  <a:pt x="597" y="532"/>
                </a:lnTo>
                <a:lnTo>
                  <a:pt x="613" y="522"/>
                </a:lnTo>
                <a:lnTo>
                  <a:pt x="627" y="511"/>
                </a:lnTo>
                <a:lnTo>
                  <a:pt x="641" y="500"/>
                </a:lnTo>
                <a:lnTo>
                  <a:pt x="647" y="494"/>
                </a:lnTo>
                <a:lnTo>
                  <a:pt x="806" y="494"/>
                </a:lnTo>
                <a:lnTo>
                  <a:pt x="806" y="494"/>
                </a:lnTo>
                <a:lnTo>
                  <a:pt x="814" y="494"/>
                </a:lnTo>
                <a:lnTo>
                  <a:pt x="822" y="491"/>
                </a:lnTo>
                <a:lnTo>
                  <a:pt x="829" y="489"/>
                </a:lnTo>
                <a:lnTo>
                  <a:pt x="837" y="485"/>
                </a:lnTo>
                <a:lnTo>
                  <a:pt x="844" y="482"/>
                </a:lnTo>
                <a:lnTo>
                  <a:pt x="850" y="477"/>
                </a:lnTo>
                <a:lnTo>
                  <a:pt x="860" y="466"/>
                </a:lnTo>
                <a:lnTo>
                  <a:pt x="870" y="455"/>
                </a:lnTo>
                <a:lnTo>
                  <a:pt x="873" y="448"/>
                </a:lnTo>
                <a:lnTo>
                  <a:pt x="877" y="440"/>
                </a:lnTo>
                <a:lnTo>
                  <a:pt x="879" y="433"/>
                </a:lnTo>
                <a:lnTo>
                  <a:pt x="882" y="425"/>
                </a:lnTo>
                <a:lnTo>
                  <a:pt x="883" y="417"/>
                </a:lnTo>
                <a:lnTo>
                  <a:pt x="883" y="408"/>
                </a:lnTo>
                <a:lnTo>
                  <a:pt x="883" y="408"/>
                </a:lnTo>
                <a:lnTo>
                  <a:pt x="882" y="393"/>
                </a:lnTo>
                <a:lnTo>
                  <a:pt x="878" y="379"/>
                </a:lnTo>
                <a:lnTo>
                  <a:pt x="871" y="366"/>
                </a:lnTo>
                <a:lnTo>
                  <a:pt x="863" y="354"/>
                </a:lnTo>
                <a:lnTo>
                  <a:pt x="852" y="343"/>
                </a:lnTo>
                <a:lnTo>
                  <a:pt x="840" y="335"/>
                </a:lnTo>
                <a:lnTo>
                  <a:pt x="826" y="329"/>
                </a:lnTo>
                <a:lnTo>
                  <a:pt x="812" y="326"/>
                </a:lnTo>
                <a:lnTo>
                  <a:pt x="796" y="323"/>
                </a:lnTo>
                <a:lnTo>
                  <a:pt x="795" y="308"/>
                </a:lnTo>
                <a:lnTo>
                  <a:pt x="795" y="308"/>
                </a:lnTo>
                <a:lnTo>
                  <a:pt x="793" y="297"/>
                </a:lnTo>
                <a:lnTo>
                  <a:pt x="789" y="285"/>
                </a:lnTo>
                <a:lnTo>
                  <a:pt x="784" y="275"/>
                </a:lnTo>
                <a:lnTo>
                  <a:pt x="780" y="265"/>
                </a:lnTo>
                <a:lnTo>
                  <a:pt x="774" y="256"/>
                </a:lnTo>
                <a:lnTo>
                  <a:pt x="767" y="246"/>
                </a:lnTo>
                <a:lnTo>
                  <a:pt x="759" y="238"/>
                </a:lnTo>
                <a:lnTo>
                  <a:pt x="751" y="231"/>
                </a:lnTo>
                <a:lnTo>
                  <a:pt x="742" y="224"/>
                </a:lnTo>
                <a:lnTo>
                  <a:pt x="732" y="217"/>
                </a:lnTo>
                <a:lnTo>
                  <a:pt x="723" y="212"/>
                </a:lnTo>
                <a:lnTo>
                  <a:pt x="712" y="207"/>
                </a:lnTo>
                <a:lnTo>
                  <a:pt x="701" y="204"/>
                </a:lnTo>
                <a:lnTo>
                  <a:pt x="691" y="201"/>
                </a:lnTo>
                <a:lnTo>
                  <a:pt x="679" y="200"/>
                </a:lnTo>
                <a:lnTo>
                  <a:pt x="667" y="199"/>
                </a:lnTo>
                <a:lnTo>
                  <a:pt x="647" y="199"/>
                </a:lnTo>
                <a:lnTo>
                  <a:pt x="645" y="182"/>
                </a:lnTo>
                <a:lnTo>
                  <a:pt x="645" y="182"/>
                </a:lnTo>
                <a:lnTo>
                  <a:pt x="641" y="167"/>
                </a:lnTo>
                <a:lnTo>
                  <a:pt x="637" y="153"/>
                </a:lnTo>
                <a:lnTo>
                  <a:pt x="632" y="139"/>
                </a:lnTo>
                <a:lnTo>
                  <a:pt x="624" y="126"/>
                </a:lnTo>
                <a:lnTo>
                  <a:pt x="617" y="114"/>
                </a:lnTo>
                <a:lnTo>
                  <a:pt x="608" y="102"/>
                </a:lnTo>
                <a:lnTo>
                  <a:pt x="598" y="91"/>
                </a:lnTo>
                <a:lnTo>
                  <a:pt x="588" y="81"/>
                </a:lnTo>
                <a:lnTo>
                  <a:pt x="576" y="72"/>
                </a:lnTo>
                <a:lnTo>
                  <a:pt x="564" y="64"/>
                </a:lnTo>
                <a:lnTo>
                  <a:pt x="551" y="57"/>
                </a:lnTo>
                <a:lnTo>
                  <a:pt x="538" y="51"/>
                </a:lnTo>
                <a:lnTo>
                  <a:pt x="524" y="47"/>
                </a:lnTo>
                <a:lnTo>
                  <a:pt x="508" y="44"/>
                </a:lnTo>
                <a:lnTo>
                  <a:pt x="494" y="41"/>
                </a:lnTo>
                <a:lnTo>
                  <a:pt x="479" y="40"/>
                </a:lnTo>
                <a:lnTo>
                  <a:pt x="479" y="40"/>
                </a:lnTo>
                <a:lnTo>
                  <a:pt x="467" y="41"/>
                </a:lnTo>
                <a:lnTo>
                  <a:pt x="456" y="43"/>
                </a:lnTo>
                <a:lnTo>
                  <a:pt x="446" y="44"/>
                </a:lnTo>
                <a:lnTo>
                  <a:pt x="435" y="46"/>
                </a:lnTo>
                <a:lnTo>
                  <a:pt x="415" y="53"/>
                </a:lnTo>
                <a:lnTo>
                  <a:pt x="395" y="63"/>
                </a:lnTo>
                <a:lnTo>
                  <a:pt x="377" y="75"/>
                </a:lnTo>
                <a:lnTo>
                  <a:pt x="360" y="89"/>
                </a:lnTo>
                <a:lnTo>
                  <a:pt x="353" y="97"/>
                </a:lnTo>
                <a:lnTo>
                  <a:pt x="346" y="105"/>
                </a:lnTo>
                <a:lnTo>
                  <a:pt x="339" y="114"/>
                </a:lnTo>
                <a:lnTo>
                  <a:pt x="333" y="123"/>
                </a:lnTo>
                <a:lnTo>
                  <a:pt x="326" y="136"/>
                </a:lnTo>
                <a:lnTo>
                  <a:pt x="310" y="133"/>
                </a:lnTo>
                <a:lnTo>
                  <a:pt x="310" y="133"/>
                </a:lnTo>
                <a:lnTo>
                  <a:pt x="295" y="130"/>
                </a:lnTo>
                <a:lnTo>
                  <a:pt x="280" y="129"/>
                </a:lnTo>
                <a:lnTo>
                  <a:pt x="280" y="129"/>
                </a:lnTo>
                <a:lnTo>
                  <a:pt x="269" y="129"/>
                </a:lnTo>
                <a:lnTo>
                  <a:pt x="258" y="130"/>
                </a:lnTo>
                <a:lnTo>
                  <a:pt x="249" y="133"/>
                </a:lnTo>
                <a:lnTo>
                  <a:pt x="238" y="136"/>
                </a:lnTo>
                <a:lnTo>
                  <a:pt x="229" y="140"/>
                </a:lnTo>
                <a:lnTo>
                  <a:pt x="219" y="144"/>
                </a:lnTo>
                <a:lnTo>
                  <a:pt x="211" y="149"/>
                </a:lnTo>
                <a:lnTo>
                  <a:pt x="203" y="155"/>
                </a:lnTo>
                <a:lnTo>
                  <a:pt x="194" y="161"/>
                </a:lnTo>
                <a:lnTo>
                  <a:pt x="187" y="168"/>
                </a:lnTo>
                <a:lnTo>
                  <a:pt x="180" y="176"/>
                </a:lnTo>
                <a:lnTo>
                  <a:pt x="174" y="184"/>
                </a:lnTo>
                <a:lnTo>
                  <a:pt x="168" y="193"/>
                </a:lnTo>
                <a:lnTo>
                  <a:pt x="164" y="201"/>
                </a:lnTo>
                <a:lnTo>
                  <a:pt x="159" y="212"/>
                </a:lnTo>
                <a:lnTo>
                  <a:pt x="156" y="221"/>
                </a:lnTo>
                <a:lnTo>
                  <a:pt x="153" y="232"/>
                </a:lnTo>
                <a:lnTo>
                  <a:pt x="142" y="236"/>
                </a:lnTo>
                <a:lnTo>
                  <a:pt x="142" y="236"/>
                </a:lnTo>
                <a:lnTo>
                  <a:pt x="132" y="239"/>
                </a:lnTo>
                <a:lnTo>
                  <a:pt x="121" y="244"/>
                </a:lnTo>
                <a:lnTo>
                  <a:pt x="110" y="249"/>
                </a:lnTo>
                <a:lnTo>
                  <a:pt x="101" y="255"/>
                </a:lnTo>
                <a:lnTo>
                  <a:pt x="92" y="262"/>
                </a:lnTo>
                <a:lnTo>
                  <a:pt x="83" y="270"/>
                </a:lnTo>
                <a:lnTo>
                  <a:pt x="76" y="277"/>
                </a:lnTo>
                <a:lnTo>
                  <a:pt x="69" y="287"/>
                </a:lnTo>
                <a:lnTo>
                  <a:pt x="63" y="296"/>
                </a:lnTo>
                <a:lnTo>
                  <a:pt x="57" y="305"/>
                </a:lnTo>
                <a:lnTo>
                  <a:pt x="52" y="315"/>
                </a:lnTo>
                <a:lnTo>
                  <a:pt x="47" y="326"/>
                </a:lnTo>
                <a:lnTo>
                  <a:pt x="45" y="337"/>
                </a:lnTo>
                <a:lnTo>
                  <a:pt x="43" y="348"/>
                </a:lnTo>
                <a:lnTo>
                  <a:pt x="40" y="360"/>
                </a:lnTo>
                <a:lnTo>
                  <a:pt x="40" y="372"/>
                </a:lnTo>
                <a:lnTo>
                  <a:pt x="40" y="372"/>
                </a:lnTo>
                <a:lnTo>
                  <a:pt x="41" y="386"/>
                </a:lnTo>
                <a:lnTo>
                  <a:pt x="43" y="400"/>
                </a:lnTo>
                <a:lnTo>
                  <a:pt x="46" y="413"/>
                </a:lnTo>
                <a:lnTo>
                  <a:pt x="51" y="426"/>
                </a:lnTo>
                <a:lnTo>
                  <a:pt x="57" y="439"/>
                </a:lnTo>
                <a:lnTo>
                  <a:pt x="64" y="450"/>
                </a:lnTo>
                <a:lnTo>
                  <a:pt x="72" y="462"/>
                </a:lnTo>
                <a:lnTo>
                  <a:pt x="82" y="471"/>
                </a:lnTo>
                <a:lnTo>
                  <a:pt x="92" y="481"/>
                </a:lnTo>
                <a:lnTo>
                  <a:pt x="103" y="489"/>
                </a:lnTo>
                <a:lnTo>
                  <a:pt x="115" y="496"/>
                </a:lnTo>
                <a:lnTo>
                  <a:pt x="127" y="502"/>
                </a:lnTo>
                <a:lnTo>
                  <a:pt x="140" y="507"/>
                </a:lnTo>
                <a:lnTo>
                  <a:pt x="154" y="510"/>
                </a:lnTo>
                <a:lnTo>
                  <a:pt x="167" y="513"/>
                </a:lnTo>
                <a:lnTo>
                  <a:pt x="182" y="513"/>
                </a:lnTo>
                <a:lnTo>
                  <a:pt x="182" y="513"/>
                </a:lnTo>
                <a:lnTo>
                  <a:pt x="200" y="511"/>
                </a:lnTo>
                <a:lnTo>
                  <a:pt x="219" y="508"/>
                </a:lnTo>
                <a:lnTo>
                  <a:pt x="230" y="506"/>
                </a:lnTo>
                <a:lnTo>
                  <a:pt x="238" y="513"/>
                </a:lnTo>
                <a:lnTo>
                  <a:pt x="238" y="513"/>
                </a:lnTo>
                <a:lnTo>
                  <a:pt x="246" y="520"/>
                </a:lnTo>
                <a:lnTo>
                  <a:pt x="255" y="526"/>
                </a:lnTo>
                <a:lnTo>
                  <a:pt x="263" y="532"/>
                </a:lnTo>
                <a:lnTo>
                  <a:pt x="273" y="535"/>
                </a:lnTo>
                <a:lnTo>
                  <a:pt x="282" y="539"/>
                </a:lnTo>
                <a:lnTo>
                  <a:pt x="291" y="541"/>
                </a:lnTo>
                <a:lnTo>
                  <a:pt x="301" y="542"/>
                </a:lnTo>
                <a:lnTo>
                  <a:pt x="312" y="543"/>
                </a:lnTo>
                <a:lnTo>
                  <a:pt x="312" y="543"/>
                </a:lnTo>
                <a:lnTo>
                  <a:pt x="321" y="542"/>
                </a:lnTo>
                <a:lnTo>
                  <a:pt x="331" y="541"/>
                </a:lnTo>
                <a:lnTo>
                  <a:pt x="340" y="539"/>
                </a:lnTo>
                <a:lnTo>
                  <a:pt x="350" y="535"/>
                </a:lnTo>
                <a:lnTo>
                  <a:pt x="359" y="532"/>
                </a:lnTo>
                <a:lnTo>
                  <a:pt x="367" y="527"/>
                </a:lnTo>
                <a:lnTo>
                  <a:pt x="376" y="521"/>
                </a:lnTo>
                <a:lnTo>
                  <a:pt x="383" y="515"/>
                </a:lnTo>
                <a:lnTo>
                  <a:pt x="396" y="502"/>
                </a:lnTo>
                <a:close/>
              </a:path>
            </a:pathLst>
          </a:custGeom>
          <a:solidFill>
            <a:schemeClr val="accent1"/>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7" name="Freeform 23"/>
          <p:cNvSpPr>
            <a:spLocks noEditPoints="1"/>
          </p:cNvSpPr>
          <p:nvPr/>
        </p:nvSpPr>
        <p:spPr bwMode="auto">
          <a:xfrm>
            <a:off x="4056397" y="1399845"/>
            <a:ext cx="712061" cy="433636"/>
          </a:xfrm>
          <a:custGeom>
            <a:avLst/>
            <a:gdLst>
              <a:gd name="T0" fmla="*/ 446 w 923"/>
              <a:gd name="T1" fmla="*/ 579 h 592"/>
              <a:gd name="T2" fmla="*/ 378 w 923"/>
              <a:gd name="T3" fmla="*/ 567 h 592"/>
              <a:gd name="T4" fmla="*/ 312 w 923"/>
              <a:gd name="T5" fmla="*/ 584 h 592"/>
              <a:gd name="T6" fmla="*/ 250 w 923"/>
              <a:gd name="T7" fmla="*/ 570 h 592"/>
              <a:gd name="T8" fmla="*/ 182 w 923"/>
              <a:gd name="T9" fmla="*/ 553 h 592"/>
              <a:gd name="T10" fmla="*/ 95 w 923"/>
              <a:gd name="T11" fmla="*/ 532 h 592"/>
              <a:gd name="T12" fmla="*/ 23 w 923"/>
              <a:gd name="T13" fmla="*/ 458 h 592"/>
              <a:gd name="T14" fmla="*/ 0 w 923"/>
              <a:gd name="T15" fmla="*/ 372 h 592"/>
              <a:gd name="T16" fmla="*/ 19 w 923"/>
              <a:gd name="T17" fmla="*/ 290 h 592"/>
              <a:gd name="T18" fmla="*/ 71 w 923"/>
              <a:gd name="T19" fmla="*/ 226 h 592"/>
              <a:gd name="T20" fmla="*/ 126 w 923"/>
              <a:gd name="T21" fmla="*/ 188 h 592"/>
              <a:gd name="T22" fmla="*/ 172 w 923"/>
              <a:gd name="T23" fmla="*/ 127 h 592"/>
              <a:gd name="T24" fmla="*/ 241 w 923"/>
              <a:gd name="T25" fmla="*/ 94 h 592"/>
              <a:gd name="T26" fmla="*/ 307 w 923"/>
              <a:gd name="T27" fmla="*/ 91 h 592"/>
              <a:gd name="T28" fmla="*/ 350 w 923"/>
              <a:gd name="T29" fmla="*/ 45 h 592"/>
              <a:gd name="T30" fmla="*/ 416 w 923"/>
              <a:gd name="T31" fmla="*/ 11 h 592"/>
              <a:gd name="T32" fmla="*/ 479 w 923"/>
              <a:gd name="T33" fmla="*/ 0 h 592"/>
              <a:gd name="T34" fmla="*/ 579 w 923"/>
              <a:gd name="T35" fmla="*/ 26 h 592"/>
              <a:gd name="T36" fmla="*/ 654 w 923"/>
              <a:gd name="T37" fmla="*/ 96 h 592"/>
              <a:gd name="T38" fmla="*/ 694 w 923"/>
              <a:gd name="T39" fmla="*/ 161 h 592"/>
              <a:gd name="T40" fmla="*/ 767 w 923"/>
              <a:gd name="T41" fmla="*/ 192 h 592"/>
              <a:gd name="T42" fmla="*/ 818 w 923"/>
              <a:gd name="T43" fmla="*/ 251 h 592"/>
              <a:gd name="T44" fmla="*/ 851 w 923"/>
              <a:gd name="T45" fmla="*/ 296 h 592"/>
              <a:gd name="T46" fmla="*/ 898 w 923"/>
              <a:gd name="T47" fmla="*/ 333 h 592"/>
              <a:gd name="T48" fmla="*/ 922 w 923"/>
              <a:gd name="T49" fmla="*/ 388 h 592"/>
              <a:gd name="T50" fmla="*/ 918 w 923"/>
              <a:gd name="T51" fmla="*/ 444 h 592"/>
              <a:gd name="T52" fmla="*/ 882 w 923"/>
              <a:gd name="T53" fmla="*/ 503 h 592"/>
              <a:gd name="T54" fmla="*/ 820 w 923"/>
              <a:gd name="T55" fmla="*/ 533 h 592"/>
              <a:gd name="T56" fmla="*/ 629 w 923"/>
              <a:gd name="T57" fmla="*/ 560 h 592"/>
              <a:gd name="T58" fmla="*/ 519 w 923"/>
              <a:gd name="T59" fmla="*/ 592 h 592"/>
              <a:gd name="T60" fmla="*/ 430 w 923"/>
              <a:gd name="T61" fmla="*/ 527 h 592"/>
              <a:gd name="T62" fmla="*/ 519 w 923"/>
              <a:gd name="T63" fmla="*/ 552 h 592"/>
              <a:gd name="T64" fmla="*/ 597 w 923"/>
              <a:gd name="T65" fmla="*/ 532 h 592"/>
              <a:gd name="T66" fmla="*/ 806 w 923"/>
              <a:gd name="T67" fmla="*/ 494 h 592"/>
              <a:gd name="T68" fmla="*/ 850 w 923"/>
              <a:gd name="T69" fmla="*/ 477 h 592"/>
              <a:gd name="T70" fmla="*/ 882 w 923"/>
              <a:gd name="T71" fmla="*/ 425 h 592"/>
              <a:gd name="T72" fmla="*/ 871 w 923"/>
              <a:gd name="T73" fmla="*/ 366 h 592"/>
              <a:gd name="T74" fmla="*/ 796 w 923"/>
              <a:gd name="T75" fmla="*/ 323 h 592"/>
              <a:gd name="T76" fmla="*/ 780 w 923"/>
              <a:gd name="T77" fmla="*/ 265 h 592"/>
              <a:gd name="T78" fmla="*/ 732 w 923"/>
              <a:gd name="T79" fmla="*/ 217 h 592"/>
              <a:gd name="T80" fmla="*/ 667 w 923"/>
              <a:gd name="T81" fmla="*/ 199 h 592"/>
              <a:gd name="T82" fmla="*/ 632 w 923"/>
              <a:gd name="T83" fmla="*/ 139 h 592"/>
              <a:gd name="T84" fmla="*/ 576 w 923"/>
              <a:gd name="T85" fmla="*/ 72 h 592"/>
              <a:gd name="T86" fmla="*/ 494 w 923"/>
              <a:gd name="T87" fmla="*/ 41 h 592"/>
              <a:gd name="T88" fmla="*/ 435 w 923"/>
              <a:gd name="T89" fmla="*/ 46 h 592"/>
              <a:gd name="T90" fmla="*/ 346 w 923"/>
              <a:gd name="T91" fmla="*/ 105 h 592"/>
              <a:gd name="T92" fmla="*/ 295 w 923"/>
              <a:gd name="T93" fmla="*/ 130 h 592"/>
              <a:gd name="T94" fmla="*/ 238 w 923"/>
              <a:gd name="T95" fmla="*/ 136 h 592"/>
              <a:gd name="T96" fmla="*/ 187 w 923"/>
              <a:gd name="T97" fmla="*/ 168 h 592"/>
              <a:gd name="T98" fmla="*/ 156 w 923"/>
              <a:gd name="T99" fmla="*/ 221 h 592"/>
              <a:gd name="T100" fmla="*/ 110 w 923"/>
              <a:gd name="T101" fmla="*/ 249 h 592"/>
              <a:gd name="T102" fmla="*/ 63 w 923"/>
              <a:gd name="T103" fmla="*/ 296 h 592"/>
              <a:gd name="T104" fmla="*/ 40 w 923"/>
              <a:gd name="T105" fmla="*/ 360 h 592"/>
              <a:gd name="T106" fmla="*/ 51 w 923"/>
              <a:gd name="T107" fmla="*/ 426 h 592"/>
              <a:gd name="T108" fmla="*/ 103 w 923"/>
              <a:gd name="T109" fmla="*/ 489 h 592"/>
              <a:gd name="T110" fmla="*/ 182 w 923"/>
              <a:gd name="T111" fmla="*/ 513 h 592"/>
              <a:gd name="T112" fmla="*/ 238 w 923"/>
              <a:gd name="T113" fmla="*/ 513 h 592"/>
              <a:gd name="T114" fmla="*/ 291 w 923"/>
              <a:gd name="T115" fmla="*/ 541 h 592"/>
              <a:gd name="T116" fmla="*/ 340 w 923"/>
              <a:gd name="T117" fmla="*/ 539 h 592"/>
              <a:gd name="T118" fmla="*/ 396 w 923"/>
              <a:gd name="T119"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3" h="592">
                <a:moveTo>
                  <a:pt x="519" y="592"/>
                </a:moveTo>
                <a:lnTo>
                  <a:pt x="519" y="592"/>
                </a:lnTo>
                <a:lnTo>
                  <a:pt x="499" y="591"/>
                </a:lnTo>
                <a:lnTo>
                  <a:pt x="480" y="588"/>
                </a:lnTo>
                <a:lnTo>
                  <a:pt x="462" y="584"/>
                </a:lnTo>
                <a:lnTo>
                  <a:pt x="446" y="579"/>
                </a:lnTo>
                <a:lnTo>
                  <a:pt x="431" y="573"/>
                </a:lnTo>
                <a:lnTo>
                  <a:pt x="418" y="567"/>
                </a:lnTo>
                <a:lnTo>
                  <a:pt x="397" y="555"/>
                </a:lnTo>
                <a:lnTo>
                  <a:pt x="397" y="555"/>
                </a:lnTo>
                <a:lnTo>
                  <a:pt x="387" y="561"/>
                </a:lnTo>
                <a:lnTo>
                  <a:pt x="378" y="567"/>
                </a:lnTo>
                <a:lnTo>
                  <a:pt x="367" y="572"/>
                </a:lnTo>
                <a:lnTo>
                  <a:pt x="357" y="575"/>
                </a:lnTo>
                <a:lnTo>
                  <a:pt x="346" y="579"/>
                </a:lnTo>
                <a:lnTo>
                  <a:pt x="334" y="581"/>
                </a:lnTo>
                <a:lnTo>
                  <a:pt x="323" y="583"/>
                </a:lnTo>
                <a:lnTo>
                  <a:pt x="312" y="584"/>
                </a:lnTo>
                <a:lnTo>
                  <a:pt x="312" y="584"/>
                </a:lnTo>
                <a:lnTo>
                  <a:pt x="299" y="583"/>
                </a:lnTo>
                <a:lnTo>
                  <a:pt x="286" y="581"/>
                </a:lnTo>
                <a:lnTo>
                  <a:pt x="274" y="579"/>
                </a:lnTo>
                <a:lnTo>
                  <a:pt x="262" y="574"/>
                </a:lnTo>
                <a:lnTo>
                  <a:pt x="250" y="570"/>
                </a:lnTo>
                <a:lnTo>
                  <a:pt x="239" y="564"/>
                </a:lnTo>
                <a:lnTo>
                  <a:pt x="229" y="558"/>
                </a:lnTo>
                <a:lnTo>
                  <a:pt x="219" y="549"/>
                </a:lnTo>
                <a:lnTo>
                  <a:pt x="219" y="549"/>
                </a:lnTo>
                <a:lnTo>
                  <a:pt x="200" y="553"/>
                </a:lnTo>
                <a:lnTo>
                  <a:pt x="182" y="553"/>
                </a:lnTo>
                <a:lnTo>
                  <a:pt x="182" y="553"/>
                </a:lnTo>
                <a:lnTo>
                  <a:pt x="164" y="553"/>
                </a:lnTo>
                <a:lnTo>
                  <a:pt x="146" y="549"/>
                </a:lnTo>
                <a:lnTo>
                  <a:pt x="128" y="545"/>
                </a:lnTo>
                <a:lnTo>
                  <a:pt x="111" y="539"/>
                </a:lnTo>
                <a:lnTo>
                  <a:pt x="95" y="532"/>
                </a:lnTo>
                <a:lnTo>
                  <a:pt x="81" y="522"/>
                </a:lnTo>
                <a:lnTo>
                  <a:pt x="66" y="511"/>
                </a:lnTo>
                <a:lnTo>
                  <a:pt x="53" y="500"/>
                </a:lnTo>
                <a:lnTo>
                  <a:pt x="41" y="487"/>
                </a:lnTo>
                <a:lnTo>
                  <a:pt x="31" y="472"/>
                </a:lnTo>
                <a:lnTo>
                  <a:pt x="23" y="458"/>
                </a:lnTo>
                <a:lnTo>
                  <a:pt x="14" y="442"/>
                </a:lnTo>
                <a:lnTo>
                  <a:pt x="8" y="425"/>
                </a:lnTo>
                <a:lnTo>
                  <a:pt x="4" y="407"/>
                </a:lnTo>
                <a:lnTo>
                  <a:pt x="1" y="390"/>
                </a:lnTo>
                <a:lnTo>
                  <a:pt x="0" y="372"/>
                </a:lnTo>
                <a:lnTo>
                  <a:pt x="0" y="372"/>
                </a:lnTo>
                <a:lnTo>
                  <a:pt x="0" y="356"/>
                </a:lnTo>
                <a:lnTo>
                  <a:pt x="2" y="343"/>
                </a:lnTo>
                <a:lnTo>
                  <a:pt x="5" y="329"/>
                </a:lnTo>
                <a:lnTo>
                  <a:pt x="8" y="316"/>
                </a:lnTo>
                <a:lnTo>
                  <a:pt x="13" y="303"/>
                </a:lnTo>
                <a:lnTo>
                  <a:pt x="19" y="290"/>
                </a:lnTo>
                <a:lnTo>
                  <a:pt x="26" y="278"/>
                </a:lnTo>
                <a:lnTo>
                  <a:pt x="33" y="266"/>
                </a:lnTo>
                <a:lnTo>
                  <a:pt x="41" y="256"/>
                </a:lnTo>
                <a:lnTo>
                  <a:pt x="51" y="245"/>
                </a:lnTo>
                <a:lnTo>
                  <a:pt x="60" y="236"/>
                </a:lnTo>
                <a:lnTo>
                  <a:pt x="71" y="226"/>
                </a:lnTo>
                <a:lnTo>
                  <a:pt x="83" y="219"/>
                </a:lnTo>
                <a:lnTo>
                  <a:pt x="95" y="212"/>
                </a:lnTo>
                <a:lnTo>
                  <a:pt x="108" y="205"/>
                </a:lnTo>
                <a:lnTo>
                  <a:pt x="121" y="200"/>
                </a:lnTo>
                <a:lnTo>
                  <a:pt x="121" y="200"/>
                </a:lnTo>
                <a:lnTo>
                  <a:pt x="126" y="188"/>
                </a:lnTo>
                <a:lnTo>
                  <a:pt x="132" y="176"/>
                </a:lnTo>
                <a:lnTo>
                  <a:pt x="139" y="165"/>
                </a:lnTo>
                <a:lnTo>
                  <a:pt x="146" y="155"/>
                </a:lnTo>
                <a:lnTo>
                  <a:pt x="154" y="144"/>
                </a:lnTo>
                <a:lnTo>
                  <a:pt x="162" y="136"/>
                </a:lnTo>
                <a:lnTo>
                  <a:pt x="172" y="127"/>
                </a:lnTo>
                <a:lnTo>
                  <a:pt x="182" y="120"/>
                </a:lnTo>
                <a:lnTo>
                  <a:pt x="193" y="112"/>
                </a:lnTo>
                <a:lnTo>
                  <a:pt x="205" y="107"/>
                </a:lnTo>
                <a:lnTo>
                  <a:pt x="216" y="101"/>
                </a:lnTo>
                <a:lnTo>
                  <a:pt x="229" y="97"/>
                </a:lnTo>
                <a:lnTo>
                  <a:pt x="241" y="94"/>
                </a:lnTo>
                <a:lnTo>
                  <a:pt x="254" y="91"/>
                </a:lnTo>
                <a:lnTo>
                  <a:pt x="267" y="89"/>
                </a:lnTo>
                <a:lnTo>
                  <a:pt x="280" y="89"/>
                </a:lnTo>
                <a:lnTo>
                  <a:pt x="280" y="89"/>
                </a:lnTo>
                <a:lnTo>
                  <a:pt x="293" y="89"/>
                </a:lnTo>
                <a:lnTo>
                  <a:pt x="307" y="91"/>
                </a:lnTo>
                <a:lnTo>
                  <a:pt x="307" y="91"/>
                </a:lnTo>
                <a:lnTo>
                  <a:pt x="314" y="81"/>
                </a:lnTo>
                <a:lnTo>
                  <a:pt x="322" y="71"/>
                </a:lnTo>
                <a:lnTo>
                  <a:pt x="331" y="62"/>
                </a:lnTo>
                <a:lnTo>
                  <a:pt x="340" y="53"/>
                </a:lnTo>
                <a:lnTo>
                  <a:pt x="350" y="45"/>
                </a:lnTo>
                <a:lnTo>
                  <a:pt x="360" y="38"/>
                </a:lnTo>
                <a:lnTo>
                  <a:pt x="371" y="31"/>
                </a:lnTo>
                <a:lnTo>
                  <a:pt x="382" y="25"/>
                </a:lnTo>
                <a:lnTo>
                  <a:pt x="392" y="19"/>
                </a:lnTo>
                <a:lnTo>
                  <a:pt x="404" y="14"/>
                </a:lnTo>
                <a:lnTo>
                  <a:pt x="416" y="11"/>
                </a:lnTo>
                <a:lnTo>
                  <a:pt x="428" y="7"/>
                </a:lnTo>
                <a:lnTo>
                  <a:pt x="441" y="4"/>
                </a:lnTo>
                <a:lnTo>
                  <a:pt x="453" y="2"/>
                </a:lnTo>
                <a:lnTo>
                  <a:pt x="466" y="1"/>
                </a:lnTo>
                <a:lnTo>
                  <a:pt x="479" y="0"/>
                </a:lnTo>
                <a:lnTo>
                  <a:pt x="479" y="0"/>
                </a:lnTo>
                <a:lnTo>
                  <a:pt x="496" y="1"/>
                </a:lnTo>
                <a:lnTo>
                  <a:pt x="514" y="4"/>
                </a:lnTo>
                <a:lnTo>
                  <a:pt x="531" y="7"/>
                </a:lnTo>
                <a:lnTo>
                  <a:pt x="547" y="12"/>
                </a:lnTo>
                <a:lnTo>
                  <a:pt x="564" y="19"/>
                </a:lnTo>
                <a:lnTo>
                  <a:pt x="579" y="26"/>
                </a:lnTo>
                <a:lnTo>
                  <a:pt x="594" y="36"/>
                </a:lnTo>
                <a:lnTo>
                  <a:pt x="608" y="45"/>
                </a:lnTo>
                <a:lnTo>
                  <a:pt x="621" y="56"/>
                </a:lnTo>
                <a:lnTo>
                  <a:pt x="633" y="69"/>
                </a:lnTo>
                <a:lnTo>
                  <a:pt x="643" y="82"/>
                </a:lnTo>
                <a:lnTo>
                  <a:pt x="654" y="96"/>
                </a:lnTo>
                <a:lnTo>
                  <a:pt x="662" y="110"/>
                </a:lnTo>
                <a:lnTo>
                  <a:pt x="669" y="126"/>
                </a:lnTo>
                <a:lnTo>
                  <a:pt x="677" y="142"/>
                </a:lnTo>
                <a:lnTo>
                  <a:pt x="681" y="160"/>
                </a:lnTo>
                <a:lnTo>
                  <a:pt x="681" y="160"/>
                </a:lnTo>
                <a:lnTo>
                  <a:pt x="694" y="161"/>
                </a:lnTo>
                <a:lnTo>
                  <a:pt x="707" y="163"/>
                </a:lnTo>
                <a:lnTo>
                  <a:pt x="720" y="168"/>
                </a:lnTo>
                <a:lnTo>
                  <a:pt x="732" y="173"/>
                </a:lnTo>
                <a:lnTo>
                  <a:pt x="744" y="178"/>
                </a:lnTo>
                <a:lnTo>
                  <a:pt x="756" y="185"/>
                </a:lnTo>
                <a:lnTo>
                  <a:pt x="767" y="192"/>
                </a:lnTo>
                <a:lnTo>
                  <a:pt x="777" y="200"/>
                </a:lnTo>
                <a:lnTo>
                  <a:pt x="787" y="208"/>
                </a:lnTo>
                <a:lnTo>
                  <a:pt x="795" y="218"/>
                </a:lnTo>
                <a:lnTo>
                  <a:pt x="803" y="229"/>
                </a:lnTo>
                <a:lnTo>
                  <a:pt x="812" y="239"/>
                </a:lnTo>
                <a:lnTo>
                  <a:pt x="818" y="251"/>
                </a:lnTo>
                <a:lnTo>
                  <a:pt x="823" y="263"/>
                </a:lnTo>
                <a:lnTo>
                  <a:pt x="828" y="276"/>
                </a:lnTo>
                <a:lnTo>
                  <a:pt x="832" y="289"/>
                </a:lnTo>
                <a:lnTo>
                  <a:pt x="832" y="289"/>
                </a:lnTo>
                <a:lnTo>
                  <a:pt x="841" y="291"/>
                </a:lnTo>
                <a:lnTo>
                  <a:pt x="851" y="296"/>
                </a:lnTo>
                <a:lnTo>
                  <a:pt x="860" y="300"/>
                </a:lnTo>
                <a:lnTo>
                  <a:pt x="868" y="305"/>
                </a:lnTo>
                <a:lnTo>
                  <a:pt x="877" y="311"/>
                </a:lnTo>
                <a:lnTo>
                  <a:pt x="884" y="318"/>
                </a:lnTo>
                <a:lnTo>
                  <a:pt x="891" y="326"/>
                </a:lnTo>
                <a:lnTo>
                  <a:pt x="898" y="333"/>
                </a:lnTo>
                <a:lnTo>
                  <a:pt x="903" y="341"/>
                </a:lnTo>
                <a:lnTo>
                  <a:pt x="909" y="349"/>
                </a:lnTo>
                <a:lnTo>
                  <a:pt x="912" y="359"/>
                </a:lnTo>
                <a:lnTo>
                  <a:pt x="916" y="368"/>
                </a:lnTo>
                <a:lnTo>
                  <a:pt x="919" y="378"/>
                </a:lnTo>
                <a:lnTo>
                  <a:pt x="922" y="388"/>
                </a:lnTo>
                <a:lnTo>
                  <a:pt x="923" y="398"/>
                </a:lnTo>
                <a:lnTo>
                  <a:pt x="923" y="408"/>
                </a:lnTo>
                <a:lnTo>
                  <a:pt x="923" y="408"/>
                </a:lnTo>
                <a:lnTo>
                  <a:pt x="923" y="422"/>
                </a:lnTo>
                <a:lnTo>
                  <a:pt x="921" y="433"/>
                </a:lnTo>
                <a:lnTo>
                  <a:pt x="918" y="444"/>
                </a:lnTo>
                <a:lnTo>
                  <a:pt x="915" y="456"/>
                </a:lnTo>
                <a:lnTo>
                  <a:pt x="910" y="466"/>
                </a:lnTo>
                <a:lnTo>
                  <a:pt x="904" y="476"/>
                </a:lnTo>
                <a:lnTo>
                  <a:pt x="897" y="485"/>
                </a:lnTo>
                <a:lnTo>
                  <a:pt x="890" y="495"/>
                </a:lnTo>
                <a:lnTo>
                  <a:pt x="882" y="503"/>
                </a:lnTo>
                <a:lnTo>
                  <a:pt x="873" y="510"/>
                </a:lnTo>
                <a:lnTo>
                  <a:pt x="864" y="516"/>
                </a:lnTo>
                <a:lnTo>
                  <a:pt x="853" y="522"/>
                </a:lnTo>
                <a:lnTo>
                  <a:pt x="842" y="527"/>
                </a:lnTo>
                <a:lnTo>
                  <a:pt x="832" y="530"/>
                </a:lnTo>
                <a:lnTo>
                  <a:pt x="820" y="533"/>
                </a:lnTo>
                <a:lnTo>
                  <a:pt x="808" y="534"/>
                </a:lnTo>
                <a:lnTo>
                  <a:pt x="808" y="534"/>
                </a:lnTo>
                <a:lnTo>
                  <a:pt x="662" y="534"/>
                </a:lnTo>
                <a:lnTo>
                  <a:pt x="662" y="534"/>
                </a:lnTo>
                <a:lnTo>
                  <a:pt x="646" y="548"/>
                </a:lnTo>
                <a:lnTo>
                  <a:pt x="629" y="560"/>
                </a:lnTo>
                <a:lnTo>
                  <a:pt x="611" y="570"/>
                </a:lnTo>
                <a:lnTo>
                  <a:pt x="594" y="578"/>
                </a:lnTo>
                <a:lnTo>
                  <a:pt x="576" y="584"/>
                </a:lnTo>
                <a:lnTo>
                  <a:pt x="557" y="588"/>
                </a:lnTo>
                <a:lnTo>
                  <a:pt x="538" y="591"/>
                </a:lnTo>
                <a:lnTo>
                  <a:pt x="519" y="592"/>
                </a:lnTo>
                <a:lnTo>
                  <a:pt x="519" y="592"/>
                </a:lnTo>
                <a:close/>
                <a:moveTo>
                  <a:pt x="396" y="502"/>
                </a:moveTo>
                <a:lnTo>
                  <a:pt x="409" y="514"/>
                </a:lnTo>
                <a:lnTo>
                  <a:pt x="409" y="514"/>
                </a:lnTo>
                <a:lnTo>
                  <a:pt x="418" y="521"/>
                </a:lnTo>
                <a:lnTo>
                  <a:pt x="430" y="527"/>
                </a:lnTo>
                <a:lnTo>
                  <a:pt x="442" y="534"/>
                </a:lnTo>
                <a:lnTo>
                  <a:pt x="455" y="540"/>
                </a:lnTo>
                <a:lnTo>
                  <a:pt x="470" y="545"/>
                </a:lnTo>
                <a:lnTo>
                  <a:pt x="486" y="548"/>
                </a:lnTo>
                <a:lnTo>
                  <a:pt x="502" y="551"/>
                </a:lnTo>
                <a:lnTo>
                  <a:pt x="519" y="552"/>
                </a:lnTo>
                <a:lnTo>
                  <a:pt x="519" y="552"/>
                </a:lnTo>
                <a:lnTo>
                  <a:pt x="534" y="551"/>
                </a:lnTo>
                <a:lnTo>
                  <a:pt x="551" y="548"/>
                </a:lnTo>
                <a:lnTo>
                  <a:pt x="566" y="545"/>
                </a:lnTo>
                <a:lnTo>
                  <a:pt x="582" y="539"/>
                </a:lnTo>
                <a:lnTo>
                  <a:pt x="597" y="532"/>
                </a:lnTo>
                <a:lnTo>
                  <a:pt x="613" y="522"/>
                </a:lnTo>
                <a:lnTo>
                  <a:pt x="627" y="511"/>
                </a:lnTo>
                <a:lnTo>
                  <a:pt x="641" y="500"/>
                </a:lnTo>
                <a:lnTo>
                  <a:pt x="647" y="494"/>
                </a:lnTo>
                <a:lnTo>
                  <a:pt x="806" y="494"/>
                </a:lnTo>
                <a:lnTo>
                  <a:pt x="806" y="494"/>
                </a:lnTo>
                <a:lnTo>
                  <a:pt x="814" y="494"/>
                </a:lnTo>
                <a:lnTo>
                  <a:pt x="822" y="491"/>
                </a:lnTo>
                <a:lnTo>
                  <a:pt x="829" y="489"/>
                </a:lnTo>
                <a:lnTo>
                  <a:pt x="837" y="485"/>
                </a:lnTo>
                <a:lnTo>
                  <a:pt x="844" y="482"/>
                </a:lnTo>
                <a:lnTo>
                  <a:pt x="850" y="477"/>
                </a:lnTo>
                <a:lnTo>
                  <a:pt x="860" y="466"/>
                </a:lnTo>
                <a:lnTo>
                  <a:pt x="870" y="455"/>
                </a:lnTo>
                <a:lnTo>
                  <a:pt x="873" y="448"/>
                </a:lnTo>
                <a:lnTo>
                  <a:pt x="877" y="440"/>
                </a:lnTo>
                <a:lnTo>
                  <a:pt x="879" y="433"/>
                </a:lnTo>
                <a:lnTo>
                  <a:pt x="882" y="425"/>
                </a:lnTo>
                <a:lnTo>
                  <a:pt x="883" y="417"/>
                </a:lnTo>
                <a:lnTo>
                  <a:pt x="883" y="408"/>
                </a:lnTo>
                <a:lnTo>
                  <a:pt x="883" y="408"/>
                </a:lnTo>
                <a:lnTo>
                  <a:pt x="882" y="393"/>
                </a:lnTo>
                <a:lnTo>
                  <a:pt x="878" y="379"/>
                </a:lnTo>
                <a:lnTo>
                  <a:pt x="871" y="366"/>
                </a:lnTo>
                <a:lnTo>
                  <a:pt x="863" y="354"/>
                </a:lnTo>
                <a:lnTo>
                  <a:pt x="852" y="343"/>
                </a:lnTo>
                <a:lnTo>
                  <a:pt x="840" y="335"/>
                </a:lnTo>
                <a:lnTo>
                  <a:pt x="826" y="329"/>
                </a:lnTo>
                <a:lnTo>
                  <a:pt x="812" y="326"/>
                </a:lnTo>
                <a:lnTo>
                  <a:pt x="796" y="323"/>
                </a:lnTo>
                <a:lnTo>
                  <a:pt x="795" y="308"/>
                </a:lnTo>
                <a:lnTo>
                  <a:pt x="795" y="308"/>
                </a:lnTo>
                <a:lnTo>
                  <a:pt x="793" y="297"/>
                </a:lnTo>
                <a:lnTo>
                  <a:pt x="789" y="285"/>
                </a:lnTo>
                <a:lnTo>
                  <a:pt x="784" y="275"/>
                </a:lnTo>
                <a:lnTo>
                  <a:pt x="780" y="265"/>
                </a:lnTo>
                <a:lnTo>
                  <a:pt x="774" y="256"/>
                </a:lnTo>
                <a:lnTo>
                  <a:pt x="767" y="246"/>
                </a:lnTo>
                <a:lnTo>
                  <a:pt x="759" y="238"/>
                </a:lnTo>
                <a:lnTo>
                  <a:pt x="751" y="231"/>
                </a:lnTo>
                <a:lnTo>
                  <a:pt x="742" y="224"/>
                </a:lnTo>
                <a:lnTo>
                  <a:pt x="732" y="217"/>
                </a:lnTo>
                <a:lnTo>
                  <a:pt x="723" y="212"/>
                </a:lnTo>
                <a:lnTo>
                  <a:pt x="712" y="207"/>
                </a:lnTo>
                <a:lnTo>
                  <a:pt x="701" y="204"/>
                </a:lnTo>
                <a:lnTo>
                  <a:pt x="691" y="201"/>
                </a:lnTo>
                <a:lnTo>
                  <a:pt x="679" y="200"/>
                </a:lnTo>
                <a:lnTo>
                  <a:pt x="667" y="199"/>
                </a:lnTo>
                <a:lnTo>
                  <a:pt x="647" y="199"/>
                </a:lnTo>
                <a:lnTo>
                  <a:pt x="645" y="182"/>
                </a:lnTo>
                <a:lnTo>
                  <a:pt x="645" y="182"/>
                </a:lnTo>
                <a:lnTo>
                  <a:pt x="641" y="167"/>
                </a:lnTo>
                <a:lnTo>
                  <a:pt x="637" y="153"/>
                </a:lnTo>
                <a:lnTo>
                  <a:pt x="632" y="139"/>
                </a:lnTo>
                <a:lnTo>
                  <a:pt x="624" y="126"/>
                </a:lnTo>
                <a:lnTo>
                  <a:pt x="617" y="114"/>
                </a:lnTo>
                <a:lnTo>
                  <a:pt x="608" y="102"/>
                </a:lnTo>
                <a:lnTo>
                  <a:pt x="598" y="91"/>
                </a:lnTo>
                <a:lnTo>
                  <a:pt x="588" y="81"/>
                </a:lnTo>
                <a:lnTo>
                  <a:pt x="576" y="72"/>
                </a:lnTo>
                <a:lnTo>
                  <a:pt x="564" y="64"/>
                </a:lnTo>
                <a:lnTo>
                  <a:pt x="551" y="57"/>
                </a:lnTo>
                <a:lnTo>
                  <a:pt x="538" y="51"/>
                </a:lnTo>
                <a:lnTo>
                  <a:pt x="524" y="47"/>
                </a:lnTo>
                <a:lnTo>
                  <a:pt x="508" y="44"/>
                </a:lnTo>
                <a:lnTo>
                  <a:pt x="494" y="41"/>
                </a:lnTo>
                <a:lnTo>
                  <a:pt x="479" y="40"/>
                </a:lnTo>
                <a:lnTo>
                  <a:pt x="479" y="40"/>
                </a:lnTo>
                <a:lnTo>
                  <a:pt x="467" y="41"/>
                </a:lnTo>
                <a:lnTo>
                  <a:pt x="456" y="43"/>
                </a:lnTo>
                <a:lnTo>
                  <a:pt x="446" y="44"/>
                </a:lnTo>
                <a:lnTo>
                  <a:pt x="435" y="46"/>
                </a:lnTo>
                <a:lnTo>
                  <a:pt x="415" y="53"/>
                </a:lnTo>
                <a:lnTo>
                  <a:pt x="395" y="63"/>
                </a:lnTo>
                <a:lnTo>
                  <a:pt x="377" y="75"/>
                </a:lnTo>
                <a:lnTo>
                  <a:pt x="360" y="89"/>
                </a:lnTo>
                <a:lnTo>
                  <a:pt x="353" y="97"/>
                </a:lnTo>
                <a:lnTo>
                  <a:pt x="346" y="105"/>
                </a:lnTo>
                <a:lnTo>
                  <a:pt x="339" y="114"/>
                </a:lnTo>
                <a:lnTo>
                  <a:pt x="333" y="123"/>
                </a:lnTo>
                <a:lnTo>
                  <a:pt x="326" y="136"/>
                </a:lnTo>
                <a:lnTo>
                  <a:pt x="310" y="133"/>
                </a:lnTo>
                <a:lnTo>
                  <a:pt x="310" y="133"/>
                </a:lnTo>
                <a:lnTo>
                  <a:pt x="295" y="130"/>
                </a:lnTo>
                <a:lnTo>
                  <a:pt x="280" y="129"/>
                </a:lnTo>
                <a:lnTo>
                  <a:pt x="280" y="129"/>
                </a:lnTo>
                <a:lnTo>
                  <a:pt x="269" y="129"/>
                </a:lnTo>
                <a:lnTo>
                  <a:pt x="258" y="130"/>
                </a:lnTo>
                <a:lnTo>
                  <a:pt x="249" y="133"/>
                </a:lnTo>
                <a:lnTo>
                  <a:pt x="238" y="136"/>
                </a:lnTo>
                <a:lnTo>
                  <a:pt x="229" y="140"/>
                </a:lnTo>
                <a:lnTo>
                  <a:pt x="219" y="144"/>
                </a:lnTo>
                <a:lnTo>
                  <a:pt x="211" y="149"/>
                </a:lnTo>
                <a:lnTo>
                  <a:pt x="203" y="155"/>
                </a:lnTo>
                <a:lnTo>
                  <a:pt x="194" y="161"/>
                </a:lnTo>
                <a:lnTo>
                  <a:pt x="187" y="168"/>
                </a:lnTo>
                <a:lnTo>
                  <a:pt x="180" y="176"/>
                </a:lnTo>
                <a:lnTo>
                  <a:pt x="174" y="184"/>
                </a:lnTo>
                <a:lnTo>
                  <a:pt x="168" y="193"/>
                </a:lnTo>
                <a:lnTo>
                  <a:pt x="164" y="201"/>
                </a:lnTo>
                <a:lnTo>
                  <a:pt x="159" y="212"/>
                </a:lnTo>
                <a:lnTo>
                  <a:pt x="156" y="221"/>
                </a:lnTo>
                <a:lnTo>
                  <a:pt x="153" y="232"/>
                </a:lnTo>
                <a:lnTo>
                  <a:pt x="142" y="236"/>
                </a:lnTo>
                <a:lnTo>
                  <a:pt x="142" y="236"/>
                </a:lnTo>
                <a:lnTo>
                  <a:pt x="132" y="239"/>
                </a:lnTo>
                <a:lnTo>
                  <a:pt x="121" y="244"/>
                </a:lnTo>
                <a:lnTo>
                  <a:pt x="110" y="249"/>
                </a:lnTo>
                <a:lnTo>
                  <a:pt x="101" y="255"/>
                </a:lnTo>
                <a:lnTo>
                  <a:pt x="92" y="262"/>
                </a:lnTo>
                <a:lnTo>
                  <a:pt x="83" y="270"/>
                </a:lnTo>
                <a:lnTo>
                  <a:pt x="76" y="277"/>
                </a:lnTo>
                <a:lnTo>
                  <a:pt x="69" y="287"/>
                </a:lnTo>
                <a:lnTo>
                  <a:pt x="63" y="296"/>
                </a:lnTo>
                <a:lnTo>
                  <a:pt x="57" y="305"/>
                </a:lnTo>
                <a:lnTo>
                  <a:pt x="52" y="315"/>
                </a:lnTo>
                <a:lnTo>
                  <a:pt x="47" y="326"/>
                </a:lnTo>
                <a:lnTo>
                  <a:pt x="45" y="337"/>
                </a:lnTo>
                <a:lnTo>
                  <a:pt x="43" y="348"/>
                </a:lnTo>
                <a:lnTo>
                  <a:pt x="40" y="360"/>
                </a:lnTo>
                <a:lnTo>
                  <a:pt x="40" y="372"/>
                </a:lnTo>
                <a:lnTo>
                  <a:pt x="40" y="372"/>
                </a:lnTo>
                <a:lnTo>
                  <a:pt x="41" y="386"/>
                </a:lnTo>
                <a:lnTo>
                  <a:pt x="43" y="400"/>
                </a:lnTo>
                <a:lnTo>
                  <a:pt x="46" y="413"/>
                </a:lnTo>
                <a:lnTo>
                  <a:pt x="51" y="426"/>
                </a:lnTo>
                <a:lnTo>
                  <a:pt x="57" y="439"/>
                </a:lnTo>
                <a:lnTo>
                  <a:pt x="64" y="450"/>
                </a:lnTo>
                <a:lnTo>
                  <a:pt x="72" y="462"/>
                </a:lnTo>
                <a:lnTo>
                  <a:pt x="82" y="471"/>
                </a:lnTo>
                <a:lnTo>
                  <a:pt x="92" y="481"/>
                </a:lnTo>
                <a:lnTo>
                  <a:pt x="103" y="489"/>
                </a:lnTo>
                <a:lnTo>
                  <a:pt x="115" y="496"/>
                </a:lnTo>
                <a:lnTo>
                  <a:pt x="127" y="502"/>
                </a:lnTo>
                <a:lnTo>
                  <a:pt x="140" y="507"/>
                </a:lnTo>
                <a:lnTo>
                  <a:pt x="154" y="510"/>
                </a:lnTo>
                <a:lnTo>
                  <a:pt x="167" y="513"/>
                </a:lnTo>
                <a:lnTo>
                  <a:pt x="182" y="513"/>
                </a:lnTo>
                <a:lnTo>
                  <a:pt x="182" y="513"/>
                </a:lnTo>
                <a:lnTo>
                  <a:pt x="200" y="511"/>
                </a:lnTo>
                <a:lnTo>
                  <a:pt x="219" y="508"/>
                </a:lnTo>
                <a:lnTo>
                  <a:pt x="230" y="506"/>
                </a:lnTo>
                <a:lnTo>
                  <a:pt x="238" y="513"/>
                </a:lnTo>
                <a:lnTo>
                  <a:pt x="238" y="513"/>
                </a:lnTo>
                <a:lnTo>
                  <a:pt x="246" y="520"/>
                </a:lnTo>
                <a:lnTo>
                  <a:pt x="255" y="526"/>
                </a:lnTo>
                <a:lnTo>
                  <a:pt x="263" y="532"/>
                </a:lnTo>
                <a:lnTo>
                  <a:pt x="273" y="535"/>
                </a:lnTo>
                <a:lnTo>
                  <a:pt x="282" y="539"/>
                </a:lnTo>
                <a:lnTo>
                  <a:pt x="291" y="541"/>
                </a:lnTo>
                <a:lnTo>
                  <a:pt x="301" y="542"/>
                </a:lnTo>
                <a:lnTo>
                  <a:pt x="312" y="543"/>
                </a:lnTo>
                <a:lnTo>
                  <a:pt x="312" y="543"/>
                </a:lnTo>
                <a:lnTo>
                  <a:pt x="321" y="542"/>
                </a:lnTo>
                <a:lnTo>
                  <a:pt x="331" y="541"/>
                </a:lnTo>
                <a:lnTo>
                  <a:pt x="340" y="539"/>
                </a:lnTo>
                <a:lnTo>
                  <a:pt x="350" y="535"/>
                </a:lnTo>
                <a:lnTo>
                  <a:pt x="359" y="532"/>
                </a:lnTo>
                <a:lnTo>
                  <a:pt x="367" y="527"/>
                </a:lnTo>
                <a:lnTo>
                  <a:pt x="376" y="521"/>
                </a:lnTo>
                <a:lnTo>
                  <a:pt x="383" y="515"/>
                </a:lnTo>
                <a:lnTo>
                  <a:pt x="396" y="502"/>
                </a:lnTo>
                <a:close/>
              </a:path>
            </a:pathLst>
          </a:custGeom>
          <a:solidFill>
            <a:schemeClr val="accent1"/>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4309455" y="2511761"/>
            <a:ext cx="15611" cy="6489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513852" y="2504096"/>
            <a:ext cx="11335" cy="6566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799672765"/>
              </p:ext>
            </p:extLst>
          </p:nvPr>
        </p:nvGraphicFramePr>
        <p:xfrm>
          <a:off x="110500" y="966629"/>
          <a:ext cx="8828423" cy="3522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7" name="Rectangle 56"/>
          <p:cNvSpPr/>
          <p:nvPr/>
        </p:nvSpPr>
        <p:spPr>
          <a:xfrm>
            <a:off x="4514497" y="4333466"/>
            <a:ext cx="1443090" cy="338552"/>
          </a:xfrm>
          <a:prstGeom prst="rect">
            <a:avLst/>
          </a:prstGeom>
        </p:spPr>
        <p:txBody>
          <a:bodyPr wrap="square" lIns="91438" tIns="45719" rIns="91438" bIns="45719">
            <a:spAutoFit/>
          </a:bodyPr>
          <a:lstStyle/>
          <a:p>
            <a:pPr algn="ctr"/>
            <a:r>
              <a:rPr lang="en-US" sz="1600" b="1" dirty="0">
                <a:solidFill>
                  <a:prstClr val="black"/>
                </a:solidFill>
              </a:rPr>
              <a:t>QA / QE</a:t>
            </a:r>
          </a:p>
        </p:txBody>
      </p:sp>
      <p:pic>
        <p:nvPicPr>
          <p:cNvPr id="70" name="Picture 69"/>
          <p:cNvPicPr>
            <a:picLocks noChangeAspect="1"/>
          </p:cNvPicPr>
          <p:nvPr/>
        </p:nvPicPr>
        <p:blipFill>
          <a:blip r:embed="rId3"/>
          <a:stretch>
            <a:fillRect/>
          </a:stretch>
        </p:blipFill>
        <p:spPr>
          <a:xfrm>
            <a:off x="7191680" y="4079345"/>
            <a:ext cx="782973" cy="783177"/>
          </a:xfrm>
          <a:prstGeom prst="rect">
            <a:avLst/>
          </a:prstGeom>
        </p:spPr>
      </p:pic>
      <p:sp>
        <p:nvSpPr>
          <p:cNvPr id="71" name="Rectangle 70"/>
          <p:cNvSpPr/>
          <p:nvPr/>
        </p:nvSpPr>
        <p:spPr>
          <a:xfrm>
            <a:off x="7820183" y="4306437"/>
            <a:ext cx="1193030" cy="338552"/>
          </a:xfrm>
          <a:prstGeom prst="rect">
            <a:avLst/>
          </a:prstGeom>
        </p:spPr>
        <p:txBody>
          <a:bodyPr wrap="square" lIns="91438" tIns="45719" rIns="91438" bIns="45719">
            <a:spAutoFit/>
          </a:bodyPr>
          <a:lstStyle/>
          <a:p>
            <a:pPr algn="ctr"/>
            <a:r>
              <a:rPr lang="en-US" sz="1600" b="1" dirty="0" err="1">
                <a:solidFill>
                  <a:prstClr val="black"/>
                </a:solidFill>
              </a:rPr>
              <a:t>Sysadmin</a:t>
            </a:r>
            <a:endParaRPr lang="en-US" sz="1600" b="1" dirty="0">
              <a:solidFill>
                <a:prstClr val="black"/>
              </a:solidFill>
            </a:endParaRPr>
          </a:p>
        </p:txBody>
      </p:sp>
      <p:pic>
        <p:nvPicPr>
          <p:cNvPr id="42" name="Picture 41" descr="Image.png"/>
          <p:cNvPicPr>
            <a:picLocks noChangeAspect="1"/>
          </p:cNvPicPr>
          <p:nvPr/>
        </p:nvPicPr>
        <p:blipFill rotWithShape="1">
          <a:blip r:embed="rId11">
            <a:extLst>
              <a:ext uri="{28A0092B-C50C-407E-A947-70E740481C1C}">
                <a14:useLocalDpi xmlns:a14="http://schemas.microsoft.com/office/drawing/2010/main" val="0"/>
              </a:ext>
            </a:extLst>
          </a:blip>
          <a:srcRect l="13159" t="21052" r="11842" b="23684"/>
          <a:stretch/>
        </p:blipFill>
        <p:spPr>
          <a:xfrm>
            <a:off x="2454697" y="3052961"/>
            <a:ext cx="438728" cy="323274"/>
          </a:xfrm>
          <a:prstGeom prst="rect">
            <a:avLst/>
          </a:prstGeom>
          <a:solidFill>
            <a:schemeClr val="bg1"/>
          </a:solidFill>
        </p:spPr>
      </p:pic>
      <p:sp>
        <p:nvSpPr>
          <p:cNvPr id="43" name="Freeform 15"/>
          <p:cNvSpPr>
            <a:spLocks noEditPoints="1"/>
          </p:cNvSpPr>
          <p:nvPr/>
        </p:nvSpPr>
        <p:spPr bwMode="auto">
          <a:xfrm>
            <a:off x="6502239" y="18936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7" name="Freeform 15"/>
          <p:cNvSpPr>
            <a:spLocks noEditPoints="1"/>
          </p:cNvSpPr>
          <p:nvPr/>
        </p:nvSpPr>
        <p:spPr bwMode="auto">
          <a:xfrm>
            <a:off x="7454739" y="18809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0" name="Freeform 15"/>
          <p:cNvSpPr>
            <a:spLocks noEditPoints="1"/>
          </p:cNvSpPr>
          <p:nvPr/>
        </p:nvSpPr>
        <p:spPr bwMode="auto">
          <a:xfrm>
            <a:off x="7950039" y="18809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3" name="Picture 2" descr="1103.sdt-chef.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7500" y="2590800"/>
            <a:ext cx="594435" cy="586740"/>
          </a:xfrm>
          <a:prstGeom prst="rect">
            <a:avLst/>
          </a:prstGeom>
        </p:spPr>
      </p:pic>
      <p:pic>
        <p:nvPicPr>
          <p:cNvPr id="4" name="Picture 3" descr="puppet-labs-logo-370x290.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05452" y="2628901"/>
            <a:ext cx="712951" cy="558800"/>
          </a:xfrm>
          <a:prstGeom prst="rect">
            <a:avLst/>
          </a:prstGeom>
        </p:spPr>
      </p:pic>
      <p:pic>
        <p:nvPicPr>
          <p:cNvPr id="52" name="Picture 51" descr="1103.sdt-chef.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8500" y="3276600"/>
            <a:ext cx="594435" cy="586740"/>
          </a:xfrm>
          <a:prstGeom prst="rect">
            <a:avLst/>
          </a:prstGeom>
        </p:spPr>
      </p:pic>
      <p:pic>
        <p:nvPicPr>
          <p:cNvPr id="53" name="Picture 52" descr="puppet-labs-logo-370x290.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6451" y="3314701"/>
            <a:ext cx="712951" cy="558800"/>
          </a:xfrm>
          <a:prstGeom prst="rect">
            <a:avLst/>
          </a:prstGeom>
        </p:spPr>
      </p:pic>
    </p:spTree>
    <p:extLst>
      <p:ext uri="{BB962C8B-B14F-4D97-AF65-F5344CB8AC3E}">
        <p14:creationId xmlns:p14="http://schemas.microsoft.com/office/powerpoint/2010/main" val="3560186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smtClean="0">
                <a:solidFill>
                  <a:schemeClr val="bg1"/>
                </a:solidFill>
                <a:latin typeface="Arial"/>
                <a:cs typeface="Arial"/>
              </a:rPr>
              <a:t>Databases and Containers</a:t>
            </a:r>
          </a:p>
        </p:txBody>
      </p:sp>
    </p:spTree>
    <p:extLst>
      <p:ext uri="{BB962C8B-B14F-4D97-AF65-F5344CB8AC3E}">
        <p14:creationId xmlns:p14="http://schemas.microsoft.com/office/powerpoint/2010/main" val="2479553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is-IS" dirty="0"/>
              <a:t>Data </a:t>
            </a:r>
            <a:r>
              <a:rPr lang="is-IS" dirty="0" smtClean="0"/>
              <a:t>Redundancy</a:t>
            </a:r>
          </a:p>
          <a:p>
            <a:pPr lvl="1"/>
            <a:r>
              <a:rPr lang="is-IS" dirty="0" smtClean="0"/>
              <a:t>Containers are Ephemeral – Need more than one copy of the data</a:t>
            </a:r>
          </a:p>
          <a:p>
            <a:r>
              <a:rPr lang="is-IS" dirty="0" smtClean="0"/>
              <a:t>Dynamic </a:t>
            </a:r>
            <a:r>
              <a:rPr lang="is-IS" dirty="0"/>
              <a:t>Self Discovery &amp; Cluster </a:t>
            </a:r>
            <a:r>
              <a:rPr lang="is-IS" dirty="0" smtClean="0"/>
              <a:t>formation</a:t>
            </a:r>
          </a:p>
          <a:p>
            <a:pPr lvl="1"/>
            <a:r>
              <a:rPr lang="is-IS" dirty="0" smtClean="0"/>
              <a:t>Need to start and stop Conatiners when needed</a:t>
            </a:r>
          </a:p>
          <a:p>
            <a:pPr lvl="1"/>
            <a:r>
              <a:rPr lang="is-IS" dirty="0" smtClean="0"/>
              <a:t>Clusters needs to grow and shrink dynamcially</a:t>
            </a:r>
          </a:p>
          <a:p>
            <a:r>
              <a:rPr lang="is-IS" dirty="0" smtClean="0"/>
              <a:t>Self Healing</a:t>
            </a:r>
          </a:p>
          <a:p>
            <a:pPr lvl="1"/>
            <a:r>
              <a:rPr lang="is-IS" dirty="0" smtClean="0"/>
              <a:t>Loss of nodes must not be fatal to the cluster integrity</a:t>
            </a:r>
          </a:p>
          <a:p>
            <a:pPr lvl="1"/>
            <a:r>
              <a:rPr lang="is-IS" dirty="0" smtClean="0"/>
              <a:t>Addition of nodes must scale capacity</a:t>
            </a:r>
            <a:endParaRPr lang="is-IS" dirty="0"/>
          </a:p>
          <a:p>
            <a:r>
              <a:rPr lang="is-IS" dirty="0"/>
              <a:t>Application Tier </a:t>
            </a:r>
            <a:r>
              <a:rPr lang="is-IS" dirty="0" smtClean="0"/>
              <a:t>should deal </a:t>
            </a:r>
            <a:r>
              <a:rPr lang="is-IS" dirty="0"/>
              <a:t>with a "black box</a:t>
            </a:r>
            <a:r>
              <a:rPr lang="is-IS" dirty="0" smtClean="0"/>
              <a:t>"</a:t>
            </a:r>
          </a:p>
          <a:p>
            <a:pPr lvl="1"/>
            <a:r>
              <a:rPr lang="is-IS" dirty="0" smtClean="0"/>
              <a:t>Automatic discovery of nodes</a:t>
            </a:r>
          </a:p>
          <a:p>
            <a:pPr lvl="1"/>
            <a:r>
              <a:rPr lang="is-IS" dirty="0" smtClean="0"/>
              <a:t>Automatic routing of requests to the correct nodes</a:t>
            </a:r>
            <a:endParaRPr lang="en-US" dirty="0"/>
          </a:p>
          <a:p>
            <a:endParaRPr lang="en-US" dirty="0"/>
          </a:p>
        </p:txBody>
      </p:sp>
      <p:sp>
        <p:nvSpPr>
          <p:cNvPr id="3" name="Title 2"/>
          <p:cNvSpPr>
            <a:spLocks noGrp="1"/>
          </p:cNvSpPr>
          <p:nvPr>
            <p:ph type="title"/>
          </p:nvPr>
        </p:nvSpPr>
        <p:spPr/>
        <p:txBody>
          <a:bodyPr/>
          <a:lstStyle/>
          <a:p>
            <a:r>
              <a:rPr lang="en-US" dirty="0" smtClean="0"/>
              <a:t>Database Requirements</a:t>
            </a:r>
            <a:endParaRPr lang="en-US" dirty="0"/>
          </a:p>
        </p:txBody>
      </p:sp>
    </p:spTree>
    <p:extLst>
      <p:ext uri="{BB962C8B-B14F-4D97-AF65-F5344CB8AC3E}">
        <p14:creationId xmlns:p14="http://schemas.microsoft.com/office/powerpoint/2010/main" val="1490304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r>
              <a:rPr lang="is-IS" dirty="0"/>
              <a:t>Data </a:t>
            </a:r>
            <a:r>
              <a:rPr lang="is-IS" dirty="0" smtClean="0"/>
              <a:t>Redundancy </a:t>
            </a:r>
            <a:r>
              <a:rPr lang="is-IS" dirty="0" smtClean="0">
                <a:solidFill>
                  <a:srgbClr val="000000"/>
                </a:solidFill>
              </a:rPr>
              <a:t>- YES</a:t>
            </a:r>
            <a:endParaRPr lang="is-IS" dirty="0">
              <a:solidFill>
                <a:srgbClr val="000000"/>
              </a:solidFill>
            </a:endParaRPr>
          </a:p>
          <a:p>
            <a:pPr lvl="1"/>
            <a:r>
              <a:rPr lang="en-US" dirty="0" smtClean="0"/>
              <a:t>Automatic Replication of Data to "n" nodes</a:t>
            </a:r>
          </a:p>
          <a:p>
            <a:r>
              <a:rPr lang="is-IS" dirty="0"/>
              <a:t>Dynamic Self Discovery &amp; Cluster </a:t>
            </a:r>
            <a:r>
              <a:rPr lang="is-IS" dirty="0" smtClean="0"/>
              <a:t>Formation </a:t>
            </a:r>
            <a:r>
              <a:rPr lang="mr-IN" dirty="0" smtClean="0">
                <a:solidFill>
                  <a:schemeClr val="tx1"/>
                </a:solidFill>
              </a:rPr>
              <a:t>–</a:t>
            </a:r>
            <a:r>
              <a:rPr lang="is-IS" dirty="0" smtClean="0">
                <a:solidFill>
                  <a:schemeClr val="tx1"/>
                </a:solidFill>
              </a:rPr>
              <a:t> Works with Swarm</a:t>
            </a:r>
          </a:p>
          <a:p>
            <a:pPr lvl="1"/>
            <a:r>
              <a:rPr lang="en-US" dirty="0" smtClean="0"/>
              <a:t>Shared nothing architecture – all nodes equal</a:t>
            </a:r>
          </a:p>
          <a:p>
            <a:r>
              <a:rPr lang="en-US" dirty="0" smtClean="0"/>
              <a:t>Automatic </a:t>
            </a:r>
            <a:r>
              <a:rPr lang="en-US" dirty="0"/>
              <a:t>healing </a:t>
            </a:r>
            <a:r>
              <a:rPr lang="en-US" dirty="0" smtClean="0"/>
              <a:t>&amp; rebalancing of </a:t>
            </a:r>
            <a:r>
              <a:rPr lang="en-US" dirty="0"/>
              <a:t>the </a:t>
            </a:r>
            <a:r>
              <a:rPr lang="en-US" dirty="0" smtClean="0"/>
              <a:t>cluster - </a:t>
            </a:r>
            <a:r>
              <a:rPr lang="en-US" dirty="0" smtClean="0">
                <a:solidFill>
                  <a:srgbClr val="000000"/>
                </a:solidFill>
              </a:rPr>
              <a:t>YES</a:t>
            </a:r>
          </a:p>
          <a:p>
            <a:pPr lvl="1"/>
            <a:r>
              <a:rPr lang="en-US" dirty="0"/>
              <a:t>Automatic hashing of keys across the cluster</a:t>
            </a:r>
          </a:p>
          <a:p>
            <a:pPr lvl="1"/>
            <a:r>
              <a:rPr lang="en-US" dirty="0"/>
              <a:t>RIPEMD-160 collision free algorithm with Smart Partitions™</a:t>
            </a:r>
          </a:p>
          <a:p>
            <a:r>
              <a:rPr lang="is-IS" dirty="0"/>
              <a:t>Application </a:t>
            </a:r>
            <a:r>
              <a:rPr lang="is-IS" dirty="0" smtClean="0"/>
              <a:t>tier </a:t>
            </a:r>
            <a:r>
              <a:rPr lang="is-IS" dirty="0"/>
              <a:t>should deal with a "black </a:t>
            </a:r>
            <a:r>
              <a:rPr lang="is-IS" dirty="0" smtClean="0"/>
              <a:t>box” - </a:t>
            </a:r>
            <a:r>
              <a:rPr lang="is-IS" dirty="0" smtClean="0">
                <a:solidFill>
                  <a:srgbClr val="000000"/>
                </a:solidFill>
              </a:rPr>
              <a:t>YES</a:t>
            </a:r>
          </a:p>
          <a:p>
            <a:pPr lvl="1"/>
            <a:r>
              <a:rPr lang="en-US" dirty="0" smtClean="0"/>
              <a:t>Automated cluster discovery with Smart </a:t>
            </a:r>
            <a:r>
              <a:rPr lang="en-US" dirty="0"/>
              <a:t>Client</a:t>
            </a:r>
            <a:r>
              <a:rPr lang="en-US" dirty="0" smtClean="0"/>
              <a:t>™</a:t>
            </a:r>
          </a:p>
          <a:p>
            <a:pPr lvl="1"/>
            <a:r>
              <a:rPr lang="en-US" dirty="0" smtClean="0"/>
              <a:t>Built-in random load balancing</a:t>
            </a:r>
          </a:p>
          <a:p>
            <a:pPr lvl="1"/>
            <a:r>
              <a:rPr lang="en-US" dirty="0" smtClean="0"/>
              <a:t>Java, C/C++, C#, Python, </a:t>
            </a:r>
            <a:r>
              <a:rPr lang="en-US" dirty="0" err="1" smtClean="0"/>
              <a:t>Node.js</a:t>
            </a:r>
            <a:r>
              <a:rPr lang="en-US" dirty="0" smtClean="0"/>
              <a:t>, Go, PHP5/7, Rust </a:t>
            </a:r>
            <a:r>
              <a:rPr lang="mr-IN" dirty="0" smtClean="0"/>
              <a:t>…</a:t>
            </a:r>
            <a:r>
              <a:rPr lang="en-US" dirty="0" smtClean="0"/>
              <a:t>.</a:t>
            </a:r>
          </a:p>
        </p:txBody>
      </p:sp>
      <p:sp>
        <p:nvSpPr>
          <p:cNvPr id="3" name="Title 2"/>
          <p:cNvSpPr>
            <a:spLocks noGrp="1"/>
          </p:cNvSpPr>
          <p:nvPr>
            <p:ph type="title"/>
          </p:nvPr>
        </p:nvSpPr>
        <p:spPr/>
        <p:txBody>
          <a:bodyPr/>
          <a:lstStyle/>
          <a:p>
            <a:r>
              <a:rPr lang="en-US" dirty="0" smtClean="0"/>
              <a:t>Example: </a:t>
            </a:r>
            <a:r>
              <a:rPr lang="en-US" dirty="0" err="1" smtClean="0"/>
              <a:t>Aerospike</a:t>
            </a:r>
            <a:r>
              <a:rPr lang="en-US" dirty="0" smtClean="0"/>
              <a:t> and Containers</a:t>
            </a:r>
            <a:endParaRPr lang="en-US" dirty="0"/>
          </a:p>
        </p:txBody>
      </p:sp>
    </p:spTree>
    <p:extLst>
      <p:ext uri="{BB962C8B-B14F-4D97-AF65-F5344CB8AC3E}">
        <p14:creationId xmlns:p14="http://schemas.microsoft.com/office/powerpoint/2010/main" val="1591017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459843" y="3213102"/>
            <a:ext cx="3908961" cy="1553633"/>
          </a:xfrm>
        </p:spPr>
        <p:txBody>
          <a:bodyPr/>
          <a:lstStyle/>
          <a:p>
            <a:pPr marL="0" indent="0">
              <a:buNone/>
            </a:pPr>
            <a:r>
              <a:rPr lang="en-US" dirty="0" smtClean="0"/>
              <a:t>Inside</a:t>
            </a:r>
          </a:p>
          <a:p>
            <a:r>
              <a:rPr lang="en-US" sz="1800" dirty="0" smtClean="0"/>
              <a:t>Encapsulation of Concerns</a:t>
            </a:r>
          </a:p>
          <a:p>
            <a:endParaRPr lang="en-US" dirty="0"/>
          </a:p>
        </p:txBody>
      </p:sp>
      <p:sp>
        <p:nvSpPr>
          <p:cNvPr id="2" name="Title 1"/>
          <p:cNvSpPr>
            <a:spLocks noGrp="1"/>
          </p:cNvSpPr>
          <p:nvPr>
            <p:ph type="title"/>
          </p:nvPr>
        </p:nvSpPr>
        <p:spPr/>
        <p:txBody>
          <a:bodyPr/>
          <a:lstStyle/>
          <a:p>
            <a:r>
              <a:rPr lang="en-US" dirty="0" smtClean="0"/>
              <a:t>Storage: Inside or outside the container?</a:t>
            </a:r>
            <a:endParaRPr lang="en-US" dirty="0"/>
          </a:p>
        </p:txBody>
      </p:sp>
      <p:sp>
        <p:nvSpPr>
          <p:cNvPr id="6" name="Rectangle 5"/>
          <p:cNvSpPr/>
          <p:nvPr/>
        </p:nvSpPr>
        <p:spPr>
          <a:xfrm>
            <a:off x="650240" y="914400"/>
            <a:ext cx="285496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8" name="Rectangle 7"/>
          <p:cNvSpPr/>
          <p:nvPr/>
        </p:nvSpPr>
        <p:spPr>
          <a:xfrm>
            <a:off x="782320" y="1432560"/>
            <a:ext cx="252984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3" name="TextBox 12"/>
          <p:cNvSpPr txBox="1"/>
          <p:nvPr/>
        </p:nvSpPr>
        <p:spPr>
          <a:xfrm>
            <a:off x="640080" y="924562"/>
            <a:ext cx="9652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Host</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782320" y="143256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daemon</a:t>
            </a:r>
            <a:endParaRPr lang="en-US" sz="1200" b="1" dirty="0">
              <a:latin typeface="Arial" panose="020B0604020202020204" pitchFamily="34" charset="0"/>
              <a:cs typeface="Arial" panose="020B0604020202020204" pitchFamily="34" charset="0"/>
            </a:endParaRPr>
          </a:p>
        </p:txBody>
      </p:sp>
      <p:sp>
        <p:nvSpPr>
          <p:cNvPr id="15" name="Rectangle 14"/>
          <p:cNvSpPr/>
          <p:nvPr/>
        </p:nvSpPr>
        <p:spPr>
          <a:xfrm>
            <a:off x="914400" y="1818640"/>
            <a:ext cx="22453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2" name="Can 11"/>
          <p:cNvSpPr/>
          <p:nvPr/>
        </p:nvSpPr>
        <p:spPr>
          <a:xfrm>
            <a:off x="2296160" y="1920240"/>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34720" y="184912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container</a:t>
            </a:r>
            <a:endParaRPr lang="en-US" sz="1200" b="1" dirty="0">
              <a:latin typeface="Arial" panose="020B0604020202020204" pitchFamily="34" charset="0"/>
              <a:cs typeface="Arial" panose="020B0604020202020204" pitchFamily="34" charset="0"/>
            </a:endParaRPr>
          </a:p>
        </p:txBody>
      </p:sp>
      <p:sp>
        <p:nvSpPr>
          <p:cNvPr id="17" name="Rectangle 16"/>
          <p:cNvSpPr/>
          <p:nvPr/>
        </p:nvSpPr>
        <p:spPr>
          <a:xfrm>
            <a:off x="4003040" y="934722"/>
            <a:ext cx="383032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8" name="Rectangle 17"/>
          <p:cNvSpPr/>
          <p:nvPr/>
        </p:nvSpPr>
        <p:spPr>
          <a:xfrm>
            <a:off x="4175760" y="1452880"/>
            <a:ext cx="221488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9" name="TextBox 18"/>
          <p:cNvSpPr txBox="1"/>
          <p:nvPr/>
        </p:nvSpPr>
        <p:spPr>
          <a:xfrm>
            <a:off x="4003040" y="955042"/>
            <a:ext cx="9652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Host</a:t>
            </a:r>
            <a:endParaRPr lang="en-US" sz="1200" b="1" dirty="0">
              <a:latin typeface="Arial" panose="020B0604020202020204" pitchFamily="34" charset="0"/>
              <a:cs typeface="Arial" panose="020B0604020202020204" pitchFamily="34" charset="0"/>
            </a:endParaRPr>
          </a:p>
        </p:txBody>
      </p:sp>
      <p:sp>
        <p:nvSpPr>
          <p:cNvPr id="20" name="TextBox 19"/>
          <p:cNvSpPr txBox="1"/>
          <p:nvPr/>
        </p:nvSpPr>
        <p:spPr>
          <a:xfrm>
            <a:off x="4165600" y="146304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daemon</a:t>
            </a:r>
            <a:endParaRPr lang="en-US" sz="1200" b="1" dirty="0">
              <a:latin typeface="Arial" panose="020B0604020202020204" pitchFamily="34" charset="0"/>
              <a:cs typeface="Arial" panose="020B0604020202020204" pitchFamily="34" charset="0"/>
            </a:endParaRPr>
          </a:p>
        </p:txBody>
      </p:sp>
      <p:sp>
        <p:nvSpPr>
          <p:cNvPr id="21" name="Rectangle 20"/>
          <p:cNvSpPr/>
          <p:nvPr/>
        </p:nvSpPr>
        <p:spPr>
          <a:xfrm>
            <a:off x="4318000" y="1838960"/>
            <a:ext cx="17881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23" name="TextBox 22"/>
          <p:cNvSpPr txBox="1"/>
          <p:nvPr/>
        </p:nvSpPr>
        <p:spPr>
          <a:xfrm>
            <a:off x="4318000" y="183896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container</a:t>
            </a:r>
            <a:endParaRPr lang="en-US" sz="1200" b="1" dirty="0">
              <a:latin typeface="Arial" panose="020B0604020202020204" pitchFamily="34" charset="0"/>
              <a:cs typeface="Arial" panose="020B0604020202020204" pitchFamily="34" charset="0"/>
            </a:endParaRPr>
          </a:p>
        </p:txBody>
      </p:sp>
      <p:sp>
        <p:nvSpPr>
          <p:cNvPr id="24" name="Can 23"/>
          <p:cNvSpPr/>
          <p:nvPr/>
        </p:nvSpPr>
        <p:spPr>
          <a:xfrm>
            <a:off x="7020560" y="1635762"/>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an 24"/>
          <p:cNvSpPr/>
          <p:nvPr/>
        </p:nvSpPr>
        <p:spPr>
          <a:xfrm>
            <a:off x="8158480" y="2184402"/>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 Arrow 25"/>
          <p:cNvSpPr/>
          <p:nvPr/>
        </p:nvSpPr>
        <p:spPr>
          <a:xfrm>
            <a:off x="6146800" y="1960881"/>
            <a:ext cx="762000" cy="26416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Right Arrow 26"/>
          <p:cNvSpPr/>
          <p:nvPr/>
        </p:nvSpPr>
        <p:spPr>
          <a:xfrm>
            <a:off x="6146800" y="2407920"/>
            <a:ext cx="1920240" cy="26416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7122160" y="1859282"/>
            <a:ext cx="5080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e.g. SSD</a:t>
            </a:r>
            <a:endParaRPr lang="en-US" sz="1200" b="1" dirty="0">
              <a:latin typeface="Arial" panose="020B0604020202020204" pitchFamily="34" charset="0"/>
              <a:cs typeface="Arial" panose="020B0604020202020204" pitchFamily="34" charset="0"/>
            </a:endParaRPr>
          </a:p>
        </p:txBody>
      </p:sp>
      <p:sp>
        <p:nvSpPr>
          <p:cNvPr id="29" name="TextBox 28"/>
          <p:cNvSpPr txBox="1"/>
          <p:nvPr/>
        </p:nvSpPr>
        <p:spPr>
          <a:xfrm>
            <a:off x="8168640" y="2418082"/>
            <a:ext cx="50800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e.g. EBS</a:t>
            </a:r>
            <a:endParaRPr lang="en-US" sz="1200" b="1" dirty="0">
              <a:latin typeface="Arial" panose="020B0604020202020204" pitchFamily="34" charset="0"/>
              <a:cs typeface="Arial" panose="020B0604020202020204" pitchFamily="34" charset="0"/>
            </a:endParaRPr>
          </a:p>
        </p:txBody>
      </p:sp>
      <p:sp>
        <p:nvSpPr>
          <p:cNvPr id="34" name="TextBox 33"/>
          <p:cNvSpPr txBox="1"/>
          <p:nvPr/>
        </p:nvSpPr>
        <p:spPr>
          <a:xfrm>
            <a:off x="2275840" y="2225042"/>
            <a:ext cx="79248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/data/</a:t>
            </a:r>
            <a:r>
              <a:rPr lang="en-US" sz="1200" b="1" dirty="0" err="1" smtClean="0">
                <a:latin typeface="Arial" panose="020B0604020202020204" pitchFamily="34" charset="0"/>
                <a:cs typeface="Arial" panose="020B0604020202020204" pitchFamily="34" charset="0"/>
              </a:rPr>
              <a:t>db</a:t>
            </a:r>
            <a:endParaRPr lang="en-US" sz="1200" b="1" dirty="0">
              <a:latin typeface="Arial" panose="020B0604020202020204" pitchFamily="34" charset="0"/>
              <a:cs typeface="Arial" panose="020B0604020202020204" pitchFamily="34" charset="0"/>
            </a:endParaRPr>
          </a:p>
        </p:txBody>
      </p:sp>
      <p:sp>
        <p:nvSpPr>
          <p:cNvPr id="38" name="TextBox 37"/>
          <p:cNvSpPr txBox="1"/>
          <p:nvPr/>
        </p:nvSpPr>
        <p:spPr>
          <a:xfrm>
            <a:off x="4682867" y="2458722"/>
            <a:ext cx="1362337"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a:t>
            </a:r>
            <a:r>
              <a:rPr lang="en-US" sz="1200" b="1" dirty="0" err="1" smtClean="0">
                <a:latin typeface="Arial" panose="020B0604020202020204" pitchFamily="34" charset="0"/>
                <a:cs typeface="Arial" panose="020B0604020202020204" pitchFamily="34" charset="0"/>
              </a:rPr>
              <a:t>mnt</a:t>
            </a:r>
            <a:r>
              <a:rPr lang="en-US" sz="1200" b="1" dirty="0" smtClean="0">
                <a:latin typeface="Arial" panose="020B0604020202020204" pitchFamily="34" charset="0"/>
                <a:cs typeface="Arial" panose="020B0604020202020204" pitchFamily="34" charset="0"/>
              </a:rPr>
              <a:t>/xx:/data/</a:t>
            </a:r>
            <a:r>
              <a:rPr lang="en-US" sz="1200" b="1" dirty="0" err="1" smtClean="0">
                <a:latin typeface="Arial" panose="020B0604020202020204" pitchFamily="34" charset="0"/>
                <a:cs typeface="Arial" panose="020B0604020202020204" pitchFamily="34" charset="0"/>
              </a:rPr>
              <a:t>db</a:t>
            </a:r>
            <a:endParaRPr lang="en-US" sz="1200" b="1" dirty="0">
              <a:latin typeface="Arial" panose="020B0604020202020204" pitchFamily="34" charset="0"/>
              <a:cs typeface="Arial" panose="020B0604020202020204" pitchFamily="34" charset="0"/>
            </a:endParaRPr>
          </a:p>
        </p:txBody>
      </p:sp>
      <p:pic>
        <p:nvPicPr>
          <p:cNvPr id="5" name="Picture 4" descr="a-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91" y="2175546"/>
            <a:ext cx="367001" cy="367001"/>
          </a:xfrm>
          <a:prstGeom prst="rect">
            <a:avLst/>
          </a:prstGeom>
        </p:spPr>
      </p:pic>
      <p:pic>
        <p:nvPicPr>
          <p:cNvPr id="31" name="Picture 30" descr="a-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495" y="2109351"/>
            <a:ext cx="367001" cy="367001"/>
          </a:xfrm>
          <a:prstGeom prst="rect">
            <a:avLst/>
          </a:prstGeom>
        </p:spPr>
      </p:pic>
      <p:sp>
        <p:nvSpPr>
          <p:cNvPr id="33" name="TextBox 32"/>
          <p:cNvSpPr txBox="1"/>
          <p:nvPr/>
        </p:nvSpPr>
        <p:spPr>
          <a:xfrm>
            <a:off x="5016340" y="1986808"/>
            <a:ext cx="1174164" cy="276999"/>
          </a:xfrm>
          <a:prstGeom prst="rect">
            <a:avLst/>
          </a:prstGeom>
          <a:noFill/>
        </p:spPr>
        <p:txBody>
          <a:bodyPr wrap="square" rtlCol="0">
            <a:spAutoFit/>
          </a:bodyPr>
          <a:lstStyle/>
          <a:p>
            <a:r>
              <a:rPr lang="en-US" sz="1200" b="1" dirty="0"/>
              <a:t>/</a:t>
            </a:r>
            <a:r>
              <a:rPr lang="en-US" sz="1200" b="1" dirty="0" err="1"/>
              <a:t>dev</a:t>
            </a:r>
            <a:r>
              <a:rPr lang="en-US" sz="1200" b="1" dirty="0"/>
              <a:t>/</a:t>
            </a:r>
            <a:r>
              <a:rPr lang="en-US" sz="1200" b="1" dirty="0" err="1"/>
              <a:t>xvdb</a:t>
            </a:r>
            <a:endParaRPr lang="en-US" sz="1200" b="1" dirty="0">
              <a:latin typeface="Arial" panose="020B0604020202020204" pitchFamily="34" charset="0"/>
              <a:cs typeface="Arial" panose="020B0604020202020204" pitchFamily="34" charset="0"/>
            </a:endParaRPr>
          </a:p>
        </p:txBody>
      </p:sp>
      <p:sp>
        <p:nvSpPr>
          <p:cNvPr id="32" name="Content Placeholder 2"/>
          <p:cNvSpPr txBox="1">
            <a:spLocks/>
          </p:cNvSpPr>
          <p:nvPr/>
        </p:nvSpPr>
        <p:spPr>
          <a:xfrm>
            <a:off x="4676243" y="3327402"/>
            <a:ext cx="3908961" cy="15536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kern="1200" baseline="0">
                <a:solidFill>
                  <a:schemeClr val="tx1">
                    <a:lumMod val="50000"/>
                    <a:lumOff val="50000"/>
                  </a:schemeClr>
                </a:solidFill>
                <a:latin typeface="Arial"/>
                <a:ea typeface="MS PGothic" pitchFamily="34" charset="-128"/>
                <a:cs typeface="Arial"/>
              </a:defRPr>
            </a:lvl1pPr>
            <a:lvl2pPr marL="448056" indent="-171450" algn="l" defTabSz="457200" rtl="0" eaLnBrk="0" fontAlgn="base" hangingPunct="0">
              <a:spcBef>
                <a:spcPts val="500"/>
              </a:spcBef>
              <a:spcAft>
                <a:spcPct val="0"/>
              </a:spcAft>
              <a:buClr>
                <a:schemeClr val="bg1">
                  <a:lumMod val="65000"/>
                </a:schemeClr>
              </a:buClr>
              <a:buSzPct val="100000"/>
              <a:buFont typeface="Lucida Grande"/>
              <a:buChar char="■"/>
              <a:defRPr sz="1600" b="0" i="0" kern="1200" baseline="0">
                <a:solidFill>
                  <a:schemeClr val="tx1">
                    <a:lumMod val="50000"/>
                    <a:lumOff val="50000"/>
                  </a:schemeClr>
                </a:solidFill>
                <a:latin typeface="Arial"/>
                <a:ea typeface="MS PGothic" pitchFamily="34" charset="-128"/>
                <a:cs typeface="Arial"/>
              </a:defRPr>
            </a:lvl2pPr>
            <a:lvl3pPr marL="813816" indent="-177800" algn="l" defTabSz="457200" rtl="0" eaLnBrk="0" fontAlgn="base" hangingPunct="0">
              <a:spcBef>
                <a:spcPts val="500"/>
              </a:spcBef>
              <a:spcAft>
                <a:spcPct val="0"/>
              </a:spcAft>
              <a:buClr>
                <a:schemeClr val="bg1">
                  <a:lumMod val="65000"/>
                </a:schemeClr>
              </a:buClr>
              <a:buSzPct val="100000"/>
              <a:buFont typeface="Lucida Grande"/>
              <a:buChar char="■"/>
              <a:defRPr sz="1300" b="0" i="0" kern="1200" baseline="0">
                <a:solidFill>
                  <a:schemeClr val="tx1">
                    <a:lumMod val="50000"/>
                    <a:lumOff val="50000"/>
                  </a:schemeClr>
                </a:solidFill>
                <a:latin typeface="Arial"/>
                <a:ea typeface="MS PGothic" pitchFamily="34" charset="-128"/>
                <a:cs typeface="Arial"/>
              </a:defRPr>
            </a:lvl3pPr>
            <a:lvl4pPr marL="1124712" indent="-115888" algn="l" defTabSz="457200" rtl="0" eaLnBrk="0" fontAlgn="base" hangingPunct="0">
              <a:spcBef>
                <a:spcPts val="500"/>
              </a:spcBef>
              <a:spcAft>
                <a:spcPct val="0"/>
              </a:spcAft>
              <a:buClr>
                <a:schemeClr val="bg1">
                  <a:lumMod val="65000"/>
                </a:schemeClr>
              </a:buClr>
              <a:buSzPct val="100000"/>
              <a:buFont typeface="Lucida Grande"/>
              <a:buChar char="■"/>
              <a:defRPr sz="1100" b="0" i="0" kern="1200">
                <a:solidFill>
                  <a:schemeClr val="tx1">
                    <a:lumMod val="50000"/>
                    <a:lumOff val="50000"/>
                  </a:schemeClr>
                </a:solidFill>
                <a:latin typeface="Arial"/>
                <a:ea typeface="MS PGothic" pitchFamily="34" charset="-128"/>
                <a:cs typeface="Arial"/>
              </a:defRPr>
            </a:lvl4pPr>
            <a:lvl5pPr marL="1490472" indent="-119063" algn="l" defTabSz="457200" rtl="0" eaLnBrk="0" fontAlgn="base" hangingPunct="0">
              <a:spcBef>
                <a:spcPts val="500"/>
              </a:spcBef>
              <a:spcAft>
                <a:spcPct val="0"/>
              </a:spcAft>
              <a:buClr>
                <a:schemeClr val="bg1">
                  <a:lumMod val="65000"/>
                </a:schemeClr>
              </a:buClr>
              <a:buSzPct val="100000"/>
              <a:buFont typeface="Lucida Grande"/>
              <a:buChar char="■"/>
              <a:defRPr sz="800" b="0" i="0" kern="1200" baseline="0">
                <a:solidFill>
                  <a:schemeClr val="tx1">
                    <a:lumMod val="50000"/>
                    <a:lumOff val="50000"/>
                  </a:schemeClr>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smtClean="0"/>
              <a:t>Outside</a:t>
            </a:r>
          </a:p>
          <a:p>
            <a:r>
              <a:rPr lang="en-US" dirty="0" smtClean="0"/>
              <a:t>Separation of Concerns</a:t>
            </a:r>
          </a:p>
          <a:p>
            <a:r>
              <a:rPr lang="en-US" dirty="0" smtClean="0"/>
              <a:t>Bad: location specific</a:t>
            </a:r>
            <a:endParaRPr lang="en-US" dirty="0"/>
          </a:p>
        </p:txBody>
      </p:sp>
    </p:spTree>
    <p:extLst>
      <p:ext uri="{BB962C8B-B14F-4D97-AF65-F5344CB8AC3E}">
        <p14:creationId xmlns:p14="http://schemas.microsoft.com/office/powerpoint/2010/main" val="1398205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459843" y="3213102"/>
            <a:ext cx="8480961" cy="1553633"/>
          </a:xfrm>
        </p:spPr>
        <p:txBody>
          <a:bodyPr/>
          <a:lstStyle/>
          <a:p>
            <a:pPr marL="0" indent="0">
              <a:buNone/>
            </a:pPr>
            <a:r>
              <a:rPr lang="en-US" dirty="0" smtClean="0"/>
              <a:t>Data Container</a:t>
            </a:r>
          </a:p>
          <a:p>
            <a:r>
              <a:rPr lang="en-US" sz="1800" dirty="0" smtClean="0"/>
              <a:t>Managed like other </a:t>
            </a:r>
            <a:r>
              <a:rPr lang="en-US" sz="1800" dirty="0" smtClean="0"/>
              <a:t>containers, but with </a:t>
            </a:r>
            <a:r>
              <a:rPr lang="mr-IN" sz="1800" dirty="0" smtClean="0"/>
              <a:t>–</a:t>
            </a:r>
            <a:r>
              <a:rPr lang="en-US" sz="1800" dirty="0" smtClean="0"/>
              <a:t>volume-from</a:t>
            </a:r>
            <a:endParaRPr lang="en-US" sz="1800" dirty="0" smtClean="0"/>
          </a:p>
          <a:p>
            <a:r>
              <a:rPr lang="en-US" dirty="0" smtClean="0"/>
              <a:t>Special rules for Destruction</a:t>
            </a:r>
          </a:p>
          <a:p>
            <a:endParaRPr lang="en-US" dirty="0"/>
          </a:p>
        </p:txBody>
      </p:sp>
      <p:sp>
        <p:nvSpPr>
          <p:cNvPr id="2" name="Title 1"/>
          <p:cNvSpPr>
            <a:spLocks noGrp="1"/>
          </p:cNvSpPr>
          <p:nvPr>
            <p:ph type="title"/>
          </p:nvPr>
        </p:nvSpPr>
        <p:spPr/>
        <p:txBody>
          <a:bodyPr/>
          <a:lstStyle/>
          <a:p>
            <a:r>
              <a:rPr lang="en-US" dirty="0" smtClean="0"/>
              <a:t>Storage: Data Container?</a:t>
            </a:r>
            <a:endParaRPr lang="en-US" dirty="0"/>
          </a:p>
        </p:txBody>
      </p:sp>
      <p:sp>
        <p:nvSpPr>
          <p:cNvPr id="6" name="Rectangle 5"/>
          <p:cNvSpPr/>
          <p:nvPr/>
        </p:nvSpPr>
        <p:spPr>
          <a:xfrm>
            <a:off x="650240" y="914400"/>
            <a:ext cx="285496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8" name="Rectangle 7"/>
          <p:cNvSpPr/>
          <p:nvPr/>
        </p:nvSpPr>
        <p:spPr>
          <a:xfrm>
            <a:off x="782320" y="1432560"/>
            <a:ext cx="252984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3" name="TextBox 12"/>
          <p:cNvSpPr txBox="1"/>
          <p:nvPr/>
        </p:nvSpPr>
        <p:spPr>
          <a:xfrm>
            <a:off x="640080" y="924562"/>
            <a:ext cx="9652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Host</a:t>
            </a:r>
            <a:endParaRPr lang="en-US" sz="1200" b="1" dirty="0">
              <a:latin typeface="Arial" panose="020B0604020202020204" pitchFamily="34" charset="0"/>
              <a:cs typeface="Arial" panose="020B0604020202020204" pitchFamily="34" charset="0"/>
            </a:endParaRPr>
          </a:p>
        </p:txBody>
      </p:sp>
      <p:sp>
        <p:nvSpPr>
          <p:cNvPr id="14" name="TextBox 13"/>
          <p:cNvSpPr txBox="1"/>
          <p:nvPr/>
        </p:nvSpPr>
        <p:spPr>
          <a:xfrm>
            <a:off x="782320" y="143256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daemon</a:t>
            </a:r>
            <a:endParaRPr lang="en-US" sz="1200" b="1" dirty="0">
              <a:latin typeface="Arial" panose="020B0604020202020204" pitchFamily="34" charset="0"/>
              <a:cs typeface="Arial" panose="020B0604020202020204" pitchFamily="34" charset="0"/>
            </a:endParaRPr>
          </a:p>
        </p:txBody>
      </p:sp>
      <p:sp>
        <p:nvSpPr>
          <p:cNvPr id="15" name="Rectangle 14"/>
          <p:cNvSpPr/>
          <p:nvPr/>
        </p:nvSpPr>
        <p:spPr>
          <a:xfrm>
            <a:off x="914400" y="1818640"/>
            <a:ext cx="22453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2" name="Can 11"/>
          <p:cNvSpPr/>
          <p:nvPr/>
        </p:nvSpPr>
        <p:spPr>
          <a:xfrm>
            <a:off x="5229860" y="1932942"/>
            <a:ext cx="721360" cy="751840"/>
          </a:xfrm>
          <a:prstGeom prst="can">
            <a:avLst>
              <a:gd name="adj" fmla="val 28521"/>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34720" y="184912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container</a:t>
            </a:r>
            <a:endParaRPr lang="en-US" sz="1200" b="1" dirty="0">
              <a:latin typeface="Arial" panose="020B0604020202020204" pitchFamily="34" charset="0"/>
              <a:cs typeface="Arial" panose="020B0604020202020204" pitchFamily="34" charset="0"/>
            </a:endParaRPr>
          </a:p>
        </p:txBody>
      </p:sp>
      <p:sp>
        <p:nvSpPr>
          <p:cNvPr id="17" name="Rectangle 16"/>
          <p:cNvSpPr/>
          <p:nvPr/>
        </p:nvSpPr>
        <p:spPr>
          <a:xfrm>
            <a:off x="4003040" y="934722"/>
            <a:ext cx="256286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8" name="Rectangle 17"/>
          <p:cNvSpPr/>
          <p:nvPr/>
        </p:nvSpPr>
        <p:spPr>
          <a:xfrm>
            <a:off x="4175760" y="1452880"/>
            <a:ext cx="221488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9" name="TextBox 18"/>
          <p:cNvSpPr txBox="1"/>
          <p:nvPr/>
        </p:nvSpPr>
        <p:spPr>
          <a:xfrm>
            <a:off x="4003040" y="955042"/>
            <a:ext cx="9652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Host</a:t>
            </a:r>
            <a:endParaRPr lang="en-US" sz="1200" b="1" dirty="0">
              <a:latin typeface="Arial" panose="020B0604020202020204" pitchFamily="34" charset="0"/>
              <a:cs typeface="Arial" panose="020B0604020202020204" pitchFamily="34" charset="0"/>
            </a:endParaRPr>
          </a:p>
        </p:txBody>
      </p:sp>
      <p:sp>
        <p:nvSpPr>
          <p:cNvPr id="20" name="TextBox 19"/>
          <p:cNvSpPr txBox="1"/>
          <p:nvPr/>
        </p:nvSpPr>
        <p:spPr>
          <a:xfrm>
            <a:off x="4165600" y="146304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daemon</a:t>
            </a:r>
            <a:endParaRPr lang="en-US" sz="1200" b="1" dirty="0">
              <a:latin typeface="Arial" panose="020B0604020202020204" pitchFamily="34" charset="0"/>
              <a:cs typeface="Arial" panose="020B0604020202020204" pitchFamily="34" charset="0"/>
            </a:endParaRPr>
          </a:p>
        </p:txBody>
      </p:sp>
      <p:sp>
        <p:nvSpPr>
          <p:cNvPr id="21" name="Rectangle 20"/>
          <p:cNvSpPr/>
          <p:nvPr/>
        </p:nvSpPr>
        <p:spPr>
          <a:xfrm>
            <a:off x="4318000" y="1838960"/>
            <a:ext cx="17881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23" name="TextBox 22"/>
          <p:cNvSpPr txBox="1"/>
          <p:nvPr/>
        </p:nvSpPr>
        <p:spPr>
          <a:xfrm>
            <a:off x="4318000" y="1838962"/>
            <a:ext cx="13716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container</a:t>
            </a:r>
            <a:endParaRPr lang="en-US" sz="1200" b="1" dirty="0">
              <a:latin typeface="Arial" panose="020B0604020202020204" pitchFamily="34" charset="0"/>
              <a:cs typeface="Arial" panose="020B0604020202020204" pitchFamily="34" charset="0"/>
            </a:endParaRPr>
          </a:p>
        </p:txBody>
      </p:sp>
      <p:sp>
        <p:nvSpPr>
          <p:cNvPr id="25" name="Can 24"/>
          <p:cNvSpPr/>
          <p:nvPr/>
        </p:nvSpPr>
        <p:spPr>
          <a:xfrm>
            <a:off x="5288280" y="1943100"/>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 Arrow 25"/>
          <p:cNvSpPr/>
          <p:nvPr/>
        </p:nvSpPr>
        <p:spPr>
          <a:xfrm>
            <a:off x="1562100" y="2214882"/>
            <a:ext cx="3568700" cy="2489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91" y="2175546"/>
            <a:ext cx="367001" cy="367001"/>
          </a:xfrm>
          <a:prstGeom prst="rect">
            <a:avLst/>
          </a:prstGeom>
        </p:spPr>
      </p:pic>
    </p:spTree>
    <p:extLst>
      <p:ext uri="{BB962C8B-B14F-4D97-AF65-F5344CB8AC3E}">
        <p14:creationId xmlns:p14="http://schemas.microsoft.com/office/powerpoint/2010/main" val="1242878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dirty="0" smtClean="0"/>
              <a:t>Multiple DNS entries ( requires AS 3.10+ )</a:t>
            </a:r>
          </a:p>
          <a:p>
            <a:pPr lvl="1"/>
            <a:r>
              <a:rPr lang="en-US" dirty="0" smtClean="0"/>
              <a:t>One per container</a:t>
            </a:r>
          </a:p>
          <a:p>
            <a:pPr lvl="1"/>
            <a:r>
              <a:rPr lang="en-US" dirty="0" smtClean="0"/>
              <a:t>Start the container with its DNS name</a:t>
            </a:r>
            <a:endParaRPr lang="is-IS" dirty="0" smtClean="0"/>
          </a:p>
          <a:p>
            <a:pPr lvl="1"/>
            <a:r>
              <a:rPr lang="is-IS" dirty="0" smtClean="0"/>
              <a:t>Clients know a few well known DNS names</a:t>
            </a:r>
          </a:p>
          <a:p>
            <a:r>
              <a:rPr lang="en-US" dirty="0" smtClean="0"/>
              <a:t>Single DNS entry</a:t>
            </a:r>
            <a:endParaRPr lang="is-IS" dirty="0"/>
          </a:p>
          <a:p>
            <a:pPr lvl="1"/>
            <a:r>
              <a:rPr lang="is-IS" dirty="0" smtClean="0"/>
              <a:t>New servers update the DNS entry</a:t>
            </a:r>
          </a:p>
          <a:p>
            <a:pPr lvl="1"/>
            <a:r>
              <a:rPr lang="is-IS" dirty="0" smtClean="0"/>
              <a:t>Swarm, Consul, Route53 ( etc )</a:t>
            </a:r>
          </a:p>
          <a:p>
            <a:pPr lvl="1"/>
            <a:r>
              <a:rPr lang="is-IS" dirty="0" smtClean="0"/>
              <a:t>Use “cluster name” to avoid IP reuse issues</a:t>
            </a:r>
          </a:p>
          <a:p>
            <a:r>
              <a:rPr lang="en-US" dirty="0" smtClean="0"/>
              <a:t>Raw IP use</a:t>
            </a:r>
            <a:endParaRPr lang="is-IS" dirty="0" smtClean="0"/>
          </a:p>
          <a:p>
            <a:pPr lvl="1"/>
            <a:r>
              <a:rPr lang="is-IS" dirty="0" smtClean="0"/>
              <a:t>Avoids DNS as a point of failure</a:t>
            </a:r>
          </a:p>
          <a:p>
            <a:pPr lvl="1"/>
            <a:r>
              <a:rPr lang="en-US" dirty="0" smtClean="0"/>
              <a:t>Requires scripts to manage the IP addresses of container</a:t>
            </a:r>
            <a:endParaRPr lang="is-IS" dirty="0" smtClean="0"/>
          </a:p>
        </p:txBody>
      </p:sp>
      <p:sp>
        <p:nvSpPr>
          <p:cNvPr id="3" name="Title 2"/>
          <p:cNvSpPr>
            <a:spLocks noGrp="1"/>
          </p:cNvSpPr>
          <p:nvPr>
            <p:ph type="title"/>
          </p:nvPr>
        </p:nvSpPr>
        <p:spPr/>
        <p:txBody>
          <a:bodyPr/>
          <a:lstStyle/>
          <a:p>
            <a:r>
              <a:rPr lang="en-US" dirty="0" smtClean="0"/>
              <a:t>Clustering</a:t>
            </a:r>
            <a:endParaRPr lang="en-US" dirty="0"/>
          </a:p>
        </p:txBody>
      </p:sp>
    </p:spTree>
    <p:extLst>
      <p:ext uri="{BB962C8B-B14F-4D97-AF65-F5344CB8AC3E}">
        <p14:creationId xmlns:p14="http://schemas.microsoft.com/office/powerpoint/2010/main" val="2472040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smtClean="0">
                <a:solidFill>
                  <a:schemeClr val="bg1"/>
                </a:solidFill>
                <a:latin typeface="Arial"/>
                <a:cs typeface="Arial"/>
              </a:rPr>
              <a:t>How it looks</a:t>
            </a:r>
          </a:p>
        </p:txBody>
      </p:sp>
    </p:spTree>
    <p:extLst>
      <p:ext uri="{BB962C8B-B14F-4D97-AF65-F5344CB8AC3E}">
        <p14:creationId xmlns:p14="http://schemas.microsoft.com/office/powerpoint/2010/main" val="4278177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p:txBody>
          <a:bodyPr/>
          <a:lstStyle/>
          <a:p>
            <a:r>
              <a:rPr lang="en-US" dirty="0" smtClean="0"/>
              <a:t>Build &amp; Run an App in Development</a:t>
            </a:r>
          </a:p>
          <a:p>
            <a:pPr lvl="1"/>
            <a:r>
              <a:rPr lang="en-US" dirty="0" smtClean="0"/>
              <a:t>Python + </a:t>
            </a:r>
            <a:r>
              <a:rPr lang="en-US" dirty="0" err="1" smtClean="0"/>
              <a:t>Aerospike</a:t>
            </a:r>
            <a:endParaRPr lang="en-US" dirty="0" smtClean="0"/>
          </a:p>
          <a:p>
            <a:r>
              <a:rPr lang="en-US" dirty="0" smtClean="0"/>
              <a:t>Deploy to a Swarm cluster in Production</a:t>
            </a:r>
          </a:p>
          <a:p>
            <a:pPr lvl="1"/>
            <a:r>
              <a:rPr lang="en-US" dirty="0" smtClean="0"/>
              <a:t>Add more Web containers behind </a:t>
            </a:r>
            <a:r>
              <a:rPr lang="en-US" dirty="0" err="1" smtClean="0"/>
              <a:t>HAProxy</a:t>
            </a:r>
            <a:endParaRPr lang="en-US" dirty="0" smtClean="0"/>
          </a:p>
          <a:p>
            <a:r>
              <a:rPr lang="en-US" dirty="0" smtClean="0"/>
              <a:t>Scale </a:t>
            </a:r>
            <a:r>
              <a:rPr lang="en-US" dirty="0" err="1" smtClean="0"/>
              <a:t>Aerospike</a:t>
            </a:r>
            <a:r>
              <a:rPr lang="en-US" dirty="0" smtClean="0"/>
              <a:t> Cluster in production</a:t>
            </a:r>
          </a:p>
          <a:p>
            <a:pPr lvl="1"/>
            <a:r>
              <a:rPr lang="en-US" dirty="0" smtClean="0"/>
              <a:t>Add more Database nodes</a:t>
            </a:r>
          </a:p>
          <a:p>
            <a:endParaRPr lang="en-US" dirty="0" smtClean="0"/>
          </a:p>
          <a:p>
            <a:endParaRPr lang="en-US" dirty="0"/>
          </a:p>
        </p:txBody>
      </p:sp>
      <p:sp>
        <p:nvSpPr>
          <p:cNvPr id="4" name="Title 3"/>
          <p:cNvSpPr>
            <a:spLocks noGrp="1"/>
          </p:cNvSpPr>
          <p:nvPr>
            <p:ph type="title"/>
          </p:nvPr>
        </p:nvSpPr>
        <p:spPr/>
        <p:txBody>
          <a:bodyPr/>
          <a:lstStyle/>
          <a:p>
            <a:r>
              <a:rPr lang="en-US" dirty="0" smtClean="0"/>
              <a:t>Development through to Production</a:t>
            </a:r>
            <a:endParaRPr lang="en-US" dirty="0"/>
          </a:p>
        </p:txBody>
      </p:sp>
    </p:spTree>
    <p:extLst>
      <p:ext uri="{BB962C8B-B14F-4D97-AF65-F5344CB8AC3E}">
        <p14:creationId xmlns:p14="http://schemas.microsoft.com/office/powerpoint/2010/main" val="1635992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p:txBody>
          <a:bodyPr>
            <a:normAutofit/>
          </a:bodyPr>
          <a:lstStyle/>
          <a:p>
            <a:r>
              <a:rPr lang="en-US" dirty="0" smtClean="0"/>
              <a:t>Watch the demo on YouTube!</a:t>
            </a:r>
          </a:p>
          <a:p>
            <a:pPr lvl="1"/>
            <a:r>
              <a:rPr lang="en-US" sz="2400" dirty="0">
                <a:hlinkClick r:id="rId2"/>
              </a:rPr>
              <a:t>https://</a:t>
            </a:r>
            <a:r>
              <a:rPr lang="en-US" sz="2400" dirty="0" err="1">
                <a:hlinkClick r:id="rId2"/>
              </a:rPr>
              <a:t>github.com</a:t>
            </a:r>
            <a:r>
              <a:rPr lang="en-US" sz="2400" dirty="0">
                <a:hlinkClick r:id="rId2"/>
              </a:rPr>
              <a:t>/</a:t>
            </a:r>
            <a:r>
              <a:rPr lang="en-US" sz="2400" dirty="0" err="1">
                <a:hlinkClick r:id="rId2"/>
              </a:rPr>
              <a:t>aerospike</a:t>
            </a:r>
            <a:r>
              <a:rPr lang="en-US" sz="2400" dirty="0">
                <a:hlinkClick r:id="rId2"/>
              </a:rPr>
              <a:t>/</a:t>
            </a:r>
            <a:r>
              <a:rPr lang="en-US" sz="2400" dirty="0" err="1">
                <a:hlinkClick r:id="rId2"/>
              </a:rPr>
              <a:t>docker</a:t>
            </a:r>
            <a:r>
              <a:rPr lang="en-US" sz="2400" dirty="0">
                <a:hlinkClick r:id="rId2"/>
              </a:rPr>
              <a:t>-demo</a:t>
            </a:r>
            <a:endParaRPr lang="en-US" sz="2400"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276606" lvl="1" indent="0">
              <a:buNone/>
            </a:pPr>
            <a:endParaRPr lang="en-US" dirty="0" smtClean="0"/>
          </a:p>
        </p:txBody>
      </p:sp>
      <p:sp>
        <p:nvSpPr>
          <p:cNvPr id="4" name="Title 3"/>
          <p:cNvSpPr>
            <a:spLocks noGrp="1"/>
          </p:cNvSpPr>
          <p:nvPr>
            <p:ph type="title"/>
          </p:nvPr>
        </p:nvSpPr>
        <p:spPr/>
        <p:txBody>
          <a:bodyPr/>
          <a:lstStyle/>
          <a:p>
            <a:r>
              <a:rPr lang="en-US" dirty="0" smtClean="0"/>
              <a:t>Demo &amp; Code Repo</a:t>
            </a:r>
            <a:endParaRPr lang="en-US" dirty="0"/>
          </a:p>
        </p:txBody>
      </p:sp>
      <p:pic>
        <p:nvPicPr>
          <p:cNvPr id="2" name="Picture 1" descr="Screen Shot 2016-11-08 at 1.4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2092508"/>
            <a:ext cx="5181600" cy="2485842"/>
          </a:xfrm>
          <a:prstGeom prst="rect">
            <a:avLst/>
          </a:prstGeom>
        </p:spPr>
      </p:pic>
    </p:spTree>
    <p:extLst>
      <p:ext uri="{BB962C8B-B14F-4D97-AF65-F5344CB8AC3E}">
        <p14:creationId xmlns:p14="http://schemas.microsoft.com/office/powerpoint/2010/main" val="4160082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lstStyle/>
          <a:p>
            <a:r>
              <a:rPr lang="en-US" dirty="0" smtClean="0"/>
              <a:t>Step 1: Lets build an App!</a:t>
            </a:r>
            <a:endParaRPr lang="en-US" dirty="0"/>
          </a:p>
        </p:txBody>
      </p:sp>
      <p:sp>
        <p:nvSpPr>
          <p:cNvPr id="20" name="Rectangle 19"/>
          <p:cNvSpPr/>
          <p:nvPr/>
        </p:nvSpPr>
        <p:spPr>
          <a:xfrm>
            <a:off x="628665" y="1921232"/>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a:t>
            </a:r>
            <a:endParaRPr lang="en-US" dirty="0"/>
          </a:p>
        </p:txBody>
      </p:sp>
      <p:sp>
        <p:nvSpPr>
          <p:cNvPr id="28" name="Oval 27"/>
          <p:cNvSpPr/>
          <p:nvPr/>
        </p:nvSpPr>
        <p:spPr>
          <a:xfrm>
            <a:off x="315160" y="2911679"/>
            <a:ext cx="1417455" cy="45354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Aerospike</a:t>
            </a:r>
            <a:endParaRPr lang="en-US" sz="1400" dirty="0"/>
          </a:p>
        </p:txBody>
      </p:sp>
      <p:sp>
        <p:nvSpPr>
          <p:cNvPr id="23" name="TextBox 22"/>
          <p:cNvSpPr txBox="1"/>
          <p:nvPr/>
        </p:nvSpPr>
        <p:spPr>
          <a:xfrm>
            <a:off x="234963" y="3559372"/>
            <a:ext cx="15447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Development</a:t>
            </a:r>
            <a:endParaRPr lang="en-US" dirty="0">
              <a:latin typeface="Arial" panose="020B0604020202020204" pitchFamily="34" charset="0"/>
              <a:cs typeface="Arial" panose="020B0604020202020204" pitchFamily="34" charset="0"/>
            </a:endParaRPr>
          </a:p>
        </p:txBody>
      </p:sp>
      <p:sp>
        <p:nvSpPr>
          <p:cNvPr id="34" name="TextBox 33"/>
          <p:cNvSpPr txBox="1"/>
          <p:nvPr/>
        </p:nvSpPr>
        <p:spPr>
          <a:xfrm>
            <a:off x="2286004" y="1930400"/>
            <a:ext cx="15447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python / flask</a:t>
            </a:r>
            <a:endParaRPr lang="en-US" dirty="0">
              <a:latin typeface="Arial" panose="020B0604020202020204" pitchFamily="34" charset="0"/>
              <a:cs typeface="Arial" panose="020B0604020202020204" pitchFamily="34" charset="0"/>
            </a:endParaRPr>
          </a:p>
        </p:txBody>
      </p:sp>
      <p:cxnSp>
        <p:nvCxnSpPr>
          <p:cNvPr id="36" name="Straight Arrow Connector 35"/>
          <p:cNvCxnSpPr/>
          <p:nvPr/>
        </p:nvCxnSpPr>
        <p:spPr>
          <a:xfrm>
            <a:off x="1016000" y="2407921"/>
            <a:ext cx="0" cy="4978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781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Containers for</a:t>
            </a:r>
          </a:p>
          <a:p>
            <a:pPr lvl="1"/>
            <a:r>
              <a:rPr lang="en-US" dirty="0" smtClean="0"/>
              <a:t>Encapsulation</a:t>
            </a:r>
          </a:p>
          <a:p>
            <a:pPr lvl="1"/>
            <a:r>
              <a:rPr lang="en-US" dirty="0" smtClean="0"/>
              <a:t>Deployment</a:t>
            </a:r>
          </a:p>
          <a:p>
            <a:pPr lvl="1"/>
            <a:r>
              <a:rPr lang="en-US" dirty="0" smtClean="0"/>
              <a:t>Isolation</a:t>
            </a:r>
          </a:p>
          <a:p>
            <a:pPr lvl="1"/>
            <a:endParaRPr lang="en-US" dirty="0"/>
          </a:p>
          <a:p>
            <a:r>
              <a:rPr lang="en-US" dirty="0" smtClean="0"/>
              <a:t>Databases for</a:t>
            </a:r>
          </a:p>
          <a:p>
            <a:pPr lvl="1"/>
            <a:r>
              <a:rPr lang="en-US" dirty="0" smtClean="0"/>
              <a:t>Persistent</a:t>
            </a:r>
          </a:p>
          <a:p>
            <a:pPr lvl="1"/>
            <a:r>
              <a:rPr lang="en-US" dirty="0" smtClean="0"/>
              <a:t>Scalable</a:t>
            </a:r>
          </a:p>
          <a:p>
            <a:pPr lvl="1"/>
            <a:r>
              <a:rPr lang="en-US" dirty="0" smtClean="0"/>
              <a:t>Self-organizing / Self-healing</a:t>
            </a:r>
            <a:endParaRPr lang="en-US" dirty="0"/>
          </a:p>
        </p:txBody>
      </p:sp>
      <p:sp>
        <p:nvSpPr>
          <p:cNvPr id="2" name="Title 1"/>
          <p:cNvSpPr>
            <a:spLocks noGrp="1"/>
          </p:cNvSpPr>
          <p:nvPr>
            <p:ph type="title"/>
          </p:nvPr>
        </p:nvSpPr>
        <p:spPr/>
        <p:txBody>
          <a:bodyPr/>
          <a:lstStyle/>
          <a:p>
            <a:r>
              <a:rPr lang="en-US" dirty="0" smtClean="0"/>
              <a:t>Lets talk about</a:t>
            </a:r>
            <a:r>
              <a:rPr lang="is-IS" dirty="0" smtClean="0"/>
              <a:t>…</a:t>
            </a:r>
            <a:endParaRPr lang="en-US" dirty="0"/>
          </a:p>
        </p:txBody>
      </p:sp>
    </p:spTree>
    <p:extLst>
      <p:ext uri="{BB962C8B-B14F-4D97-AF65-F5344CB8AC3E}">
        <p14:creationId xmlns:p14="http://schemas.microsoft.com/office/powerpoint/2010/main" val="971466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lstStyle/>
          <a:p>
            <a:r>
              <a:rPr lang="en-US" dirty="0" smtClean="0"/>
              <a:t>Scale in Production</a:t>
            </a:r>
            <a:endParaRPr lang="en-US" dirty="0"/>
          </a:p>
        </p:txBody>
      </p:sp>
      <p:sp>
        <p:nvSpPr>
          <p:cNvPr id="6" name="Rectangle 5"/>
          <p:cNvSpPr/>
          <p:nvPr/>
        </p:nvSpPr>
        <p:spPr>
          <a:xfrm>
            <a:off x="4373410" y="1937734"/>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web2</a:t>
            </a:r>
            <a:endParaRPr lang="en-US" dirty="0"/>
          </a:p>
        </p:txBody>
      </p:sp>
      <p:sp>
        <p:nvSpPr>
          <p:cNvPr id="7" name="Rectangle 6"/>
          <p:cNvSpPr/>
          <p:nvPr/>
        </p:nvSpPr>
        <p:spPr>
          <a:xfrm>
            <a:off x="5409845" y="1931393"/>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web3</a:t>
            </a:r>
            <a:endParaRPr lang="en-US" dirty="0"/>
          </a:p>
        </p:txBody>
      </p:sp>
      <p:sp>
        <p:nvSpPr>
          <p:cNvPr id="8" name="Rectangle 7"/>
          <p:cNvSpPr/>
          <p:nvPr/>
        </p:nvSpPr>
        <p:spPr>
          <a:xfrm>
            <a:off x="6358379" y="1914892"/>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web4</a:t>
            </a:r>
            <a:endParaRPr lang="en-US" dirty="0"/>
          </a:p>
        </p:txBody>
      </p:sp>
      <p:sp>
        <p:nvSpPr>
          <p:cNvPr id="9" name="Rectangle 8"/>
          <p:cNvSpPr/>
          <p:nvPr/>
        </p:nvSpPr>
        <p:spPr>
          <a:xfrm>
            <a:off x="8190833" y="1931228"/>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webN</a:t>
            </a:r>
            <a:endParaRPr lang="en-US" dirty="0"/>
          </a:p>
        </p:txBody>
      </p:sp>
      <p:sp>
        <p:nvSpPr>
          <p:cNvPr id="20" name="Rectangle 19"/>
          <p:cNvSpPr/>
          <p:nvPr/>
        </p:nvSpPr>
        <p:spPr>
          <a:xfrm>
            <a:off x="628665" y="1921232"/>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a:t>
            </a:r>
            <a:endParaRPr lang="en-US" dirty="0"/>
          </a:p>
        </p:txBody>
      </p:sp>
      <p:sp>
        <p:nvSpPr>
          <p:cNvPr id="25" name="Rectangle 24"/>
          <p:cNvSpPr/>
          <p:nvPr/>
        </p:nvSpPr>
        <p:spPr>
          <a:xfrm>
            <a:off x="3327495" y="1932571"/>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web1</a:t>
            </a:r>
            <a:endParaRPr lang="en-US" dirty="0"/>
          </a:p>
        </p:txBody>
      </p:sp>
      <p:sp>
        <p:nvSpPr>
          <p:cNvPr id="28" name="Oval 27"/>
          <p:cNvSpPr/>
          <p:nvPr/>
        </p:nvSpPr>
        <p:spPr>
          <a:xfrm>
            <a:off x="315160" y="2911679"/>
            <a:ext cx="1417455" cy="4535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smtClean="0"/>
              <a:t>Aerospike</a:t>
            </a:r>
            <a:endParaRPr lang="en-US" sz="1400" dirty="0"/>
          </a:p>
        </p:txBody>
      </p:sp>
      <p:sp>
        <p:nvSpPr>
          <p:cNvPr id="22" name="Striped Right Arrow 21"/>
          <p:cNvSpPr/>
          <p:nvPr/>
        </p:nvSpPr>
        <p:spPr>
          <a:xfrm>
            <a:off x="1859280" y="1910080"/>
            <a:ext cx="944880" cy="548640"/>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314891" y="3568254"/>
            <a:ext cx="15447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Development</a:t>
            </a:r>
            <a:endParaRPr lang="en-US" dirty="0">
              <a:latin typeface="Arial" panose="020B0604020202020204" pitchFamily="34" charset="0"/>
              <a:cs typeface="Arial" panose="020B0604020202020204" pitchFamily="34" charset="0"/>
            </a:endParaRPr>
          </a:p>
        </p:txBody>
      </p:sp>
      <p:sp>
        <p:nvSpPr>
          <p:cNvPr id="29" name="TextBox 28"/>
          <p:cNvSpPr txBox="1"/>
          <p:nvPr/>
        </p:nvSpPr>
        <p:spPr>
          <a:xfrm>
            <a:off x="7366000" y="1899920"/>
            <a:ext cx="53848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30" name="TextBox 29"/>
          <p:cNvSpPr txBox="1"/>
          <p:nvPr/>
        </p:nvSpPr>
        <p:spPr>
          <a:xfrm>
            <a:off x="5438391" y="3737003"/>
            <a:ext cx="128822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Production</a:t>
            </a:r>
            <a:endParaRPr lang="en-US" dirty="0">
              <a:latin typeface="Arial" panose="020B0604020202020204" pitchFamily="34" charset="0"/>
              <a:cs typeface="Arial" panose="020B0604020202020204" pitchFamily="34" charset="0"/>
            </a:endParaRPr>
          </a:p>
        </p:txBody>
      </p:sp>
      <p:cxnSp>
        <p:nvCxnSpPr>
          <p:cNvPr id="5" name="Elbow Connector 4"/>
          <p:cNvCxnSpPr/>
          <p:nvPr/>
        </p:nvCxnSpPr>
        <p:spPr>
          <a:xfrm rot="5400000" flipH="1" flipV="1">
            <a:off x="3967482" y="1417320"/>
            <a:ext cx="538480" cy="52832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6200000" flipV="1">
            <a:off x="5440680" y="144780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340946" y="895307"/>
            <a:ext cx="4234094" cy="53291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 Proxy</a:t>
            </a:r>
            <a:endParaRPr lang="en-US" dirty="0"/>
          </a:p>
        </p:txBody>
      </p:sp>
      <p:cxnSp>
        <p:nvCxnSpPr>
          <p:cNvPr id="39" name="Elbow Connector 38"/>
          <p:cNvCxnSpPr/>
          <p:nvPr/>
        </p:nvCxnSpPr>
        <p:spPr>
          <a:xfrm rot="16200000" flipV="1">
            <a:off x="6324602" y="1427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6200000" flipV="1">
            <a:off x="8173722" y="143764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rot="5400000" flipH="1" flipV="1">
            <a:off x="4583959" y="1502652"/>
            <a:ext cx="535652" cy="334513"/>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016000" y="2407921"/>
            <a:ext cx="0" cy="497840"/>
          </a:xfrm>
          <a:prstGeom prst="straightConnector1">
            <a:avLst/>
          </a:prstGeom>
          <a:ln>
            <a:headEnd type="arrow"/>
            <a:tailEnd type="arrow"/>
          </a:ln>
        </p:spPr>
        <p:style>
          <a:lnRef idx="2">
            <a:schemeClr val="dk1"/>
          </a:lnRef>
          <a:fillRef idx="1">
            <a:schemeClr val="lt1"/>
          </a:fillRef>
          <a:effectRef idx="0">
            <a:schemeClr val="dk1"/>
          </a:effectRef>
          <a:fontRef idx="minor">
            <a:schemeClr val="dk1"/>
          </a:fontRef>
        </p:style>
      </p:cxnSp>
      <p:sp>
        <p:nvSpPr>
          <p:cNvPr id="45" name="Oval 44"/>
          <p:cNvSpPr/>
          <p:nvPr/>
        </p:nvSpPr>
        <p:spPr>
          <a:xfrm>
            <a:off x="3941544" y="2959643"/>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asd1</a:t>
            </a:r>
            <a:endParaRPr lang="en-US" dirty="0"/>
          </a:p>
        </p:txBody>
      </p:sp>
      <p:sp>
        <p:nvSpPr>
          <p:cNvPr id="46" name="Oval 45"/>
          <p:cNvSpPr/>
          <p:nvPr/>
        </p:nvSpPr>
        <p:spPr>
          <a:xfrm>
            <a:off x="7200676" y="2960241"/>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asdN</a:t>
            </a:r>
            <a:endParaRPr lang="en-US" dirty="0"/>
          </a:p>
        </p:txBody>
      </p:sp>
      <p:sp>
        <p:nvSpPr>
          <p:cNvPr id="48" name="Oval 47"/>
          <p:cNvSpPr/>
          <p:nvPr/>
        </p:nvSpPr>
        <p:spPr>
          <a:xfrm>
            <a:off x="4988528" y="2955258"/>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asd2</a:t>
            </a:r>
            <a:endParaRPr lang="en-US" dirty="0"/>
          </a:p>
        </p:txBody>
      </p:sp>
      <p:cxnSp>
        <p:nvCxnSpPr>
          <p:cNvPr id="60" name="Elbow Connector 59"/>
          <p:cNvCxnSpPr/>
          <p:nvPr/>
        </p:nvCxnSpPr>
        <p:spPr>
          <a:xfrm rot="5400000" flipH="1" flipV="1">
            <a:off x="5530973" y="2490865"/>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rot="5400000" flipH="1" flipV="1">
            <a:off x="6333614" y="2531503"/>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rot="5400000" flipV="1">
            <a:off x="4951857" y="2521345"/>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66"/>
          <p:cNvCxnSpPr/>
          <p:nvPr/>
        </p:nvCxnSpPr>
        <p:spPr>
          <a:xfrm rot="16200000" flipV="1">
            <a:off x="4119882" y="2443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363578" y="2888019"/>
            <a:ext cx="53848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cxnSp>
        <p:nvCxnSpPr>
          <p:cNvPr id="31" name="Elbow Connector 30"/>
          <p:cNvCxnSpPr/>
          <p:nvPr/>
        </p:nvCxnSpPr>
        <p:spPr>
          <a:xfrm rot="5400000" flipH="1" flipV="1">
            <a:off x="8007397" y="2608450"/>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543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0" indent="0">
              <a:buNone/>
            </a:pPr>
            <a:r>
              <a:rPr lang="en-US" dirty="0">
                <a:latin typeface="Courier New"/>
                <a:cs typeface="Courier New"/>
              </a:rPr>
              <a:t>FROM python:2.7</a:t>
            </a:r>
          </a:p>
          <a:p>
            <a:pPr marL="0" indent="0">
              <a:buNone/>
            </a:pPr>
            <a:r>
              <a:rPr lang="en-US" dirty="0">
                <a:latin typeface="Courier New"/>
                <a:cs typeface="Courier New"/>
              </a:rPr>
              <a:t>ADD . /code</a:t>
            </a:r>
          </a:p>
          <a:p>
            <a:pPr marL="0" indent="0">
              <a:buNone/>
            </a:pPr>
            <a:r>
              <a:rPr lang="en-US" dirty="0">
                <a:latin typeface="Courier New"/>
                <a:cs typeface="Courier New"/>
              </a:rPr>
              <a:t>WORKDIR /code</a:t>
            </a:r>
          </a:p>
          <a:p>
            <a:pPr marL="0" indent="0">
              <a:buNone/>
            </a:pPr>
            <a:r>
              <a:rPr lang="en-US" dirty="0">
                <a:latin typeface="Courier New"/>
                <a:cs typeface="Courier New"/>
              </a:rPr>
              <a:t>RUN apt-get update</a:t>
            </a:r>
          </a:p>
          <a:p>
            <a:pPr marL="0" indent="0">
              <a:buNone/>
            </a:pPr>
            <a:r>
              <a:rPr lang="en-US" dirty="0">
                <a:latin typeface="Courier New"/>
                <a:cs typeface="Courier New"/>
              </a:rPr>
              <a:t>RUN apt-get -y install python-</a:t>
            </a:r>
            <a:r>
              <a:rPr lang="en-US" dirty="0" err="1">
                <a:latin typeface="Courier New"/>
                <a:cs typeface="Courier New"/>
              </a:rPr>
              <a:t>dev</a:t>
            </a:r>
            <a:endParaRPr lang="en-US" dirty="0">
              <a:latin typeface="Courier New"/>
              <a:cs typeface="Courier New"/>
            </a:endParaRPr>
          </a:p>
          <a:p>
            <a:pPr marL="0" indent="0">
              <a:buNone/>
            </a:pPr>
            <a:r>
              <a:rPr lang="en-US" dirty="0" smtClean="0">
                <a:latin typeface="Courier New"/>
                <a:cs typeface="Courier New"/>
              </a:rPr>
              <a:t>RUN </a:t>
            </a:r>
            <a:r>
              <a:rPr lang="en-US" dirty="0">
                <a:latin typeface="Courier New"/>
                <a:cs typeface="Courier New"/>
              </a:rPr>
              <a:t>apt-get -y install </a:t>
            </a:r>
            <a:r>
              <a:rPr lang="en-US" dirty="0" err="1">
                <a:latin typeface="Courier New"/>
                <a:cs typeface="Courier New"/>
              </a:rPr>
              <a:t>libssl-dev</a:t>
            </a:r>
            <a:endParaRPr lang="en-US" dirty="0">
              <a:latin typeface="Courier New"/>
              <a:cs typeface="Courier New"/>
            </a:endParaRPr>
          </a:p>
          <a:p>
            <a:pPr marL="0" indent="0">
              <a:buNone/>
            </a:pPr>
            <a:r>
              <a:rPr lang="en-US" dirty="0">
                <a:latin typeface="Courier New"/>
                <a:cs typeface="Courier New"/>
              </a:rPr>
              <a:t>RUN pip install --no-cache-</a:t>
            </a:r>
            <a:r>
              <a:rPr lang="en-US" dirty="0" err="1">
                <a:latin typeface="Courier New"/>
                <a:cs typeface="Courier New"/>
              </a:rPr>
              <a:t>dir</a:t>
            </a:r>
            <a:r>
              <a:rPr lang="en-US" dirty="0">
                <a:latin typeface="Courier New"/>
                <a:cs typeface="Courier New"/>
              </a:rPr>
              <a:t> -r </a:t>
            </a:r>
            <a:r>
              <a:rPr lang="en-US" dirty="0" err="1">
                <a:latin typeface="Courier New"/>
                <a:cs typeface="Courier New"/>
              </a:rPr>
              <a:t>requirements.txt</a:t>
            </a:r>
            <a:endParaRPr lang="en-US" dirty="0">
              <a:latin typeface="Courier New"/>
              <a:cs typeface="Courier New"/>
            </a:endParaRPr>
          </a:p>
          <a:p>
            <a:pPr marL="0" indent="0">
              <a:buNone/>
            </a:pPr>
            <a:r>
              <a:rPr lang="en-US" dirty="0">
                <a:latin typeface="Courier New"/>
                <a:cs typeface="Courier New"/>
              </a:rPr>
              <a:t>EXPOSE 5000</a:t>
            </a:r>
          </a:p>
          <a:p>
            <a:pPr marL="0" indent="0">
              <a:buNone/>
            </a:pPr>
            <a:r>
              <a:rPr lang="en-US" dirty="0">
                <a:latin typeface="Courier New"/>
                <a:cs typeface="Courier New"/>
              </a:rPr>
              <a:t>CMD python </a:t>
            </a:r>
            <a:r>
              <a:rPr lang="en-US" dirty="0" err="1">
                <a:latin typeface="Courier New"/>
                <a:cs typeface="Courier New"/>
              </a:rPr>
              <a:t>app.py</a:t>
            </a:r>
            <a:endParaRPr lang="en-US" dirty="0">
              <a:latin typeface="Courier New"/>
              <a:cs typeface="Courier New"/>
            </a:endParaRPr>
          </a:p>
        </p:txBody>
      </p:sp>
      <p:sp>
        <p:nvSpPr>
          <p:cNvPr id="3" name="Title 2"/>
          <p:cNvSpPr>
            <a:spLocks noGrp="1"/>
          </p:cNvSpPr>
          <p:nvPr>
            <p:ph type="title"/>
          </p:nvPr>
        </p:nvSpPr>
        <p:spPr/>
        <p:txBody>
          <a:bodyPr/>
          <a:lstStyle/>
          <a:p>
            <a:r>
              <a:rPr lang="en-US" dirty="0" err="1" smtClean="0"/>
              <a:t>Dockerfile</a:t>
            </a:r>
            <a:endParaRPr lang="en-US" dirty="0"/>
          </a:p>
        </p:txBody>
      </p:sp>
      <p:sp>
        <p:nvSpPr>
          <p:cNvPr id="4" name="Rounded Rectangle 3"/>
          <p:cNvSpPr/>
          <p:nvPr/>
        </p:nvSpPr>
        <p:spPr>
          <a:xfrm>
            <a:off x="304800" y="2959100"/>
            <a:ext cx="7226300" cy="368300"/>
          </a:xfrm>
          <a:prstGeom prst="roundRect">
            <a:avLst/>
          </a:prstGeom>
          <a:ln w="38100" cmpd="sng">
            <a:solidFill>
              <a:srgbClr val="FF0000"/>
            </a:solidFill>
          </a:ln>
        </p:spPr>
        <p:txBody>
          <a:bodyPr wrap="square" rtlCol="0" anchor="ctr">
            <a:spAutoFit/>
          </a:bodyPr>
          <a:lstStyle/>
          <a:p>
            <a:pPr algn="ctr"/>
            <a:endParaRPr lang="en-US" sz="1600" dirty="0">
              <a:solidFill>
                <a:srgbClr val="7F7F7F"/>
              </a:solidFill>
              <a:latin typeface="Arial"/>
              <a:cs typeface="Arial"/>
            </a:endParaRPr>
          </a:p>
        </p:txBody>
      </p:sp>
    </p:spTree>
    <p:extLst>
      <p:ext uri="{BB962C8B-B14F-4D97-AF65-F5344CB8AC3E}">
        <p14:creationId xmlns:p14="http://schemas.microsoft.com/office/powerpoint/2010/main" val="5885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92500" lnSpcReduction="20000"/>
          </a:bodyPr>
          <a:lstStyle/>
          <a:p>
            <a:pPr marL="0" indent="0">
              <a:buNone/>
            </a:pPr>
            <a:r>
              <a:rPr lang="en-US" dirty="0">
                <a:latin typeface="Courier New"/>
                <a:cs typeface="Courier New"/>
              </a:rPr>
              <a:t>web:</a:t>
            </a:r>
          </a:p>
          <a:p>
            <a:pPr marL="0" indent="0">
              <a:buNone/>
            </a:pPr>
            <a:r>
              <a:rPr lang="en-US" dirty="0">
                <a:latin typeface="Courier New"/>
                <a:cs typeface="Courier New"/>
              </a:rPr>
              <a:t>  build: .</a:t>
            </a:r>
          </a:p>
          <a:p>
            <a:pPr marL="0" indent="0">
              <a:buNone/>
            </a:pPr>
            <a:r>
              <a:rPr lang="en-US" dirty="0">
                <a:latin typeface="Courier New"/>
                <a:cs typeface="Courier New"/>
              </a:rPr>
              <a:t>  ports:</a:t>
            </a:r>
          </a:p>
          <a:p>
            <a:pPr marL="0" indent="0">
              <a:buNone/>
            </a:pPr>
            <a:r>
              <a:rPr lang="en-US" dirty="0">
                <a:latin typeface="Courier New"/>
                <a:cs typeface="Courier New"/>
              </a:rPr>
              <a:t>   - "5000:5000"</a:t>
            </a:r>
          </a:p>
          <a:p>
            <a:pPr marL="0" indent="0">
              <a:buNone/>
            </a:pPr>
            <a:r>
              <a:rPr lang="en-US" dirty="0">
                <a:latin typeface="Courier New"/>
                <a:cs typeface="Courier New"/>
              </a:rPr>
              <a:t>  links:</a:t>
            </a:r>
          </a:p>
          <a:p>
            <a:pPr marL="0" indent="0">
              <a:buNone/>
            </a:pPr>
            <a:r>
              <a:rPr lang="en-US" dirty="0">
                <a:latin typeface="Courier New"/>
                <a:cs typeface="Courier New"/>
              </a:rPr>
              <a:t>   - </a:t>
            </a:r>
            <a:r>
              <a:rPr lang="en-US" dirty="0" err="1">
                <a:latin typeface="Courier New"/>
                <a:cs typeface="Courier New"/>
              </a:rPr>
              <a:t>aerospike</a:t>
            </a:r>
            <a:endParaRPr lang="en-US" dirty="0">
              <a:latin typeface="Courier New"/>
              <a:cs typeface="Courier New"/>
            </a:endParaRPr>
          </a:p>
          <a:p>
            <a:pPr marL="0" indent="0">
              <a:buNone/>
            </a:pPr>
            <a:r>
              <a:rPr lang="en-US" dirty="0">
                <a:latin typeface="Courier New"/>
                <a:cs typeface="Courier New"/>
              </a:rPr>
              <a:t>  hostname: </a:t>
            </a:r>
            <a:r>
              <a:rPr lang="en-US" dirty="0" err="1">
                <a:latin typeface="Courier New"/>
                <a:cs typeface="Courier New"/>
              </a:rPr>
              <a:t>dev.awesome-counter.com</a:t>
            </a:r>
            <a:endParaRPr lang="en-US" dirty="0">
              <a:latin typeface="Courier New"/>
              <a:cs typeface="Courier New"/>
            </a:endParaRPr>
          </a:p>
          <a:p>
            <a:pPr marL="0" indent="0">
              <a:buNone/>
            </a:pPr>
            <a:r>
              <a:rPr lang="en-US" dirty="0">
                <a:latin typeface="Courier New"/>
                <a:cs typeface="Courier New"/>
              </a:rPr>
              <a:t>  environment:</a:t>
            </a:r>
          </a:p>
          <a:p>
            <a:pPr marL="0" indent="0">
              <a:buNone/>
            </a:pPr>
            <a:r>
              <a:rPr lang="en-US" dirty="0">
                <a:latin typeface="Courier New"/>
                <a:cs typeface="Courier New"/>
              </a:rPr>
              <a:t>    - AEROSPIKE_HOST=dev_aerospike_1   </a:t>
            </a:r>
          </a:p>
          <a:p>
            <a:pPr marL="0" indent="0">
              <a:buNone/>
            </a:pPr>
            <a:r>
              <a:rPr lang="en-US" dirty="0" err="1">
                <a:latin typeface="Courier New"/>
                <a:cs typeface="Courier New"/>
              </a:rPr>
              <a:t>aerospike</a:t>
            </a:r>
            <a:r>
              <a:rPr lang="en-US" dirty="0">
                <a:latin typeface="Courier New"/>
                <a:cs typeface="Courier New"/>
              </a:rPr>
              <a:t>:</a:t>
            </a:r>
          </a:p>
          <a:p>
            <a:pPr marL="0" indent="0">
              <a:buNone/>
            </a:pPr>
            <a:r>
              <a:rPr lang="en-US" dirty="0">
                <a:latin typeface="Courier New"/>
                <a:cs typeface="Courier New"/>
              </a:rPr>
              <a:t>  image: </a:t>
            </a:r>
            <a:r>
              <a:rPr lang="en-US" dirty="0" err="1">
                <a:latin typeface="Courier New"/>
                <a:cs typeface="Courier New"/>
              </a:rPr>
              <a:t>aerospike</a:t>
            </a:r>
            <a:r>
              <a:rPr lang="en-US" dirty="0">
                <a:latin typeface="Courier New"/>
                <a:cs typeface="Courier New"/>
              </a:rPr>
              <a:t>/</a:t>
            </a:r>
            <a:r>
              <a:rPr lang="en-US" dirty="0" err="1">
                <a:latin typeface="Courier New"/>
                <a:cs typeface="Courier New"/>
              </a:rPr>
              <a:t>aerospike-server:latest</a:t>
            </a:r>
            <a:endParaRPr lang="en-US" dirty="0">
              <a:latin typeface="Courier New"/>
              <a:cs typeface="Courier New"/>
            </a:endParaRPr>
          </a:p>
          <a:p>
            <a:pPr marL="0" indent="0">
              <a:buNone/>
            </a:pPr>
            <a:r>
              <a:rPr lang="en-US" dirty="0">
                <a:latin typeface="Courier New"/>
                <a:cs typeface="Courier New"/>
              </a:rPr>
              <a:t>  volumes: </a:t>
            </a:r>
          </a:p>
          <a:p>
            <a:pPr marL="0" indent="0">
              <a:buNone/>
            </a:pPr>
            <a:r>
              <a:rPr lang="en-US" dirty="0">
                <a:latin typeface="Courier New"/>
                <a:cs typeface="Courier New"/>
              </a:rPr>
              <a:t>    - $PWD:/</a:t>
            </a:r>
            <a:r>
              <a:rPr lang="en-US" dirty="0" err="1">
                <a:latin typeface="Courier New"/>
                <a:cs typeface="Courier New"/>
              </a:rPr>
              <a:t>etc</a:t>
            </a:r>
            <a:r>
              <a:rPr lang="en-US" dirty="0">
                <a:latin typeface="Courier New"/>
                <a:cs typeface="Courier New"/>
              </a:rPr>
              <a:t>/</a:t>
            </a:r>
            <a:r>
              <a:rPr lang="en-US" dirty="0" err="1" smtClean="0">
                <a:latin typeface="Courier New"/>
                <a:cs typeface="Courier New"/>
              </a:rPr>
              <a:t>aerospike</a:t>
            </a:r>
            <a:endParaRPr lang="en-US" dirty="0">
              <a:latin typeface="Courier New"/>
              <a:cs typeface="Courier New"/>
            </a:endParaRPr>
          </a:p>
        </p:txBody>
      </p:sp>
      <p:sp>
        <p:nvSpPr>
          <p:cNvPr id="3" name="Title 2"/>
          <p:cNvSpPr>
            <a:spLocks noGrp="1"/>
          </p:cNvSpPr>
          <p:nvPr>
            <p:ph type="title"/>
          </p:nvPr>
        </p:nvSpPr>
        <p:spPr/>
        <p:txBody>
          <a:bodyPr/>
          <a:lstStyle/>
          <a:p>
            <a:r>
              <a:rPr lang="en-US" dirty="0" err="1" smtClean="0"/>
              <a:t>docker-compose.yml</a:t>
            </a:r>
            <a:endParaRPr lang="en-US" dirty="0"/>
          </a:p>
        </p:txBody>
      </p:sp>
      <p:sp>
        <p:nvSpPr>
          <p:cNvPr id="4" name="Rounded Rectangle 3"/>
          <p:cNvSpPr/>
          <p:nvPr/>
        </p:nvSpPr>
        <p:spPr>
          <a:xfrm>
            <a:off x="571500" y="3670300"/>
            <a:ext cx="5689600" cy="368300"/>
          </a:xfrm>
          <a:prstGeom prst="roundRect">
            <a:avLst/>
          </a:prstGeom>
          <a:ln w="38100" cmpd="sng">
            <a:solidFill>
              <a:srgbClr val="FF0000"/>
            </a:solidFill>
          </a:ln>
        </p:spPr>
        <p:txBody>
          <a:bodyPr wrap="square" rtlCol="0" anchor="ctr">
            <a:spAutoFit/>
          </a:bodyPr>
          <a:lstStyle/>
          <a:p>
            <a:pPr algn="ctr"/>
            <a:endParaRPr lang="en-US" sz="1600" dirty="0">
              <a:solidFill>
                <a:srgbClr val="7F7F7F"/>
              </a:solidFill>
              <a:latin typeface="Arial"/>
              <a:cs typeface="Arial"/>
            </a:endParaRPr>
          </a:p>
        </p:txBody>
      </p:sp>
    </p:spTree>
    <p:extLst>
      <p:ext uri="{BB962C8B-B14F-4D97-AF65-F5344CB8AC3E}">
        <p14:creationId xmlns:p14="http://schemas.microsoft.com/office/powerpoint/2010/main" val="2584137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normAutofit/>
          </a:bodyPr>
          <a:lstStyle/>
          <a:p>
            <a:r>
              <a:rPr lang="en-US" dirty="0" smtClean="0"/>
              <a:t>Roll the App to Production behind HA Proxy</a:t>
            </a:r>
            <a:endParaRPr lang="en-US" dirty="0"/>
          </a:p>
        </p:txBody>
      </p:sp>
      <p:sp>
        <p:nvSpPr>
          <p:cNvPr id="20" name="Rectangle 19"/>
          <p:cNvSpPr/>
          <p:nvPr/>
        </p:nvSpPr>
        <p:spPr>
          <a:xfrm>
            <a:off x="628665" y="1921232"/>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a:t>
            </a:r>
            <a:endParaRPr lang="en-US" dirty="0"/>
          </a:p>
        </p:txBody>
      </p:sp>
      <p:sp>
        <p:nvSpPr>
          <p:cNvPr id="25" name="Rectangle 24"/>
          <p:cNvSpPr/>
          <p:nvPr/>
        </p:nvSpPr>
        <p:spPr>
          <a:xfrm>
            <a:off x="3327495" y="1932571"/>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web1</a:t>
            </a:r>
            <a:endParaRPr lang="en-US" dirty="0"/>
          </a:p>
        </p:txBody>
      </p:sp>
      <p:sp>
        <p:nvSpPr>
          <p:cNvPr id="22" name="Striped Right Arrow 21"/>
          <p:cNvSpPr/>
          <p:nvPr/>
        </p:nvSpPr>
        <p:spPr>
          <a:xfrm>
            <a:off x="1859280" y="1910080"/>
            <a:ext cx="944880" cy="54864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3844" y="4429760"/>
            <a:ext cx="15447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Development</a:t>
            </a:r>
            <a:endParaRPr lang="en-US" dirty="0">
              <a:latin typeface="Arial" panose="020B0604020202020204" pitchFamily="34" charset="0"/>
              <a:cs typeface="Arial" panose="020B0604020202020204" pitchFamily="34" charset="0"/>
            </a:endParaRPr>
          </a:p>
        </p:txBody>
      </p:sp>
      <p:sp>
        <p:nvSpPr>
          <p:cNvPr id="30" name="TextBox 29"/>
          <p:cNvSpPr txBox="1"/>
          <p:nvPr/>
        </p:nvSpPr>
        <p:spPr>
          <a:xfrm>
            <a:off x="3200404" y="4429760"/>
            <a:ext cx="128822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Production</a:t>
            </a:r>
            <a:endParaRPr lang="en-US" dirty="0">
              <a:latin typeface="Arial" panose="020B0604020202020204" pitchFamily="34" charset="0"/>
              <a:cs typeface="Arial" panose="020B0604020202020204" pitchFamily="34" charset="0"/>
            </a:endParaRPr>
          </a:p>
        </p:txBody>
      </p:sp>
      <p:sp>
        <p:nvSpPr>
          <p:cNvPr id="33" name="Oval 32"/>
          <p:cNvSpPr/>
          <p:nvPr/>
        </p:nvSpPr>
        <p:spPr>
          <a:xfrm>
            <a:off x="3017721" y="2891359"/>
            <a:ext cx="1417455" cy="45354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Aerospike</a:t>
            </a:r>
            <a:endParaRPr lang="en-US" sz="1400" dirty="0"/>
          </a:p>
        </p:txBody>
      </p:sp>
      <p:cxnSp>
        <p:nvCxnSpPr>
          <p:cNvPr id="13" name="Straight Arrow Connector 12"/>
          <p:cNvCxnSpPr/>
          <p:nvPr/>
        </p:nvCxnSpPr>
        <p:spPr>
          <a:xfrm>
            <a:off x="3708400" y="2407921"/>
            <a:ext cx="0" cy="4978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5400000" flipH="1" flipV="1">
            <a:off x="3967482" y="1417320"/>
            <a:ext cx="538480" cy="52832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340946" y="895307"/>
            <a:ext cx="4234094" cy="53291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 Proxy</a:t>
            </a:r>
            <a:endParaRPr lang="en-US" dirty="0"/>
          </a:p>
        </p:txBody>
      </p:sp>
      <p:cxnSp>
        <p:nvCxnSpPr>
          <p:cNvPr id="18" name="Straight Arrow Connector 17"/>
          <p:cNvCxnSpPr/>
          <p:nvPr/>
        </p:nvCxnSpPr>
        <p:spPr>
          <a:xfrm>
            <a:off x="1016000" y="2407921"/>
            <a:ext cx="0" cy="4978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15160" y="2911679"/>
            <a:ext cx="1417455" cy="45354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Aerospike</a:t>
            </a:r>
            <a:endParaRPr lang="en-US" sz="1400" dirty="0"/>
          </a:p>
        </p:txBody>
      </p:sp>
    </p:spTree>
    <p:extLst>
      <p:ext uri="{BB962C8B-B14F-4D97-AF65-F5344CB8AC3E}">
        <p14:creationId xmlns:p14="http://schemas.microsoft.com/office/powerpoint/2010/main" val="2001176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a:p>
        </p:txBody>
      </p:sp>
      <p:sp>
        <p:nvSpPr>
          <p:cNvPr id="2" name="Title 1"/>
          <p:cNvSpPr>
            <a:spLocks noGrp="1"/>
          </p:cNvSpPr>
          <p:nvPr>
            <p:ph type="title"/>
          </p:nvPr>
        </p:nvSpPr>
        <p:spPr/>
        <p:txBody>
          <a:bodyPr/>
          <a:lstStyle/>
          <a:p>
            <a:r>
              <a:rPr lang="en-US" dirty="0" smtClean="0"/>
              <a:t>Step 2: Scale the Web Tier</a:t>
            </a:r>
            <a:endParaRPr lang="en-US" dirty="0"/>
          </a:p>
        </p:txBody>
      </p:sp>
      <p:sp>
        <p:nvSpPr>
          <p:cNvPr id="6" name="Rectangle 5"/>
          <p:cNvSpPr/>
          <p:nvPr/>
        </p:nvSpPr>
        <p:spPr>
          <a:xfrm>
            <a:off x="4373410" y="1937734"/>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web2</a:t>
            </a:r>
            <a:endParaRPr lang="en-US" dirty="0"/>
          </a:p>
        </p:txBody>
      </p:sp>
      <p:sp>
        <p:nvSpPr>
          <p:cNvPr id="7" name="Rectangle 6"/>
          <p:cNvSpPr/>
          <p:nvPr/>
        </p:nvSpPr>
        <p:spPr>
          <a:xfrm>
            <a:off x="5409845" y="1931393"/>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web3</a:t>
            </a:r>
            <a:endParaRPr lang="en-US" dirty="0"/>
          </a:p>
        </p:txBody>
      </p:sp>
      <p:sp>
        <p:nvSpPr>
          <p:cNvPr id="8" name="Rectangle 7"/>
          <p:cNvSpPr/>
          <p:nvPr/>
        </p:nvSpPr>
        <p:spPr>
          <a:xfrm>
            <a:off x="6358379" y="1914892"/>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web4</a:t>
            </a:r>
            <a:endParaRPr lang="en-US" dirty="0"/>
          </a:p>
        </p:txBody>
      </p:sp>
      <p:sp>
        <p:nvSpPr>
          <p:cNvPr id="9" name="Rectangle 8"/>
          <p:cNvSpPr/>
          <p:nvPr/>
        </p:nvSpPr>
        <p:spPr>
          <a:xfrm>
            <a:off x="8190833" y="1931228"/>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webN</a:t>
            </a:r>
            <a:endParaRPr lang="en-US" dirty="0"/>
          </a:p>
        </p:txBody>
      </p:sp>
      <p:sp>
        <p:nvSpPr>
          <p:cNvPr id="20" name="Rectangle 19"/>
          <p:cNvSpPr/>
          <p:nvPr/>
        </p:nvSpPr>
        <p:spPr>
          <a:xfrm>
            <a:off x="628665" y="1921232"/>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a:t>
            </a:r>
            <a:endParaRPr lang="en-US" dirty="0"/>
          </a:p>
        </p:txBody>
      </p:sp>
      <p:sp>
        <p:nvSpPr>
          <p:cNvPr id="25" name="Rectangle 24"/>
          <p:cNvSpPr/>
          <p:nvPr/>
        </p:nvSpPr>
        <p:spPr>
          <a:xfrm>
            <a:off x="3327495" y="1932571"/>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web1</a:t>
            </a:r>
            <a:endParaRPr lang="en-US" dirty="0"/>
          </a:p>
        </p:txBody>
      </p:sp>
      <p:sp>
        <p:nvSpPr>
          <p:cNvPr id="28" name="Oval 27"/>
          <p:cNvSpPr/>
          <p:nvPr/>
        </p:nvSpPr>
        <p:spPr>
          <a:xfrm>
            <a:off x="315160" y="2911679"/>
            <a:ext cx="1417455" cy="45354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err="1" smtClean="0"/>
              <a:t>Aerospike</a:t>
            </a:r>
            <a:endParaRPr lang="en-US" sz="1400" dirty="0"/>
          </a:p>
        </p:txBody>
      </p:sp>
      <p:sp>
        <p:nvSpPr>
          <p:cNvPr id="22" name="Striped Right Arrow 21"/>
          <p:cNvSpPr/>
          <p:nvPr/>
        </p:nvSpPr>
        <p:spPr>
          <a:xfrm>
            <a:off x="1859280" y="1910080"/>
            <a:ext cx="944880" cy="548640"/>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243844" y="3523847"/>
            <a:ext cx="15447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Development</a:t>
            </a:r>
            <a:endParaRPr lang="en-US" dirty="0">
              <a:latin typeface="Arial" panose="020B0604020202020204" pitchFamily="34" charset="0"/>
              <a:cs typeface="Arial" panose="020B0604020202020204" pitchFamily="34" charset="0"/>
            </a:endParaRPr>
          </a:p>
        </p:txBody>
      </p:sp>
      <p:sp>
        <p:nvSpPr>
          <p:cNvPr id="29" name="TextBox 28"/>
          <p:cNvSpPr txBox="1"/>
          <p:nvPr/>
        </p:nvSpPr>
        <p:spPr>
          <a:xfrm>
            <a:off x="7366000" y="1899920"/>
            <a:ext cx="53848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30" name="TextBox 29"/>
          <p:cNvSpPr txBox="1"/>
          <p:nvPr/>
        </p:nvSpPr>
        <p:spPr>
          <a:xfrm>
            <a:off x="3102714" y="3470558"/>
            <a:ext cx="128822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Production</a:t>
            </a:r>
            <a:endParaRPr lang="en-US" dirty="0">
              <a:latin typeface="Arial" panose="020B0604020202020204" pitchFamily="34" charset="0"/>
              <a:cs typeface="Arial" panose="020B0604020202020204" pitchFamily="34" charset="0"/>
            </a:endParaRPr>
          </a:p>
        </p:txBody>
      </p:sp>
      <p:sp>
        <p:nvSpPr>
          <p:cNvPr id="33" name="Oval 32"/>
          <p:cNvSpPr/>
          <p:nvPr/>
        </p:nvSpPr>
        <p:spPr>
          <a:xfrm>
            <a:off x="3017721" y="2891359"/>
            <a:ext cx="1417455" cy="45354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Aerospike</a:t>
            </a:r>
            <a:endParaRPr lang="en-US" sz="1400" dirty="0"/>
          </a:p>
        </p:txBody>
      </p:sp>
      <p:cxnSp>
        <p:nvCxnSpPr>
          <p:cNvPr id="17" name="Straight Arrow Connector 16"/>
          <p:cNvCxnSpPr/>
          <p:nvPr/>
        </p:nvCxnSpPr>
        <p:spPr>
          <a:xfrm>
            <a:off x="3708400" y="2407921"/>
            <a:ext cx="0" cy="4978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340946" y="895307"/>
            <a:ext cx="4234094" cy="53291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 Proxy</a:t>
            </a:r>
            <a:endParaRPr lang="en-US" dirty="0"/>
          </a:p>
        </p:txBody>
      </p:sp>
      <p:cxnSp>
        <p:nvCxnSpPr>
          <p:cNvPr id="19" name="Elbow Connector 18"/>
          <p:cNvCxnSpPr/>
          <p:nvPr/>
        </p:nvCxnSpPr>
        <p:spPr>
          <a:xfrm rot="5400000" flipH="1" flipV="1">
            <a:off x="3967482" y="1417320"/>
            <a:ext cx="538480" cy="52832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rot="16200000" flipV="1">
            <a:off x="5440680" y="144780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016000" y="2407921"/>
            <a:ext cx="0" cy="497840"/>
          </a:xfrm>
          <a:prstGeom prst="straightConnector1">
            <a:avLst/>
          </a:prstGeom>
          <a:ln>
            <a:headEnd type="arrow"/>
            <a:tailEnd type="arrow"/>
          </a:ln>
        </p:spPr>
        <p:style>
          <a:lnRef idx="2">
            <a:schemeClr val="dk1"/>
          </a:lnRef>
          <a:fillRef idx="1">
            <a:schemeClr val="lt1"/>
          </a:fillRef>
          <a:effectRef idx="0">
            <a:schemeClr val="dk1"/>
          </a:effectRef>
          <a:fontRef idx="minor">
            <a:schemeClr val="dk1"/>
          </a:fontRef>
        </p:style>
      </p:cxnSp>
      <p:cxnSp>
        <p:nvCxnSpPr>
          <p:cNvPr id="27" name="Elbow Connector 26"/>
          <p:cNvCxnSpPr/>
          <p:nvPr/>
        </p:nvCxnSpPr>
        <p:spPr>
          <a:xfrm rot="16200000" flipV="1">
            <a:off x="6324602" y="1427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a:xfrm rot="16200000" flipV="1">
            <a:off x="8173722" y="143764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rot="5400000" flipH="1" flipV="1">
            <a:off x="4583959" y="1502652"/>
            <a:ext cx="535652" cy="334513"/>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2"/>
          </p:cNvCxnSpPr>
          <p:nvPr/>
        </p:nvCxnSpPr>
        <p:spPr>
          <a:xfrm flipH="1">
            <a:off x="3872074" y="2402619"/>
            <a:ext cx="903893" cy="4927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7" idx="2"/>
          </p:cNvCxnSpPr>
          <p:nvPr/>
        </p:nvCxnSpPr>
        <p:spPr>
          <a:xfrm flipH="1">
            <a:off x="4094096" y="2396278"/>
            <a:ext cx="1718306" cy="53461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8" idx="2"/>
          </p:cNvCxnSpPr>
          <p:nvPr/>
        </p:nvCxnSpPr>
        <p:spPr>
          <a:xfrm flipH="1">
            <a:off x="4351643" y="2379777"/>
            <a:ext cx="2409293" cy="639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449333" y="2415769"/>
            <a:ext cx="4138501" cy="7460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47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Docker</a:t>
            </a:r>
            <a:r>
              <a:rPr lang="en-US" dirty="0" smtClean="0"/>
              <a:t> Networking</a:t>
            </a:r>
            <a:endParaRPr lang="en-US" dirty="0"/>
          </a:p>
        </p:txBody>
      </p:sp>
      <p:pic>
        <p:nvPicPr>
          <p:cNvPr id="4" name="Picture 3" descr="network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490" y="715297"/>
            <a:ext cx="6261549" cy="4255958"/>
          </a:xfrm>
          <a:prstGeom prst="rect">
            <a:avLst/>
          </a:prstGeom>
        </p:spPr>
      </p:pic>
    </p:spTree>
    <p:extLst>
      <p:ext uri="{BB962C8B-B14F-4D97-AF65-F5344CB8AC3E}">
        <p14:creationId xmlns:p14="http://schemas.microsoft.com/office/powerpoint/2010/main" val="1331595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normAutofit fontScale="85000" lnSpcReduction="20000"/>
          </a:bodyPr>
          <a:lstStyle/>
          <a:p>
            <a:pPr marL="0" indent="0">
              <a:buNone/>
            </a:pPr>
            <a:r>
              <a:rPr lang="en-US" dirty="0">
                <a:latin typeface="Courier New"/>
                <a:cs typeface="Courier New"/>
              </a:rPr>
              <a:t>discovery:</a:t>
            </a:r>
          </a:p>
          <a:p>
            <a:pPr marL="0" indent="0">
              <a:buNone/>
            </a:pPr>
            <a:r>
              <a:rPr lang="en-US" dirty="0">
                <a:latin typeface="Courier New"/>
                <a:cs typeface="Courier New"/>
              </a:rPr>
              <a:t>  image: </a:t>
            </a:r>
            <a:r>
              <a:rPr lang="en-US" dirty="0" err="1">
                <a:latin typeface="Courier New"/>
                <a:cs typeface="Courier New"/>
              </a:rPr>
              <a:t>aerospike</a:t>
            </a:r>
            <a:r>
              <a:rPr lang="en-US" dirty="0">
                <a:latin typeface="Courier New"/>
                <a:cs typeface="Courier New"/>
              </a:rPr>
              <a:t>/</a:t>
            </a:r>
            <a:r>
              <a:rPr lang="en-US" dirty="0" err="1">
                <a:latin typeface="Courier New"/>
                <a:cs typeface="Courier New"/>
              </a:rPr>
              <a:t>interlock:latest</a:t>
            </a:r>
            <a:endParaRPr lang="en-US" dirty="0">
              <a:latin typeface="Courier New"/>
              <a:cs typeface="Courier New"/>
            </a:endParaRPr>
          </a:p>
          <a:p>
            <a:pPr marL="0" indent="0">
              <a:buNone/>
            </a:pPr>
            <a:r>
              <a:rPr lang="en-US" dirty="0">
                <a:latin typeface="Courier New"/>
                <a:cs typeface="Courier New"/>
              </a:rPr>
              <a:t>  environment:</a:t>
            </a:r>
          </a:p>
          <a:p>
            <a:pPr marL="0" indent="0">
              <a:buNone/>
            </a:pPr>
            <a:r>
              <a:rPr lang="en-US" dirty="0">
                <a:latin typeface="Courier New"/>
                <a:cs typeface="Courier New"/>
              </a:rPr>
              <a:t>    - "DOCKER_HOST"</a:t>
            </a:r>
          </a:p>
          <a:p>
            <a:pPr marL="0" indent="0">
              <a:buNone/>
            </a:pPr>
            <a:r>
              <a:rPr lang="en-US" dirty="0">
                <a:latin typeface="Courier New"/>
                <a:cs typeface="Courier New"/>
              </a:rPr>
              <a:t>  volumes:</a:t>
            </a:r>
          </a:p>
          <a:p>
            <a:pPr marL="0" indent="0">
              <a:buNone/>
            </a:pPr>
            <a:r>
              <a:rPr lang="en-US" dirty="0">
                <a:latin typeface="Courier New"/>
                <a:cs typeface="Courier New"/>
              </a:rPr>
              <a:t>  # boot2docker images use the following</a:t>
            </a:r>
          </a:p>
          <a:p>
            <a:pPr marL="0" indent="0">
              <a:buNone/>
            </a:pPr>
            <a:r>
              <a:rPr lang="en-US" dirty="0">
                <a:latin typeface="Courier New"/>
                <a:cs typeface="Courier New"/>
              </a:rPr>
              <a:t>   - "/</a:t>
            </a:r>
            <a:r>
              <a:rPr lang="en-US" dirty="0" err="1">
                <a:latin typeface="Courier New"/>
                <a:cs typeface="Courier New"/>
              </a:rPr>
              <a:t>var</a:t>
            </a:r>
            <a:r>
              <a:rPr lang="en-US" dirty="0">
                <a:latin typeface="Courier New"/>
                <a:cs typeface="Courier New"/>
              </a:rPr>
              <a:t>/lib/boot2docker:/</a:t>
            </a:r>
            <a:r>
              <a:rPr lang="en-US" dirty="0" err="1">
                <a:latin typeface="Courier New"/>
                <a:cs typeface="Courier New"/>
              </a:rPr>
              <a:t>etc</a:t>
            </a:r>
            <a:r>
              <a:rPr lang="en-US" dirty="0">
                <a:latin typeface="Courier New"/>
                <a:cs typeface="Courier New"/>
              </a:rPr>
              <a:t>/</a:t>
            </a:r>
            <a:r>
              <a:rPr lang="en-US" dirty="0" err="1">
                <a:latin typeface="Courier New"/>
                <a:cs typeface="Courier New"/>
              </a:rPr>
              <a:t>docker</a:t>
            </a:r>
            <a:r>
              <a:rPr lang="en-US" dirty="0">
                <a:latin typeface="Courier New"/>
                <a:cs typeface="Courier New"/>
              </a:rPr>
              <a:t>"</a:t>
            </a:r>
          </a:p>
          <a:p>
            <a:pPr marL="0" indent="0">
              <a:buNone/>
            </a:pPr>
            <a:r>
              <a:rPr lang="en-US" dirty="0" smtClean="0">
                <a:latin typeface="Courier New"/>
                <a:cs typeface="Courier New"/>
              </a:rPr>
              <a:t>command</a:t>
            </a:r>
            <a:r>
              <a:rPr lang="en-US" dirty="0">
                <a:latin typeface="Courier New"/>
                <a:cs typeface="Courier New"/>
              </a:rPr>
              <a:t>: "--swarm-</a:t>
            </a:r>
            <a:r>
              <a:rPr lang="en-US" dirty="0" err="1">
                <a:latin typeface="Courier New"/>
                <a:cs typeface="Courier New"/>
              </a:rPr>
              <a:t>url</a:t>
            </a:r>
            <a:r>
              <a:rPr lang="en-US" dirty="0">
                <a:latin typeface="Courier New"/>
                <a:cs typeface="Courier New"/>
              </a:rPr>
              <a:t>=$DOCKER_HOST --swarm-</a:t>
            </a:r>
            <a:r>
              <a:rPr lang="en-US" dirty="0" err="1">
                <a:latin typeface="Courier New"/>
                <a:cs typeface="Courier New"/>
              </a:rPr>
              <a:t>tls</a:t>
            </a:r>
            <a:r>
              <a:rPr lang="en-US" dirty="0">
                <a:latin typeface="Courier New"/>
                <a:cs typeface="Courier New"/>
              </a:rPr>
              <a:t>-</a:t>
            </a:r>
            <a:r>
              <a:rPr lang="en-US" dirty="0" err="1">
                <a:latin typeface="Courier New"/>
                <a:cs typeface="Courier New"/>
              </a:rPr>
              <a:t>ca</a:t>
            </a:r>
            <a:r>
              <a:rPr lang="en-US" dirty="0">
                <a:latin typeface="Courier New"/>
                <a:cs typeface="Courier New"/>
              </a:rPr>
              <a:t>-cert=/</a:t>
            </a:r>
            <a:r>
              <a:rPr lang="en-US" dirty="0" err="1">
                <a:latin typeface="Courier New"/>
                <a:cs typeface="Courier New"/>
              </a:rPr>
              <a:t>etc</a:t>
            </a:r>
            <a:r>
              <a:rPr lang="en-US" dirty="0">
                <a:latin typeface="Courier New"/>
                <a:cs typeface="Courier New"/>
              </a:rPr>
              <a:t>/</a:t>
            </a:r>
            <a:r>
              <a:rPr lang="en-US" dirty="0" err="1">
                <a:latin typeface="Courier New"/>
                <a:cs typeface="Courier New"/>
              </a:rPr>
              <a:t>docker</a:t>
            </a:r>
            <a:r>
              <a:rPr lang="en-US" dirty="0">
                <a:latin typeface="Courier New"/>
                <a:cs typeface="Courier New"/>
              </a:rPr>
              <a:t>/</a:t>
            </a:r>
            <a:r>
              <a:rPr lang="en-US" dirty="0" err="1">
                <a:latin typeface="Courier New"/>
                <a:cs typeface="Courier New"/>
              </a:rPr>
              <a:t>ca.pem</a:t>
            </a:r>
            <a:r>
              <a:rPr lang="en-US" dirty="0">
                <a:latin typeface="Courier New"/>
                <a:cs typeface="Courier New"/>
              </a:rPr>
              <a:t> --swarm-</a:t>
            </a:r>
            <a:r>
              <a:rPr lang="en-US" dirty="0" err="1">
                <a:latin typeface="Courier New"/>
                <a:cs typeface="Courier New"/>
              </a:rPr>
              <a:t>tls</a:t>
            </a:r>
            <a:r>
              <a:rPr lang="en-US" dirty="0">
                <a:latin typeface="Courier New"/>
                <a:cs typeface="Courier New"/>
              </a:rPr>
              <a:t>-cert=/</a:t>
            </a:r>
            <a:r>
              <a:rPr lang="en-US" dirty="0" err="1">
                <a:latin typeface="Courier New"/>
                <a:cs typeface="Courier New"/>
              </a:rPr>
              <a:t>etc</a:t>
            </a:r>
            <a:r>
              <a:rPr lang="en-US" dirty="0">
                <a:latin typeface="Courier New"/>
                <a:cs typeface="Courier New"/>
              </a:rPr>
              <a:t>/</a:t>
            </a:r>
            <a:r>
              <a:rPr lang="en-US" dirty="0" err="1">
                <a:latin typeface="Courier New"/>
                <a:cs typeface="Courier New"/>
              </a:rPr>
              <a:t>docker</a:t>
            </a:r>
            <a:r>
              <a:rPr lang="en-US" dirty="0">
                <a:latin typeface="Courier New"/>
                <a:cs typeface="Courier New"/>
              </a:rPr>
              <a:t>/</a:t>
            </a:r>
            <a:r>
              <a:rPr lang="en-US" dirty="0" err="1">
                <a:latin typeface="Courier New"/>
                <a:cs typeface="Courier New"/>
              </a:rPr>
              <a:t>server.pem</a:t>
            </a:r>
            <a:r>
              <a:rPr lang="en-US" dirty="0">
                <a:latin typeface="Courier New"/>
                <a:cs typeface="Courier New"/>
              </a:rPr>
              <a:t> --swarm-</a:t>
            </a:r>
            <a:r>
              <a:rPr lang="en-US" dirty="0" err="1">
                <a:latin typeface="Courier New"/>
                <a:cs typeface="Courier New"/>
              </a:rPr>
              <a:t>tls</a:t>
            </a:r>
            <a:r>
              <a:rPr lang="en-US" dirty="0">
                <a:latin typeface="Courier New"/>
                <a:cs typeface="Courier New"/>
              </a:rPr>
              <a:t>-key=/</a:t>
            </a:r>
            <a:r>
              <a:rPr lang="en-US" dirty="0" err="1">
                <a:latin typeface="Courier New"/>
                <a:cs typeface="Courier New"/>
              </a:rPr>
              <a:t>etc</a:t>
            </a:r>
            <a:r>
              <a:rPr lang="en-US" dirty="0">
                <a:latin typeface="Courier New"/>
                <a:cs typeface="Courier New"/>
              </a:rPr>
              <a:t>/</a:t>
            </a:r>
            <a:r>
              <a:rPr lang="en-US" dirty="0" err="1">
                <a:latin typeface="Courier New"/>
                <a:cs typeface="Courier New"/>
              </a:rPr>
              <a:t>docker</a:t>
            </a:r>
            <a:r>
              <a:rPr lang="en-US" dirty="0">
                <a:latin typeface="Courier New"/>
                <a:cs typeface="Courier New"/>
              </a:rPr>
              <a:t>/server-</a:t>
            </a:r>
            <a:r>
              <a:rPr lang="en-US" dirty="0" err="1">
                <a:latin typeface="Courier New"/>
                <a:cs typeface="Courier New"/>
              </a:rPr>
              <a:t>key.pem</a:t>
            </a:r>
            <a:r>
              <a:rPr lang="en-US" dirty="0">
                <a:latin typeface="Courier New"/>
                <a:cs typeface="Courier New"/>
              </a:rPr>
              <a:t> --debug --plugin </a:t>
            </a:r>
            <a:r>
              <a:rPr lang="en-US" dirty="0" err="1">
                <a:latin typeface="Courier New"/>
                <a:cs typeface="Courier New"/>
              </a:rPr>
              <a:t>aerospike</a:t>
            </a:r>
            <a:r>
              <a:rPr lang="en-US" dirty="0">
                <a:latin typeface="Courier New"/>
                <a:cs typeface="Courier New"/>
              </a:rPr>
              <a:t> start"</a:t>
            </a:r>
          </a:p>
          <a:p>
            <a:pPr marL="0" indent="0">
              <a:buNone/>
            </a:pPr>
            <a:endParaRPr lang="en-US" dirty="0">
              <a:latin typeface="Courier New"/>
              <a:cs typeface="Courier New"/>
            </a:endParaRPr>
          </a:p>
          <a:p>
            <a:pPr marL="0" indent="0">
              <a:buNone/>
            </a:pPr>
            <a:r>
              <a:rPr lang="en-US" dirty="0" err="1">
                <a:latin typeface="Courier New"/>
                <a:cs typeface="Courier New"/>
              </a:rPr>
              <a:t>aerospike</a:t>
            </a:r>
            <a:r>
              <a:rPr lang="en-US" dirty="0">
                <a:latin typeface="Courier New"/>
                <a:cs typeface="Courier New"/>
              </a:rPr>
              <a:t>:</a:t>
            </a:r>
          </a:p>
          <a:p>
            <a:pPr marL="0" indent="0">
              <a:buNone/>
            </a:pPr>
            <a:r>
              <a:rPr lang="en-US" dirty="0">
                <a:latin typeface="Courier New"/>
                <a:cs typeface="Courier New"/>
              </a:rPr>
              <a:t>  image: </a:t>
            </a:r>
            <a:r>
              <a:rPr lang="en-US" dirty="0" err="1">
                <a:latin typeface="Courier New"/>
                <a:cs typeface="Courier New"/>
              </a:rPr>
              <a:t>aerospike</a:t>
            </a:r>
            <a:r>
              <a:rPr lang="en-US" dirty="0">
                <a:latin typeface="Courier New"/>
                <a:cs typeface="Courier New"/>
              </a:rPr>
              <a:t>/</a:t>
            </a:r>
            <a:r>
              <a:rPr lang="en-US" dirty="0" err="1">
                <a:latin typeface="Courier New"/>
                <a:cs typeface="Courier New"/>
              </a:rPr>
              <a:t>aerospike-server:latest</a:t>
            </a:r>
            <a:endParaRPr lang="en-US" dirty="0">
              <a:latin typeface="Courier New"/>
              <a:cs typeface="Courier New"/>
            </a:endParaRPr>
          </a:p>
          <a:p>
            <a:pPr marL="0" indent="0">
              <a:buNone/>
            </a:pPr>
            <a:r>
              <a:rPr lang="en-US" dirty="0">
                <a:latin typeface="Courier New"/>
                <a:cs typeface="Courier New"/>
              </a:rPr>
              <a:t>  volumes:</a:t>
            </a:r>
          </a:p>
          <a:p>
            <a:pPr marL="0" indent="0">
              <a:buNone/>
            </a:pPr>
            <a:r>
              <a:rPr lang="en-US" dirty="0">
                <a:latin typeface="Courier New"/>
                <a:cs typeface="Courier New"/>
              </a:rPr>
              <a:t>    - "$PWD:/</a:t>
            </a:r>
            <a:r>
              <a:rPr lang="en-US" dirty="0" err="1">
                <a:latin typeface="Courier New"/>
                <a:cs typeface="Courier New"/>
              </a:rPr>
              <a:t>etc</a:t>
            </a:r>
            <a:r>
              <a:rPr lang="en-US" dirty="0">
                <a:latin typeface="Courier New"/>
                <a:cs typeface="Courier New"/>
              </a:rPr>
              <a:t>/</a:t>
            </a:r>
            <a:r>
              <a:rPr lang="en-US" dirty="0" err="1">
                <a:latin typeface="Courier New"/>
                <a:cs typeface="Courier New"/>
              </a:rPr>
              <a:t>aerospike</a:t>
            </a:r>
            <a:r>
              <a:rPr lang="en-US" dirty="0">
                <a:latin typeface="Courier New"/>
                <a:cs typeface="Courier New"/>
              </a:rPr>
              <a:t>"</a:t>
            </a:r>
          </a:p>
        </p:txBody>
      </p:sp>
      <p:sp>
        <p:nvSpPr>
          <p:cNvPr id="5" name="Title 4"/>
          <p:cNvSpPr>
            <a:spLocks noGrp="1"/>
          </p:cNvSpPr>
          <p:nvPr>
            <p:ph type="title"/>
          </p:nvPr>
        </p:nvSpPr>
        <p:spPr/>
        <p:txBody>
          <a:bodyPr/>
          <a:lstStyle/>
          <a:p>
            <a:r>
              <a:rPr lang="en-US" dirty="0" err="1"/>
              <a:t>a</a:t>
            </a:r>
            <a:r>
              <a:rPr lang="en-US" dirty="0" err="1" smtClean="0"/>
              <a:t>es_base_cluster.yml</a:t>
            </a:r>
            <a:endParaRPr lang="en-US" dirty="0"/>
          </a:p>
        </p:txBody>
      </p:sp>
      <p:sp>
        <p:nvSpPr>
          <p:cNvPr id="4" name="Rounded Rectangle 3"/>
          <p:cNvSpPr/>
          <p:nvPr/>
        </p:nvSpPr>
        <p:spPr>
          <a:xfrm>
            <a:off x="596900" y="3771900"/>
            <a:ext cx="5003800" cy="330200"/>
          </a:xfrm>
          <a:prstGeom prst="roundRect">
            <a:avLst/>
          </a:prstGeom>
          <a:ln w="38100" cmpd="sng">
            <a:solidFill>
              <a:srgbClr val="FF0000"/>
            </a:solidFill>
          </a:ln>
        </p:spPr>
        <p:txBody>
          <a:bodyPr wrap="square" rtlCol="0" anchor="ctr">
            <a:spAutoFit/>
          </a:bodyPr>
          <a:lstStyle/>
          <a:p>
            <a:pPr algn="ctr"/>
            <a:endParaRPr lang="en-US" sz="1600" dirty="0">
              <a:solidFill>
                <a:srgbClr val="7F7F7F"/>
              </a:solidFill>
              <a:latin typeface="Arial"/>
              <a:cs typeface="Arial"/>
            </a:endParaRPr>
          </a:p>
        </p:txBody>
      </p:sp>
    </p:spTree>
    <p:extLst>
      <p:ext uri="{BB962C8B-B14F-4D97-AF65-F5344CB8AC3E}">
        <p14:creationId xmlns:p14="http://schemas.microsoft.com/office/powerpoint/2010/main" val="2985874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fontScale="70000" lnSpcReduction="20000"/>
          </a:bodyPr>
          <a:lstStyle/>
          <a:p>
            <a:pPr marL="0" indent="0">
              <a:buNone/>
            </a:pPr>
            <a:r>
              <a:rPr lang="en-US" dirty="0" err="1">
                <a:latin typeface="Courier New"/>
                <a:cs typeface="Courier New"/>
              </a:rPr>
              <a:t>haproxy</a:t>
            </a:r>
            <a:r>
              <a:rPr lang="en-US" dirty="0">
                <a:latin typeface="Courier New"/>
                <a:cs typeface="Courier New"/>
              </a:rPr>
              <a:t>:</a:t>
            </a:r>
          </a:p>
          <a:p>
            <a:pPr marL="0" indent="0">
              <a:buNone/>
            </a:pPr>
            <a:r>
              <a:rPr lang="en-US" dirty="0">
                <a:latin typeface="Courier New"/>
                <a:cs typeface="Courier New"/>
              </a:rPr>
              <a:t>  extends:</a:t>
            </a:r>
          </a:p>
          <a:p>
            <a:pPr marL="0" indent="0">
              <a:buNone/>
            </a:pPr>
            <a:r>
              <a:rPr lang="en-US" dirty="0">
                <a:latin typeface="Courier New"/>
                <a:cs typeface="Courier New"/>
              </a:rPr>
              <a:t>    file: </a:t>
            </a:r>
            <a:r>
              <a:rPr lang="en-US" dirty="0" err="1">
                <a:latin typeface="Courier New"/>
                <a:cs typeface="Courier New"/>
              </a:rPr>
              <a:t>haproxy.yml</a:t>
            </a:r>
            <a:endParaRPr lang="en-US" dirty="0">
              <a:latin typeface="Courier New"/>
              <a:cs typeface="Courier New"/>
            </a:endParaRPr>
          </a:p>
          <a:p>
            <a:pPr marL="0" indent="0">
              <a:buNone/>
            </a:pPr>
            <a:r>
              <a:rPr lang="en-US" dirty="0">
                <a:latin typeface="Courier New"/>
                <a:cs typeface="Courier New"/>
              </a:rPr>
              <a:t>    service: </a:t>
            </a:r>
            <a:r>
              <a:rPr lang="en-US" dirty="0" err="1">
                <a:latin typeface="Courier New"/>
                <a:cs typeface="Courier New"/>
              </a:rPr>
              <a:t>haproxy</a:t>
            </a:r>
            <a:r>
              <a:rPr lang="en-US" dirty="0">
                <a:latin typeface="Courier New"/>
                <a:cs typeface="Courier New"/>
              </a:rPr>
              <a:t>-server</a:t>
            </a:r>
          </a:p>
          <a:p>
            <a:pPr marL="0" indent="0">
              <a:buNone/>
            </a:pPr>
            <a:r>
              <a:rPr lang="en-US" dirty="0">
                <a:latin typeface="Courier New"/>
                <a:cs typeface="Courier New"/>
              </a:rPr>
              <a:t>  environment:</a:t>
            </a:r>
          </a:p>
          <a:p>
            <a:pPr marL="0" indent="0">
              <a:buNone/>
            </a:pPr>
            <a:r>
              <a:rPr lang="en-US" dirty="0">
                <a:latin typeface="Courier New"/>
                <a:cs typeface="Courier New"/>
              </a:rPr>
              <a:t>    - "</a:t>
            </a:r>
            <a:r>
              <a:rPr lang="en-US" dirty="0" err="1">
                <a:latin typeface="Courier New"/>
                <a:cs typeface="Courier New"/>
              </a:rPr>
              <a:t>constraint:node</a:t>
            </a:r>
            <a:r>
              <a:rPr lang="en-US" dirty="0">
                <a:latin typeface="Courier New"/>
                <a:cs typeface="Courier New"/>
              </a:rPr>
              <a:t>==swarm-0"</a:t>
            </a:r>
          </a:p>
          <a:p>
            <a:pPr marL="0" indent="0">
              <a:buNone/>
            </a:pPr>
            <a:r>
              <a:rPr lang="en-US" dirty="0">
                <a:latin typeface="Courier New"/>
                <a:cs typeface="Courier New"/>
              </a:rPr>
              <a:t>  net: bridge</a:t>
            </a:r>
          </a:p>
          <a:p>
            <a:pPr marL="0" indent="0">
              <a:buNone/>
            </a:pPr>
            <a:endParaRPr lang="en-US" dirty="0">
              <a:latin typeface="Courier New"/>
              <a:cs typeface="Courier New"/>
            </a:endParaRPr>
          </a:p>
          <a:p>
            <a:pPr marL="0" indent="0">
              <a:buNone/>
            </a:pPr>
            <a:r>
              <a:rPr lang="en-US" dirty="0">
                <a:latin typeface="Courier New"/>
                <a:cs typeface="Courier New"/>
              </a:rPr>
              <a:t>web:</a:t>
            </a:r>
          </a:p>
          <a:p>
            <a:pPr marL="0" indent="0">
              <a:buNone/>
            </a:pPr>
            <a:r>
              <a:rPr lang="en-US" dirty="0">
                <a:latin typeface="Courier New"/>
                <a:cs typeface="Courier New"/>
              </a:rPr>
              <a:t>  image: </a:t>
            </a:r>
            <a:r>
              <a:rPr lang="en-US" dirty="0" err="1">
                <a:latin typeface="Courier New"/>
                <a:cs typeface="Courier New"/>
              </a:rPr>
              <a:t>alvinr</a:t>
            </a:r>
            <a:r>
              <a:rPr lang="en-US" dirty="0">
                <a:latin typeface="Courier New"/>
                <a:cs typeface="Courier New"/>
              </a:rPr>
              <a:t>/</a:t>
            </a:r>
            <a:r>
              <a:rPr lang="en-US" dirty="0" err="1">
                <a:latin typeface="Courier New"/>
                <a:cs typeface="Courier New"/>
              </a:rPr>
              <a:t>demo-webapp-as:latest</a:t>
            </a:r>
            <a:endParaRPr lang="en-US" dirty="0">
              <a:latin typeface="Courier New"/>
              <a:cs typeface="Courier New"/>
            </a:endParaRPr>
          </a:p>
          <a:p>
            <a:pPr marL="0" indent="0">
              <a:buNone/>
            </a:pPr>
            <a:r>
              <a:rPr lang="en-US" dirty="0">
                <a:latin typeface="Courier New"/>
                <a:cs typeface="Courier New"/>
              </a:rPr>
              <a:t>  extends:</a:t>
            </a:r>
          </a:p>
          <a:p>
            <a:pPr marL="0" indent="0">
              <a:buNone/>
            </a:pPr>
            <a:r>
              <a:rPr lang="en-US" dirty="0">
                <a:latin typeface="Courier New"/>
                <a:cs typeface="Courier New"/>
              </a:rPr>
              <a:t>    file: </a:t>
            </a:r>
            <a:r>
              <a:rPr lang="en-US" dirty="0" err="1">
                <a:latin typeface="Courier New"/>
                <a:cs typeface="Courier New"/>
              </a:rPr>
              <a:t>haproxy.yml</a:t>
            </a:r>
            <a:endParaRPr lang="en-US" dirty="0">
              <a:latin typeface="Courier New"/>
              <a:cs typeface="Courier New"/>
            </a:endParaRPr>
          </a:p>
          <a:p>
            <a:pPr marL="0" indent="0">
              <a:buNone/>
            </a:pPr>
            <a:r>
              <a:rPr lang="en-US" dirty="0">
                <a:latin typeface="Courier New"/>
                <a:cs typeface="Courier New"/>
              </a:rPr>
              <a:t>    service: </a:t>
            </a:r>
            <a:r>
              <a:rPr lang="en-US" dirty="0" err="1">
                <a:latin typeface="Courier New"/>
                <a:cs typeface="Courier New"/>
              </a:rPr>
              <a:t>haproxy</a:t>
            </a:r>
            <a:r>
              <a:rPr lang="en-US" dirty="0">
                <a:latin typeface="Courier New"/>
                <a:cs typeface="Courier New"/>
              </a:rPr>
              <a:t>-app</a:t>
            </a:r>
          </a:p>
          <a:p>
            <a:pPr marL="0" indent="0">
              <a:buNone/>
            </a:pPr>
            <a:r>
              <a:rPr lang="en-US" dirty="0">
                <a:latin typeface="Courier New"/>
                <a:cs typeface="Courier New"/>
              </a:rPr>
              <a:t>  environment:</a:t>
            </a:r>
          </a:p>
          <a:p>
            <a:pPr marL="0" indent="0">
              <a:buNone/>
            </a:pPr>
            <a:r>
              <a:rPr lang="en-US" dirty="0">
                <a:latin typeface="Courier New"/>
                <a:cs typeface="Courier New"/>
              </a:rPr>
              <a:t>    - AEROSPIKE_HOST=prod_aerospike_1</a:t>
            </a:r>
          </a:p>
          <a:p>
            <a:pPr marL="0" indent="0">
              <a:buNone/>
            </a:pPr>
            <a:r>
              <a:rPr lang="en-US" dirty="0">
                <a:latin typeface="Courier New"/>
                <a:cs typeface="Courier New"/>
              </a:rPr>
              <a:t>  net: prod</a:t>
            </a:r>
          </a:p>
        </p:txBody>
      </p:sp>
      <p:sp>
        <p:nvSpPr>
          <p:cNvPr id="3" name="Title 2"/>
          <p:cNvSpPr>
            <a:spLocks noGrp="1"/>
          </p:cNvSpPr>
          <p:nvPr>
            <p:ph type="title"/>
          </p:nvPr>
        </p:nvSpPr>
        <p:spPr/>
        <p:txBody>
          <a:bodyPr/>
          <a:lstStyle/>
          <a:p>
            <a:r>
              <a:rPr lang="en-US" dirty="0" err="1"/>
              <a:t>d</a:t>
            </a:r>
            <a:r>
              <a:rPr lang="en-US" dirty="0" err="1" smtClean="0"/>
              <a:t>ocker-compose.yml</a:t>
            </a:r>
            <a:endParaRPr lang="en-US" dirty="0"/>
          </a:p>
        </p:txBody>
      </p:sp>
      <p:sp>
        <p:nvSpPr>
          <p:cNvPr id="5" name="Text Placeholder 4"/>
          <p:cNvSpPr>
            <a:spLocks noGrp="1"/>
          </p:cNvSpPr>
          <p:nvPr>
            <p:ph type="body" sz="quarter" idx="16"/>
          </p:nvPr>
        </p:nvSpPr>
        <p:spPr/>
        <p:txBody>
          <a:bodyPr>
            <a:normAutofit/>
          </a:bodyPr>
          <a:lstStyle/>
          <a:p>
            <a:pPr marL="0" indent="0">
              <a:buNone/>
            </a:pPr>
            <a:r>
              <a:rPr lang="en-US" sz="1300" dirty="0" err="1" smtClean="0">
                <a:latin typeface="Courier New"/>
                <a:cs typeface="Courier New"/>
              </a:rPr>
              <a:t>aerospike</a:t>
            </a:r>
            <a:r>
              <a:rPr lang="en-US" sz="1300" dirty="0">
                <a:latin typeface="Courier New"/>
                <a:cs typeface="Courier New"/>
              </a:rPr>
              <a:t>:</a:t>
            </a:r>
          </a:p>
          <a:p>
            <a:pPr marL="0" indent="0">
              <a:buNone/>
            </a:pPr>
            <a:r>
              <a:rPr lang="en-US" sz="1300" dirty="0">
                <a:latin typeface="Courier New"/>
                <a:cs typeface="Courier New"/>
              </a:rPr>
              <a:t>  extends:</a:t>
            </a:r>
          </a:p>
          <a:p>
            <a:pPr marL="0" indent="0">
              <a:buNone/>
            </a:pPr>
            <a:r>
              <a:rPr lang="en-US" sz="1300" dirty="0">
                <a:latin typeface="Courier New"/>
                <a:cs typeface="Courier New"/>
              </a:rPr>
              <a:t>    file: </a:t>
            </a:r>
            <a:r>
              <a:rPr lang="en-US" sz="1300" dirty="0" err="1">
                <a:latin typeface="Courier New"/>
                <a:cs typeface="Courier New"/>
              </a:rPr>
              <a:t>aes_base_cluster.yml</a:t>
            </a:r>
            <a:endParaRPr lang="en-US" sz="1300" dirty="0">
              <a:latin typeface="Courier New"/>
              <a:cs typeface="Courier New"/>
            </a:endParaRPr>
          </a:p>
          <a:p>
            <a:pPr marL="0" indent="0">
              <a:buNone/>
            </a:pPr>
            <a:r>
              <a:rPr lang="en-US" sz="1300" dirty="0">
                <a:latin typeface="Courier New"/>
                <a:cs typeface="Courier New"/>
              </a:rPr>
              <a:t>    service: </a:t>
            </a:r>
            <a:r>
              <a:rPr lang="en-US" sz="1300" dirty="0" err="1">
                <a:latin typeface="Courier New"/>
                <a:cs typeface="Courier New"/>
              </a:rPr>
              <a:t>aerospike</a:t>
            </a:r>
            <a:endParaRPr lang="en-US" sz="1300" dirty="0">
              <a:latin typeface="Courier New"/>
              <a:cs typeface="Courier New"/>
            </a:endParaRPr>
          </a:p>
          <a:p>
            <a:pPr marL="0" indent="0">
              <a:buNone/>
            </a:pPr>
            <a:r>
              <a:rPr lang="en-US" sz="1300" dirty="0">
                <a:latin typeface="Courier New"/>
                <a:cs typeface="Courier New"/>
              </a:rPr>
              <a:t>  image: </a:t>
            </a:r>
            <a:r>
              <a:rPr lang="en-US" sz="1300" dirty="0" err="1">
                <a:latin typeface="Courier New"/>
                <a:cs typeface="Courier New"/>
              </a:rPr>
              <a:t>aerospike</a:t>
            </a:r>
            <a:r>
              <a:rPr lang="en-US" sz="1300" dirty="0">
                <a:latin typeface="Courier New"/>
                <a:cs typeface="Courier New"/>
              </a:rPr>
              <a:t>/aerospike-server:</a:t>
            </a:r>
            <a:r>
              <a:rPr lang="en-US" sz="1300" dirty="0" smtClean="0">
                <a:latin typeface="Courier New"/>
                <a:cs typeface="Courier New"/>
              </a:rPr>
              <a:t>3.14.0</a:t>
            </a:r>
            <a:endParaRPr lang="en-US" sz="1300" dirty="0">
              <a:latin typeface="Courier New"/>
              <a:cs typeface="Courier New"/>
            </a:endParaRPr>
          </a:p>
          <a:p>
            <a:pPr marL="0" indent="0">
              <a:buNone/>
            </a:pPr>
            <a:r>
              <a:rPr lang="en-US" sz="1300" dirty="0">
                <a:latin typeface="Courier New"/>
                <a:cs typeface="Courier New"/>
              </a:rPr>
              <a:t>  labels:</a:t>
            </a:r>
          </a:p>
          <a:p>
            <a:pPr marL="0" indent="0">
              <a:buNone/>
            </a:pPr>
            <a:r>
              <a:rPr lang="en-US" sz="1300" dirty="0">
                <a:latin typeface="Courier New"/>
                <a:cs typeface="Courier New"/>
              </a:rPr>
              <a:t>    - "</a:t>
            </a:r>
            <a:r>
              <a:rPr lang="en-US" sz="1300" dirty="0" err="1">
                <a:latin typeface="Courier New"/>
                <a:cs typeface="Courier New"/>
              </a:rPr>
              <a:t>com.aerospike.cluster</a:t>
            </a:r>
            <a:r>
              <a:rPr lang="en-US" sz="1300" dirty="0">
                <a:latin typeface="Courier New"/>
                <a:cs typeface="Courier New"/>
              </a:rPr>
              <a:t>=awesome-counter"</a:t>
            </a:r>
          </a:p>
          <a:p>
            <a:pPr marL="0" indent="0">
              <a:buNone/>
            </a:pPr>
            <a:r>
              <a:rPr lang="en-US" sz="1300" dirty="0">
                <a:latin typeface="Courier New"/>
                <a:cs typeface="Courier New"/>
              </a:rPr>
              <a:t>  environment:</a:t>
            </a:r>
          </a:p>
          <a:p>
            <a:pPr marL="0" indent="0">
              <a:buNone/>
            </a:pPr>
            <a:r>
              <a:rPr lang="en-US" sz="1300" dirty="0">
                <a:latin typeface="Courier New"/>
                <a:cs typeface="Courier New"/>
              </a:rPr>
              <a:t>    - "</a:t>
            </a:r>
            <a:r>
              <a:rPr lang="en-US" sz="1300" dirty="0" err="1">
                <a:latin typeface="Courier New"/>
                <a:cs typeface="Courier New"/>
              </a:rPr>
              <a:t>affinity:com.aerospike.cluster</a:t>
            </a:r>
            <a:r>
              <a:rPr lang="en-US" sz="1300" dirty="0">
                <a:latin typeface="Courier New"/>
                <a:cs typeface="Courier New"/>
              </a:rPr>
              <a:t>!=awesome-counter"</a:t>
            </a:r>
          </a:p>
          <a:p>
            <a:pPr marL="0" indent="0">
              <a:buNone/>
            </a:pPr>
            <a:r>
              <a:rPr lang="en-US" sz="1300" dirty="0">
                <a:latin typeface="Courier New"/>
                <a:cs typeface="Courier New"/>
              </a:rPr>
              <a:t>  net: prod</a:t>
            </a:r>
          </a:p>
        </p:txBody>
      </p:sp>
      <p:sp>
        <p:nvSpPr>
          <p:cNvPr id="2" name="Rounded Rectangle 1"/>
          <p:cNvSpPr/>
          <p:nvPr/>
        </p:nvSpPr>
        <p:spPr>
          <a:xfrm>
            <a:off x="4813300" y="1981200"/>
            <a:ext cx="4089400" cy="431800"/>
          </a:xfrm>
          <a:prstGeom prst="roundRect">
            <a:avLst/>
          </a:prstGeom>
          <a:ln w="38100" cmpd="sng">
            <a:solidFill>
              <a:srgbClr val="FF0000"/>
            </a:solidFill>
          </a:ln>
        </p:spPr>
        <p:txBody>
          <a:bodyPr wrap="square" rtlCol="0" anchor="ctr">
            <a:spAutoFit/>
          </a:bodyPr>
          <a:lstStyle/>
          <a:p>
            <a:pPr algn="ctr"/>
            <a:endParaRPr lang="en-US" sz="1600" dirty="0">
              <a:solidFill>
                <a:srgbClr val="7F7F7F"/>
              </a:solidFill>
              <a:latin typeface="Arial"/>
              <a:cs typeface="Arial"/>
            </a:endParaRPr>
          </a:p>
        </p:txBody>
      </p:sp>
      <p:sp>
        <p:nvSpPr>
          <p:cNvPr id="6" name="Rounded Rectangle 5"/>
          <p:cNvSpPr/>
          <p:nvPr/>
        </p:nvSpPr>
        <p:spPr>
          <a:xfrm>
            <a:off x="4711700" y="3225800"/>
            <a:ext cx="4279900" cy="660400"/>
          </a:xfrm>
          <a:prstGeom prst="roundRect">
            <a:avLst/>
          </a:prstGeom>
          <a:ln w="38100" cmpd="sng">
            <a:solidFill>
              <a:srgbClr val="FF0000"/>
            </a:solidFill>
          </a:ln>
        </p:spPr>
        <p:txBody>
          <a:bodyPr wrap="square" rtlCol="0" anchor="ctr">
            <a:spAutoFit/>
          </a:bodyPr>
          <a:lstStyle/>
          <a:p>
            <a:pPr algn="ctr"/>
            <a:endParaRPr lang="en-US" sz="1600" dirty="0">
              <a:solidFill>
                <a:srgbClr val="7F7F7F"/>
              </a:solidFill>
              <a:latin typeface="Arial"/>
              <a:cs typeface="Arial"/>
            </a:endParaRPr>
          </a:p>
        </p:txBody>
      </p:sp>
      <p:sp>
        <p:nvSpPr>
          <p:cNvPr id="7" name="Rounded Rectangle 6"/>
          <p:cNvSpPr/>
          <p:nvPr/>
        </p:nvSpPr>
        <p:spPr>
          <a:xfrm>
            <a:off x="4737100" y="3949700"/>
            <a:ext cx="4267200" cy="330200"/>
          </a:xfrm>
          <a:prstGeom prst="roundRect">
            <a:avLst/>
          </a:prstGeom>
          <a:ln w="38100" cmpd="sng">
            <a:solidFill>
              <a:srgbClr val="FF0000"/>
            </a:solidFill>
          </a:ln>
        </p:spPr>
        <p:txBody>
          <a:bodyPr wrap="square" rtlCol="0" anchor="ctr">
            <a:spAutoFit/>
          </a:bodyPr>
          <a:lstStyle/>
          <a:p>
            <a:pPr algn="ctr"/>
            <a:endParaRPr lang="en-US" sz="1600" dirty="0">
              <a:solidFill>
                <a:srgbClr val="7F7F7F"/>
              </a:solidFill>
              <a:latin typeface="Arial"/>
              <a:cs typeface="Arial"/>
            </a:endParaRPr>
          </a:p>
        </p:txBody>
      </p:sp>
    </p:spTree>
    <p:extLst>
      <p:ext uri="{BB962C8B-B14F-4D97-AF65-F5344CB8AC3E}">
        <p14:creationId xmlns:p14="http://schemas.microsoft.com/office/powerpoint/2010/main" val="4274402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lstStyle/>
          <a:p>
            <a:r>
              <a:rPr lang="en-US" dirty="0" smtClean="0"/>
              <a:t>Step 3: Scale the Aerospike Cluster</a:t>
            </a:r>
            <a:endParaRPr lang="en-US" dirty="0"/>
          </a:p>
        </p:txBody>
      </p:sp>
      <p:sp>
        <p:nvSpPr>
          <p:cNvPr id="4" name="Slide Number Placeholder 3"/>
          <p:cNvSpPr>
            <a:spLocks noGrp="1"/>
          </p:cNvSpPr>
          <p:nvPr>
            <p:ph type="sldNum" sz="quarter" idx="4294967295"/>
          </p:nvPr>
        </p:nvSpPr>
        <p:spPr>
          <a:xfrm>
            <a:off x="0" y="4768850"/>
            <a:ext cx="2133600" cy="274638"/>
          </a:xfrm>
          <a:prstGeom prst="rect">
            <a:avLst/>
          </a:prstGeom>
        </p:spPr>
        <p:txBody>
          <a:bodyPr/>
          <a:lstStyle/>
          <a:p>
            <a:fld id="{D1EE7E6D-9797-4469-BFDF-091AD21B4874}" type="slidenum">
              <a:rPr lang="en-US" smtClean="0"/>
              <a:pPr/>
              <a:t>48</a:t>
            </a:fld>
            <a:endParaRPr lang="en-US"/>
          </a:p>
        </p:txBody>
      </p:sp>
      <p:sp>
        <p:nvSpPr>
          <p:cNvPr id="6" name="Rectangle 5"/>
          <p:cNvSpPr/>
          <p:nvPr/>
        </p:nvSpPr>
        <p:spPr>
          <a:xfrm>
            <a:off x="4373410" y="1937734"/>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web2</a:t>
            </a:r>
            <a:endParaRPr lang="en-US" dirty="0"/>
          </a:p>
        </p:txBody>
      </p:sp>
      <p:sp>
        <p:nvSpPr>
          <p:cNvPr id="7" name="Rectangle 6"/>
          <p:cNvSpPr/>
          <p:nvPr/>
        </p:nvSpPr>
        <p:spPr>
          <a:xfrm>
            <a:off x="5409845" y="1931393"/>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web3</a:t>
            </a:r>
            <a:endParaRPr lang="en-US" dirty="0"/>
          </a:p>
        </p:txBody>
      </p:sp>
      <p:sp>
        <p:nvSpPr>
          <p:cNvPr id="8" name="Rectangle 7"/>
          <p:cNvSpPr/>
          <p:nvPr/>
        </p:nvSpPr>
        <p:spPr>
          <a:xfrm>
            <a:off x="6358379" y="1914892"/>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web4</a:t>
            </a:r>
            <a:endParaRPr lang="en-US" dirty="0"/>
          </a:p>
        </p:txBody>
      </p:sp>
      <p:sp>
        <p:nvSpPr>
          <p:cNvPr id="9" name="Rectangle 8"/>
          <p:cNvSpPr/>
          <p:nvPr/>
        </p:nvSpPr>
        <p:spPr>
          <a:xfrm>
            <a:off x="8190833" y="1931228"/>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webN</a:t>
            </a:r>
            <a:endParaRPr lang="en-US" dirty="0"/>
          </a:p>
        </p:txBody>
      </p:sp>
      <p:sp>
        <p:nvSpPr>
          <p:cNvPr id="20" name="Rectangle 19"/>
          <p:cNvSpPr/>
          <p:nvPr/>
        </p:nvSpPr>
        <p:spPr>
          <a:xfrm>
            <a:off x="628665" y="1921232"/>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a:t>
            </a:r>
            <a:endParaRPr lang="en-US" dirty="0"/>
          </a:p>
        </p:txBody>
      </p:sp>
      <p:sp>
        <p:nvSpPr>
          <p:cNvPr id="25" name="Rectangle 24"/>
          <p:cNvSpPr/>
          <p:nvPr/>
        </p:nvSpPr>
        <p:spPr>
          <a:xfrm>
            <a:off x="3327495" y="1932571"/>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web1</a:t>
            </a:r>
            <a:endParaRPr lang="en-US" dirty="0"/>
          </a:p>
        </p:txBody>
      </p:sp>
      <p:sp>
        <p:nvSpPr>
          <p:cNvPr id="28" name="Oval 27"/>
          <p:cNvSpPr/>
          <p:nvPr/>
        </p:nvSpPr>
        <p:spPr>
          <a:xfrm>
            <a:off x="315160" y="2911679"/>
            <a:ext cx="1417455" cy="4535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Aerospike</a:t>
            </a:r>
            <a:endParaRPr lang="en-US" sz="1400" dirty="0"/>
          </a:p>
        </p:txBody>
      </p:sp>
      <p:sp>
        <p:nvSpPr>
          <p:cNvPr id="22" name="Striped Right Arrow 21"/>
          <p:cNvSpPr/>
          <p:nvPr/>
        </p:nvSpPr>
        <p:spPr>
          <a:xfrm>
            <a:off x="1859280" y="1910080"/>
            <a:ext cx="944880" cy="548640"/>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314891" y="3639306"/>
            <a:ext cx="15447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Development</a:t>
            </a:r>
            <a:endParaRPr lang="en-US" dirty="0">
              <a:latin typeface="Arial" panose="020B0604020202020204" pitchFamily="34" charset="0"/>
              <a:cs typeface="Arial" panose="020B0604020202020204" pitchFamily="34" charset="0"/>
            </a:endParaRPr>
          </a:p>
        </p:txBody>
      </p:sp>
      <p:sp>
        <p:nvSpPr>
          <p:cNvPr id="29" name="TextBox 28"/>
          <p:cNvSpPr txBox="1"/>
          <p:nvPr/>
        </p:nvSpPr>
        <p:spPr>
          <a:xfrm>
            <a:off x="7366000" y="1899920"/>
            <a:ext cx="53848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30" name="TextBox 29"/>
          <p:cNvSpPr txBox="1"/>
          <p:nvPr/>
        </p:nvSpPr>
        <p:spPr>
          <a:xfrm>
            <a:off x="5322940" y="3586017"/>
            <a:ext cx="128822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Production</a:t>
            </a:r>
            <a:endParaRPr lang="en-US" dirty="0">
              <a:latin typeface="Arial" panose="020B0604020202020204" pitchFamily="34" charset="0"/>
              <a:cs typeface="Arial" panose="020B0604020202020204" pitchFamily="34" charset="0"/>
            </a:endParaRPr>
          </a:p>
        </p:txBody>
      </p:sp>
      <p:cxnSp>
        <p:nvCxnSpPr>
          <p:cNvPr id="5" name="Elbow Connector 4"/>
          <p:cNvCxnSpPr/>
          <p:nvPr/>
        </p:nvCxnSpPr>
        <p:spPr>
          <a:xfrm rot="5400000" flipH="1" flipV="1">
            <a:off x="3967482" y="1417320"/>
            <a:ext cx="538480" cy="52832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6200000" flipV="1">
            <a:off x="5440680" y="144780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340946" y="895307"/>
            <a:ext cx="4234094" cy="5329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HA Proxy</a:t>
            </a:r>
            <a:endParaRPr lang="en-US" dirty="0"/>
          </a:p>
        </p:txBody>
      </p:sp>
      <p:cxnSp>
        <p:nvCxnSpPr>
          <p:cNvPr id="39" name="Elbow Connector 38"/>
          <p:cNvCxnSpPr/>
          <p:nvPr/>
        </p:nvCxnSpPr>
        <p:spPr>
          <a:xfrm rot="16200000" flipV="1">
            <a:off x="6324602" y="1427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6200000" flipV="1">
            <a:off x="8173722" y="143764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rot="5400000" flipH="1" flipV="1">
            <a:off x="4583959" y="1502652"/>
            <a:ext cx="535652" cy="334513"/>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016000" y="2407921"/>
            <a:ext cx="0" cy="497840"/>
          </a:xfrm>
          <a:prstGeom prst="straightConnector1">
            <a:avLst/>
          </a:prstGeom>
          <a:ln>
            <a:headEnd type="arrow"/>
            <a:tailEnd type="arrow"/>
          </a:ln>
        </p:spPr>
        <p:style>
          <a:lnRef idx="2">
            <a:schemeClr val="dk1"/>
          </a:lnRef>
          <a:fillRef idx="1">
            <a:schemeClr val="lt1"/>
          </a:fillRef>
          <a:effectRef idx="0">
            <a:schemeClr val="dk1"/>
          </a:effectRef>
          <a:fontRef idx="minor">
            <a:schemeClr val="dk1"/>
          </a:fontRef>
        </p:style>
      </p:cxnSp>
      <p:sp>
        <p:nvSpPr>
          <p:cNvPr id="51" name="Oval 50"/>
          <p:cNvSpPr/>
          <p:nvPr/>
        </p:nvSpPr>
        <p:spPr>
          <a:xfrm>
            <a:off x="3977067" y="2968524"/>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asd1</a:t>
            </a:r>
            <a:endParaRPr lang="en-US" dirty="0"/>
          </a:p>
        </p:txBody>
      </p:sp>
      <p:sp>
        <p:nvSpPr>
          <p:cNvPr id="53" name="Oval 52"/>
          <p:cNvSpPr/>
          <p:nvPr/>
        </p:nvSpPr>
        <p:spPr>
          <a:xfrm>
            <a:off x="6765511" y="2906952"/>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asdN</a:t>
            </a:r>
            <a:endParaRPr lang="en-US" dirty="0"/>
          </a:p>
        </p:txBody>
      </p:sp>
      <p:sp>
        <p:nvSpPr>
          <p:cNvPr id="54" name="Oval 53"/>
          <p:cNvSpPr/>
          <p:nvPr/>
        </p:nvSpPr>
        <p:spPr>
          <a:xfrm>
            <a:off x="5024051" y="2937495"/>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asd2</a:t>
            </a:r>
            <a:endParaRPr lang="en-US" dirty="0"/>
          </a:p>
        </p:txBody>
      </p:sp>
      <p:sp>
        <p:nvSpPr>
          <p:cNvPr id="55" name="TextBox 54"/>
          <p:cNvSpPr txBox="1"/>
          <p:nvPr/>
        </p:nvSpPr>
        <p:spPr>
          <a:xfrm>
            <a:off x="6088270" y="2905782"/>
            <a:ext cx="53848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cxnSp>
        <p:nvCxnSpPr>
          <p:cNvPr id="31" name="Elbow Connector 30"/>
          <p:cNvCxnSpPr/>
          <p:nvPr/>
        </p:nvCxnSpPr>
        <p:spPr>
          <a:xfrm rot="5400000" flipH="1" flipV="1">
            <a:off x="5530973" y="2490865"/>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rot="5400000" flipH="1" flipV="1">
            <a:off x="6333614" y="2531503"/>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5400000" flipV="1">
            <a:off x="4951857" y="2521345"/>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16200000" flipV="1">
            <a:off x="4119882" y="2443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a:xfrm rot="5400000" flipH="1" flipV="1">
            <a:off x="8007397" y="2608450"/>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8073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ent_state.png"/>
          <p:cNvPicPr>
            <a:picLocks noChangeAspect="1"/>
          </p:cNvPicPr>
          <p:nvPr/>
        </p:nvPicPr>
        <p:blipFill rotWithShape="1">
          <a:blip r:embed="rId2">
            <a:extLst>
              <a:ext uri="{28A0092B-C50C-407E-A947-70E740481C1C}">
                <a14:useLocalDpi xmlns:a14="http://schemas.microsoft.com/office/drawing/2010/main" val="0"/>
              </a:ext>
            </a:extLst>
          </a:blip>
          <a:srcRect l="37255" t="28200" r="15266" b="31241"/>
          <a:stretch/>
        </p:blipFill>
        <p:spPr>
          <a:xfrm>
            <a:off x="4699003" y="1092754"/>
            <a:ext cx="4305299" cy="2192690"/>
          </a:xfrm>
          <a:prstGeom prst="rect">
            <a:avLst/>
          </a:prstGeom>
          <a:ln w="28575" cmpd="sng">
            <a:solidFill>
              <a:srgbClr val="7F7F7F"/>
            </a:solidFill>
          </a:ln>
        </p:spPr>
      </p:pic>
      <p:sp>
        <p:nvSpPr>
          <p:cNvPr id="6" name="Text Placeholder 5"/>
          <p:cNvSpPr>
            <a:spLocks noGrp="1"/>
          </p:cNvSpPr>
          <p:nvPr>
            <p:ph type="body" sz="quarter" idx="15"/>
          </p:nvPr>
        </p:nvSpPr>
        <p:spPr>
          <a:xfrm>
            <a:off x="459843" y="838201"/>
            <a:ext cx="4188361" cy="3928533"/>
          </a:xfrm>
        </p:spPr>
        <p:txBody>
          <a:bodyPr>
            <a:normAutofit/>
          </a:bodyPr>
          <a:lstStyle/>
          <a:p>
            <a:r>
              <a:rPr lang="en-US" dirty="0" smtClean="0"/>
              <a:t>API for </a:t>
            </a:r>
            <a:r>
              <a:rPr lang="en-US" dirty="0" err="1" smtClean="0"/>
              <a:t>Docker</a:t>
            </a:r>
            <a:r>
              <a:rPr lang="en-US" dirty="0" smtClean="0"/>
              <a:t> Events</a:t>
            </a:r>
          </a:p>
          <a:p>
            <a:pPr lvl="1"/>
            <a:r>
              <a:rPr lang="en-US" dirty="0" smtClean="0"/>
              <a:t>Start / Stop / Die </a:t>
            </a:r>
            <a:r>
              <a:rPr lang="en-US" dirty="0" err="1" smtClean="0"/>
              <a:t>etc</a:t>
            </a:r>
            <a:endParaRPr lang="en-US" dirty="0" smtClean="0"/>
          </a:p>
          <a:p>
            <a:pPr lvl="1"/>
            <a:r>
              <a:rPr lang="en-US" dirty="0"/>
              <a:t>https://</a:t>
            </a:r>
            <a:r>
              <a:rPr lang="en-US" dirty="0" err="1"/>
              <a:t>docs.docker.com</a:t>
            </a:r>
            <a:r>
              <a:rPr lang="en-US" dirty="0"/>
              <a:t>/engine/reference/</a:t>
            </a:r>
            <a:r>
              <a:rPr lang="en-US" dirty="0" err="1"/>
              <a:t>api</a:t>
            </a:r>
            <a:r>
              <a:rPr lang="en-US" dirty="0"/>
              <a:t>/</a:t>
            </a:r>
            <a:r>
              <a:rPr lang="en-US" dirty="0" err="1"/>
              <a:t>docker_remote_api</a:t>
            </a:r>
            <a:r>
              <a:rPr lang="en-US" dirty="0" smtClean="0"/>
              <a:t>/</a:t>
            </a:r>
          </a:p>
          <a:p>
            <a:r>
              <a:rPr lang="en-US" dirty="0" smtClean="0"/>
              <a:t>Interlock – Evan </a:t>
            </a:r>
            <a:r>
              <a:rPr lang="en-US" dirty="0" err="1" smtClean="0"/>
              <a:t>Hazlett</a:t>
            </a:r>
            <a:endParaRPr lang="en-US" dirty="0" smtClean="0"/>
          </a:p>
          <a:p>
            <a:pPr lvl="1"/>
            <a:r>
              <a:rPr lang="en-US" dirty="0" smtClean="0"/>
              <a:t>Framework to listen and publish events</a:t>
            </a:r>
          </a:p>
          <a:p>
            <a:pPr lvl="1"/>
            <a:r>
              <a:rPr lang="en-US" dirty="0" smtClean="0"/>
              <a:t>Plugin Framework (e.g. HAPROXY)</a:t>
            </a:r>
          </a:p>
          <a:p>
            <a:pPr lvl="1"/>
            <a:r>
              <a:rPr lang="en-US" dirty="0"/>
              <a:t>https://</a:t>
            </a:r>
            <a:r>
              <a:rPr lang="en-US" dirty="0" err="1"/>
              <a:t>github.com</a:t>
            </a:r>
            <a:r>
              <a:rPr lang="en-US" dirty="0"/>
              <a:t>/</a:t>
            </a:r>
            <a:r>
              <a:rPr lang="en-US" dirty="0" err="1"/>
              <a:t>ehazlett</a:t>
            </a:r>
            <a:r>
              <a:rPr lang="en-US" dirty="0"/>
              <a:t>/</a:t>
            </a:r>
            <a:r>
              <a:rPr lang="en-US" dirty="0" smtClean="0"/>
              <a:t>interlock</a:t>
            </a:r>
          </a:p>
          <a:p>
            <a:r>
              <a:rPr lang="en-US" dirty="0" err="1" smtClean="0"/>
              <a:t>Aerospike</a:t>
            </a:r>
            <a:r>
              <a:rPr lang="en-US" dirty="0" smtClean="0"/>
              <a:t> Interlock plugin</a:t>
            </a:r>
          </a:p>
          <a:p>
            <a:pPr lvl="1"/>
            <a:r>
              <a:rPr lang="en-US" dirty="0" smtClean="0"/>
              <a:t>Add / Remove node from Cluster</a:t>
            </a:r>
          </a:p>
          <a:p>
            <a:pPr lvl="1"/>
            <a:r>
              <a:rPr lang="en-US" dirty="0"/>
              <a:t>https://</a:t>
            </a:r>
            <a:r>
              <a:rPr lang="en-US" dirty="0" err="1"/>
              <a:t>github.com</a:t>
            </a:r>
            <a:r>
              <a:rPr lang="en-US" dirty="0"/>
              <a:t>/</a:t>
            </a:r>
            <a:r>
              <a:rPr lang="en-US" dirty="0" err="1"/>
              <a:t>aerospike</a:t>
            </a:r>
            <a:r>
              <a:rPr lang="en-US" dirty="0"/>
              <a:t>/interlock</a:t>
            </a:r>
            <a:endParaRPr lang="en-US" dirty="0" smtClean="0"/>
          </a:p>
          <a:p>
            <a:endParaRPr lang="en-US" dirty="0"/>
          </a:p>
          <a:p>
            <a:pPr marL="0" indent="0">
              <a:buNone/>
            </a:pPr>
            <a:endParaRPr lang="en-US" dirty="0" smtClean="0"/>
          </a:p>
          <a:p>
            <a:pPr marL="0"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err="1" smtClean="0"/>
              <a:t>Docker</a:t>
            </a:r>
            <a:r>
              <a:rPr lang="en-US" dirty="0" smtClean="0"/>
              <a:t> Event API &amp; Interlock</a:t>
            </a:r>
            <a:endParaRPr lang="en-US" dirty="0"/>
          </a:p>
        </p:txBody>
      </p:sp>
    </p:spTree>
    <p:extLst>
      <p:ext uri="{BB962C8B-B14F-4D97-AF65-F5344CB8AC3E}">
        <p14:creationId xmlns:p14="http://schemas.microsoft.com/office/powerpoint/2010/main" val="1678795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100" b="0" dirty="0" smtClean="0">
                <a:latin typeface="Arial"/>
                <a:cs typeface="Arial"/>
              </a:rPr>
              <a:t>“Stateless” architecture means no state in the container</a:t>
            </a:r>
            <a:endParaRPr lang="en-US" sz="2100" b="0" dirty="0">
              <a:latin typeface="Arial"/>
              <a:cs typeface="Arial"/>
            </a:endParaRPr>
          </a:p>
        </p:txBody>
      </p:sp>
      <p:sp>
        <p:nvSpPr>
          <p:cNvPr id="40" name="Text Placeholder 2"/>
          <p:cNvSpPr txBox="1">
            <a:spLocks/>
          </p:cNvSpPr>
          <p:nvPr/>
        </p:nvSpPr>
        <p:spPr>
          <a:xfrm>
            <a:off x="6927850" y="1455749"/>
            <a:ext cx="1981200" cy="2832100"/>
          </a:xfrm>
          <a:prstGeom prst="rect">
            <a:avLst/>
          </a:prstGeom>
        </p:spPr>
        <p:txBody>
          <a:bodyPr wrap="none">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600" b="1" dirty="0">
                <a:solidFill>
                  <a:schemeClr val="tx1">
                    <a:lumMod val="50000"/>
                    <a:lumOff val="50000"/>
                  </a:schemeClr>
                </a:solidFill>
                <a:latin typeface="Arial"/>
                <a:cs typeface="Arial"/>
              </a:rPr>
              <a:t>Challenges</a:t>
            </a:r>
            <a:r>
              <a:rPr lang="en-US" sz="1800" b="1" dirty="0">
                <a:solidFill>
                  <a:schemeClr val="tx1">
                    <a:lumMod val="50000"/>
                    <a:lumOff val="50000"/>
                  </a:schemeClr>
                </a:solidFill>
                <a:latin typeface="Arial"/>
                <a:cs typeface="Arial"/>
              </a:rPr>
              <a:t>:</a:t>
            </a:r>
            <a:endParaRPr lang="en-US" sz="1300" b="1" dirty="0">
              <a:solidFill>
                <a:schemeClr val="tx1">
                  <a:lumMod val="50000"/>
                  <a:lumOff val="50000"/>
                </a:schemeClr>
              </a:solidFill>
              <a:latin typeface="Arial"/>
              <a:cs typeface="Arial"/>
            </a:endParaRP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Complex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Maintainability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Durability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Consistency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Scalability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Cost ($)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Data Lag</a:t>
            </a:r>
          </a:p>
        </p:txBody>
      </p:sp>
      <p:grpSp>
        <p:nvGrpSpPr>
          <p:cNvPr id="3" name="Group 2"/>
          <p:cNvGrpSpPr/>
          <p:nvPr/>
        </p:nvGrpSpPr>
        <p:grpSpPr>
          <a:xfrm>
            <a:off x="1145866" y="1048820"/>
            <a:ext cx="4993661" cy="3351316"/>
            <a:chOff x="1145866" y="791128"/>
            <a:chExt cx="4993661" cy="3351316"/>
          </a:xfrm>
        </p:grpSpPr>
        <p:cxnSp>
          <p:nvCxnSpPr>
            <p:cNvPr id="60" name="Straight Arrow Connector 59"/>
            <p:cNvCxnSpPr/>
            <p:nvPr/>
          </p:nvCxnSpPr>
          <p:spPr>
            <a:xfrm flipV="1">
              <a:off x="4548480" y="2768438"/>
              <a:ext cx="0" cy="269608"/>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V="1">
              <a:off x="4548480" y="3268326"/>
              <a:ext cx="0" cy="269608"/>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V="1">
              <a:off x="4548480" y="2292350"/>
              <a:ext cx="0" cy="144041"/>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4" name="Rounded Rectangle 123"/>
            <p:cNvSpPr/>
            <p:nvPr/>
          </p:nvSpPr>
          <p:spPr>
            <a:xfrm>
              <a:off x="3103390" y="2926604"/>
              <a:ext cx="2771198" cy="341168"/>
            </a:xfrm>
            <a:prstGeom prst="roundRect">
              <a:avLst>
                <a:gd name="adj" fmla="val 10088"/>
              </a:avLst>
            </a:prstGeom>
            <a:solidFill>
              <a:srgbClr val="E9F6FD"/>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sp>
          <p:nvSpPr>
            <p:cNvPr id="123" name="Rounded Rectangle 122"/>
            <p:cNvSpPr/>
            <p:nvPr/>
          </p:nvSpPr>
          <p:spPr>
            <a:xfrm>
              <a:off x="2838450" y="2427270"/>
              <a:ext cx="3301077" cy="341168"/>
            </a:xfrm>
            <a:prstGeom prst="roundRect">
              <a:avLst>
                <a:gd name="adj" fmla="val 10088"/>
              </a:avLst>
            </a:prstGeom>
            <a:solidFill>
              <a:srgbClr val="E9F6FD"/>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sp>
          <p:nvSpPr>
            <p:cNvPr id="7" name="TextBox 6"/>
            <p:cNvSpPr txBox="1"/>
            <p:nvPr/>
          </p:nvSpPr>
          <p:spPr>
            <a:xfrm>
              <a:off x="3836113" y="2466405"/>
              <a:ext cx="1361808" cy="261610"/>
            </a:xfrm>
            <a:prstGeom prst="rect">
              <a:avLst/>
            </a:prstGeom>
            <a:noFill/>
          </p:spPr>
          <p:txBody>
            <a:bodyPr wrap="square" rtlCol="0">
              <a:spAutoFit/>
            </a:bodyPr>
            <a:lstStyle/>
            <a:p>
              <a:pPr algn="ctr"/>
              <a:r>
                <a:rPr lang="en-US" sz="1100" dirty="0">
                  <a:solidFill>
                    <a:schemeClr val="tx1">
                      <a:lumMod val="50000"/>
                      <a:lumOff val="50000"/>
                    </a:schemeClr>
                  </a:solidFill>
                  <a:latin typeface="Arial"/>
                  <a:cs typeface="Arial"/>
                </a:rPr>
                <a:t>Caching Layer</a:t>
              </a:r>
            </a:p>
          </p:txBody>
        </p:sp>
        <p:sp>
          <p:nvSpPr>
            <p:cNvPr id="8" name="TextBox 7"/>
            <p:cNvSpPr txBox="1"/>
            <p:nvPr/>
          </p:nvSpPr>
          <p:spPr>
            <a:xfrm>
              <a:off x="3775564" y="2962985"/>
              <a:ext cx="1545832" cy="261610"/>
            </a:xfrm>
            <a:prstGeom prst="rect">
              <a:avLst/>
            </a:prstGeom>
            <a:noFill/>
          </p:spPr>
          <p:txBody>
            <a:bodyPr wrap="square" rtlCol="0">
              <a:spAutoFit/>
            </a:bodyPr>
            <a:lstStyle/>
            <a:p>
              <a:pPr algn="ctr"/>
              <a:r>
                <a:rPr lang="en-US" sz="1100" dirty="0">
                  <a:solidFill>
                    <a:schemeClr val="tx1">
                      <a:lumMod val="50000"/>
                      <a:lumOff val="50000"/>
                    </a:schemeClr>
                  </a:solidFill>
                  <a:latin typeface="Arial"/>
                  <a:cs typeface="Arial"/>
                </a:rPr>
                <a:t>Operational Database</a:t>
              </a:r>
            </a:p>
          </p:txBody>
        </p:sp>
        <p:pic>
          <p:nvPicPr>
            <p:cNvPr id="27" name="Picture 26" descr="data_warehouse.png"/>
            <p:cNvPicPr>
              <a:picLocks noChangeAspect="1"/>
            </p:cNvPicPr>
            <p:nvPr/>
          </p:nvPicPr>
          <p:blipFill>
            <a:blip r:embed="rId3"/>
            <a:stretch>
              <a:fillRect/>
            </a:stretch>
          </p:blipFill>
          <p:spPr>
            <a:xfrm>
              <a:off x="1255068" y="2466405"/>
              <a:ext cx="835192" cy="1255068"/>
            </a:xfrm>
            <a:prstGeom prst="rect">
              <a:avLst/>
            </a:prstGeom>
          </p:spPr>
        </p:pic>
        <p:sp>
          <p:nvSpPr>
            <p:cNvPr id="28" name="TextBox 27"/>
            <p:cNvSpPr txBox="1"/>
            <p:nvPr/>
          </p:nvSpPr>
          <p:spPr>
            <a:xfrm>
              <a:off x="1145866" y="2080121"/>
              <a:ext cx="1089334" cy="369332"/>
            </a:xfrm>
            <a:prstGeom prst="rect">
              <a:avLst/>
            </a:prstGeom>
            <a:noFill/>
          </p:spPr>
          <p:txBody>
            <a:bodyPr wrap="square" rtlCol="0">
              <a:spAutoFit/>
            </a:bodyPr>
            <a:lstStyle/>
            <a:p>
              <a:pPr algn="ctr"/>
              <a:r>
                <a:rPr lang="en-US" sz="900" dirty="0">
                  <a:solidFill>
                    <a:schemeClr val="tx1">
                      <a:lumMod val="50000"/>
                      <a:lumOff val="50000"/>
                    </a:schemeClr>
                  </a:solidFill>
                  <a:latin typeface="Arial"/>
                  <a:cs typeface="Arial"/>
                </a:rPr>
                <a:t>Legacy RDBMS   </a:t>
              </a:r>
            </a:p>
            <a:p>
              <a:pPr algn="ctr"/>
              <a:r>
                <a:rPr lang="en-US" sz="900" dirty="0">
                  <a:solidFill>
                    <a:schemeClr val="tx1">
                      <a:lumMod val="50000"/>
                      <a:lumOff val="50000"/>
                    </a:schemeClr>
                  </a:solidFill>
                  <a:latin typeface="Arial"/>
                  <a:cs typeface="Arial"/>
                </a:rPr>
                <a:t>HDFS BASED</a:t>
              </a:r>
            </a:p>
          </p:txBody>
        </p:sp>
        <p:cxnSp>
          <p:nvCxnSpPr>
            <p:cNvPr id="29" name="Straight Arrow Connector 28"/>
            <p:cNvCxnSpPr/>
            <p:nvPr/>
          </p:nvCxnSpPr>
          <p:spPr>
            <a:xfrm flipH="1" flipV="1">
              <a:off x="2083910" y="3093939"/>
              <a:ext cx="1013130" cy="3249"/>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459461" y="1632291"/>
              <a:ext cx="0" cy="177021"/>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a:off x="2840210" y="1585890"/>
              <a:ext cx="3299317" cy="706460"/>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2" name="Group 81"/>
            <p:cNvGrpSpPr/>
            <p:nvPr/>
          </p:nvGrpSpPr>
          <p:grpSpPr>
            <a:xfrm>
              <a:off x="2838450" y="791128"/>
              <a:ext cx="3276600" cy="615421"/>
              <a:chOff x="3048000" y="791128"/>
              <a:chExt cx="3276600" cy="615421"/>
            </a:xfrm>
          </p:grpSpPr>
          <p:grpSp>
            <p:nvGrpSpPr>
              <p:cNvPr id="83" name="Group 82"/>
              <p:cNvGrpSpPr/>
              <p:nvPr/>
            </p:nvGrpSpPr>
            <p:grpSpPr>
              <a:xfrm>
                <a:off x="3048000" y="800100"/>
                <a:ext cx="3276600" cy="606449"/>
                <a:chOff x="2876420" y="1450948"/>
                <a:chExt cx="3276600" cy="606449"/>
              </a:xfrm>
            </p:grpSpPr>
            <p:pic>
              <p:nvPicPr>
                <p:cNvPr id="85" name="Picture 84" descr="10.emf"/>
                <p:cNvPicPr>
                  <a:picLocks noChangeAspect="1"/>
                </p:cNvPicPr>
                <p:nvPr/>
              </p:nvPicPr>
              <p:blipFill>
                <a:blip r:embed="rId4">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64934" y="1636183"/>
                  <a:ext cx="2912533" cy="374048"/>
                </a:xfrm>
                <a:prstGeom prst="rect">
                  <a:avLst/>
                </a:prstGeom>
              </p:spPr>
            </p:pic>
            <p:sp>
              <p:nvSpPr>
                <p:cNvPr id="86" name="Rounded Rectangle 85"/>
                <p:cNvSpPr/>
                <p:nvPr/>
              </p:nvSpPr>
              <p:spPr>
                <a:xfrm>
                  <a:off x="2876420" y="1450948"/>
                  <a:ext cx="3276600" cy="606449"/>
                </a:xfrm>
                <a:prstGeom prst="roundRect">
                  <a:avLst>
                    <a:gd name="adj" fmla="val 10088"/>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grpSp>
          <p:sp>
            <p:nvSpPr>
              <p:cNvPr id="84" name="TextBox 77"/>
              <p:cNvSpPr txBox="1"/>
              <p:nvPr/>
            </p:nvSpPr>
            <p:spPr>
              <a:xfrm>
                <a:off x="3780497" y="791128"/>
                <a:ext cx="1934503" cy="215444"/>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lgn="ctr"/>
                <a:r>
                  <a:rPr lang="en-US" sz="800" dirty="0">
                    <a:solidFill>
                      <a:schemeClr val="tx1">
                        <a:lumMod val="50000"/>
                        <a:lumOff val="50000"/>
                      </a:schemeClr>
                    </a:solidFill>
                    <a:latin typeface="Arial"/>
                    <a:cs typeface="Arial"/>
                  </a:rPr>
                  <a:t>Fast speed – Consumer Scale</a:t>
                </a:r>
              </a:p>
            </p:txBody>
          </p:sp>
        </p:grpSp>
        <p:grpSp>
          <p:nvGrpSpPr>
            <p:cNvPr id="87" name="Group 86"/>
            <p:cNvGrpSpPr/>
            <p:nvPr/>
          </p:nvGrpSpPr>
          <p:grpSpPr>
            <a:xfrm>
              <a:off x="2939806" y="1643104"/>
              <a:ext cx="3164635" cy="592583"/>
              <a:chOff x="3149356" y="1643104"/>
              <a:chExt cx="3164635" cy="592583"/>
            </a:xfrm>
          </p:grpSpPr>
          <p:grpSp>
            <p:nvGrpSpPr>
              <p:cNvPr id="88" name="Group 87"/>
              <p:cNvGrpSpPr/>
              <p:nvPr/>
            </p:nvGrpSpPr>
            <p:grpSpPr>
              <a:xfrm>
                <a:off x="3183882" y="1643104"/>
                <a:ext cx="3059980" cy="394025"/>
                <a:chOff x="2425210" y="1054863"/>
                <a:chExt cx="4563348" cy="587611"/>
              </a:xfrm>
            </p:grpSpPr>
            <p:pic>
              <p:nvPicPr>
                <p:cNvPr id="93" name="Picture 92" descr="icon-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5210" y="1054863"/>
                  <a:ext cx="846353" cy="587611"/>
                </a:xfrm>
                <a:prstGeom prst="rect">
                  <a:avLst/>
                </a:prstGeom>
              </p:spPr>
            </p:pic>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3695" y="1054863"/>
                  <a:ext cx="846353" cy="587610"/>
                </a:xfrm>
                <a:prstGeom prst="rect">
                  <a:avLst/>
                </a:prstGeom>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204" y="1054863"/>
                  <a:ext cx="846354" cy="587610"/>
                </a:xfrm>
                <a:prstGeom prst="rect">
                  <a:avLst/>
                </a:prstGeom>
              </p:spPr>
            </p:pic>
            <p:pic>
              <p:nvPicPr>
                <p:cNvPr id="96" name="Picture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8648" y="1054863"/>
                  <a:ext cx="846353" cy="587610"/>
                </a:xfrm>
                <a:prstGeom prst="rect">
                  <a:avLst/>
                </a:prstGeom>
              </p:spPr>
            </p:pic>
          </p:grpSp>
          <p:sp>
            <p:nvSpPr>
              <p:cNvPr id="89" name="TextBox 88"/>
              <p:cNvSpPr txBox="1"/>
              <p:nvPr/>
            </p:nvSpPr>
            <p:spPr>
              <a:xfrm>
                <a:off x="3149356" y="1927910"/>
                <a:ext cx="931044"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br>
                  <a:rPr lang="en-US" sz="700" dirty="0">
                    <a:solidFill>
                      <a:schemeClr val="tx1">
                        <a:lumMod val="50000"/>
                        <a:lumOff val="50000"/>
                      </a:schemeClr>
                    </a:solidFill>
                    <a:latin typeface="Arial"/>
                    <a:cs typeface="Arial"/>
                  </a:rPr>
                </a:br>
                <a:r>
                  <a:rPr lang="en-US" sz="700" dirty="0">
                    <a:solidFill>
                      <a:schemeClr val="tx1">
                        <a:lumMod val="50000"/>
                        <a:lumOff val="50000"/>
                      </a:schemeClr>
                    </a:solidFill>
                    <a:latin typeface="Arial"/>
                    <a:cs typeface="Arial"/>
                  </a:rPr>
                  <a:t>Consumer Facing</a:t>
                </a:r>
              </a:p>
            </p:txBody>
          </p:sp>
          <p:sp>
            <p:nvSpPr>
              <p:cNvPr id="90" name="TextBox 89"/>
              <p:cNvSpPr txBox="1"/>
              <p:nvPr/>
            </p:nvSpPr>
            <p:spPr>
              <a:xfrm>
                <a:off x="4070865" y="1927910"/>
                <a:ext cx="812570"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Pricing /</a:t>
                </a:r>
              </a:p>
              <a:p>
                <a:pPr algn="ctr"/>
                <a:r>
                  <a:rPr lang="en-US" sz="700" dirty="0">
                    <a:solidFill>
                      <a:schemeClr val="tx1">
                        <a:lumMod val="50000"/>
                        <a:lumOff val="50000"/>
                      </a:schemeClr>
                    </a:solidFill>
                    <a:latin typeface="Arial"/>
                    <a:cs typeface="Arial"/>
                  </a:rPr>
                  <a:t>Inventory/Billing</a:t>
                </a:r>
              </a:p>
            </p:txBody>
          </p:sp>
          <p:sp>
            <p:nvSpPr>
              <p:cNvPr id="91" name="TextBox 90"/>
              <p:cNvSpPr txBox="1"/>
              <p:nvPr/>
            </p:nvSpPr>
            <p:spPr>
              <a:xfrm>
                <a:off x="4892073" y="1927910"/>
                <a:ext cx="745715"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p>
              <a:p>
                <a:pPr algn="ctr"/>
                <a:r>
                  <a:rPr lang="en-US" sz="700" dirty="0">
                    <a:solidFill>
                      <a:schemeClr val="tx1">
                        <a:lumMod val="50000"/>
                        <a:lumOff val="50000"/>
                      </a:schemeClr>
                    </a:solidFill>
                    <a:latin typeface="Arial"/>
                    <a:cs typeface="Arial"/>
                  </a:rPr>
                  <a:t>Decisioning</a:t>
                </a:r>
              </a:p>
            </p:txBody>
          </p:sp>
          <p:sp>
            <p:nvSpPr>
              <p:cNvPr id="92" name="TextBox 91"/>
              <p:cNvSpPr txBox="1"/>
              <p:nvPr/>
            </p:nvSpPr>
            <p:spPr>
              <a:xfrm>
                <a:off x="5684354" y="1927910"/>
                <a:ext cx="629637"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Streaming</a:t>
                </a:r>
              </a:p>
              <a:p>
                <a:pPr algn="ctr"/>
                <a:r>
                  <a:rPr lang="en-US" sz="700" dirty="0">
                    <a:solidFill>
                      <a:schemeClr val="tx1">
                        <a:lumMod val="50000"/>
                        <a:lumOff val="50000"/>
                      </a:schemeClr>
                    </a:solidFill>
                    <a:latin typeface="Arial"/>
                    <a:cs typeface="Arial"/>
                  </a:rPr>
                  <a:t>Data</a:t>
                </a:r>
              </a:p>
            </p:txBody>
          </p:sp>
        </p:grpSp>
        <p:grpSp>
          <p:nvGrpSpPr>
            <p:cNvPr id="5" name="Group 4"/>
            <p:cNvGrpSpPr/>
            <p:nvPr/>
          </p:nvGrpSpPr>
          <p:grpSpPr>
            <a:xfrm>
              <a:off x="3258095" y="3403130"/>
              <a:ext cx="2555075" cy="739314"/>
              <a:chOff x="3049760" y="3403129"/>
              <a:chExt cx="2555075" cy="739314"/>
            </a:xfrm>
          </p:grpSpPr>
          <p:sp>
            <p:nvSpPr>
              <p:cNvPr id="111" name="Rounded Rectangle 110"/>
              <p:cNvSpPr/>
              <p:nvPr/>
            </p:nvSpPr>
            <p:spPr>
              <a:xfrm>
                <a:off x="3049760" y="3441524"/>
                <a:ext cx="2555075" cy="685976"/>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Group 111"/>
              <p:cNvGrpSpPr/>
              <p:nvPr/>
            </p:nvGrpSpPr>
            <p:grpSpPr>
              <a:xfrm>
                <a:off x="3151903" y="3597280"/>
                <a:ext cx="2337005" cy="390004"/>
                <a:chOff x="2300562" y="5869082"/>
                <a:chExt cx="3334757" cy="556512"/>
              </a:xfrm>
            </p:grpSpPr>
            <p:pic>
              <p:nvPicPr>
                <p:cNvPr id="113" name="Picture 112"/>
                <p:cNvPicPr>
                  <a:picLocks noChangeAspect="1"/>
                </p:cNvPicPr>
                <p:nvPr/>
              </p:nvPicPr>
              <p:blipFill>
                <a:blip r:embed="rId9">
                  <a:grayscl/>
                  <a:extLst>
                    <a:ext uri="{BEBA8EAE-BF5A-486C-A8C5-ECC9F3942E4B}">
                      <a14:imgProps xmlns:a14="http://schemas.microsoft.com/office/drawing/2010/main">
                        <a14:imgLayer r:embed="rId10">
                          <a14:imgEffect>
                            <a14:brightnessContrast bright="70000" contrast="-89000"/>
                          </a14:imgEffect>
                        </a14:imgLayer>
                      </a14:imgProps>
                    </a:ext>
                    <a:ext uri="{28A0092B-C50C-407E-A947-70E740481C1C}">
                      <a14:useLocalDpi xmlns:a14="http://schemas.microsoft.com/office/drawing/2010/main" val="0"/>
                    </a:ext>
                  </a:extLst>
                </a:blip>
                <a:stretch>
                  <a:fillRect/>
                </a:stretch>
              </p:blipFill>
              <p:spPr>
                <a:xfrm>
                  <a:off x="2300562" y="5869082"/>
                  <a:ext cx="801560" cy="556512"/>
                </a:xfrm>
                <a:prstGeom prst="rect">
                  <a:avLst/>
                </a:prstGeom>
              </p:spPr>
            </p:pic>
            <p:pic>
              <p:nvPicPr>
                <p:cNvPr id="114" name="Picture 113"/>
                <p:cNvPicPr>
                  <a:picLocks noChangeAspect="1"/>
                </p:cNvPicPr>
                <p:nvPr/>
              </p:nvPicPr>
              <p:blipFill>
                <a:blip r:embed="rId11">
                  <a:extLst>
                    <a:ext uri="{BEBA8EAE-BF5A-486C-A8C5-ECC9F3942E4B}">
                      <a14:imgProps xmlns:a14="http://schemas.microsoft.com/office/drawing/2010/main">
                        <a14:imgLayer r:embed="rId12">
                          <a14:imgEffect>
                            <a14:brightnessContrast bright="-43000" contrast="-100000"/>
                          </a14:imgEffect>
                        </a14:imgLayer>
                      </a14:imgProps>
                    </a:ext>
                    <a:ext uri="{28A0092B-C50C-407E-A947-70E740481C1C}">
                      <a14:useLocalDpi xmlns:a14="http://schemas.microsoft.com/office/drawing/2010/main" val="0"/>
                    </a:ext>
                  </a:extLst>
                </a:blip>
                <a:stretch>
                  <a:fillRect/>
                </a:stretch>
              </p:blipFill>
              <p:spPr>
                <a:xfrm>
                  <a:off x="3616025" y="5869082"/>
                  <a:ext cx="881607" cy="554153"/>
                </a:xfrm>
                <a:prstGeom prst="rect">
                  <a:avLst/>
                </a:prstGeom>
              </p:spPr>
            </p:pic>
            <p:pic>
              <p:nvPicPr>
                <p:cNvPr id="115" name="Picture 114" descr="icon-19.png"/>
                <p:cNvPicPr>
                  <a:picLocks noChangeAspect="1"/>
                </p:cNvPicPr>
                <p:nvPr/>
              </p:nvPicPr>
              <p:blipFill>
                <a:blip r:embed="rId13">
                  <a:extLst>
                    <a:ext uri="{BEBA8EAE-BF5A-486C-A8C5-ECC9F3942E4B}">
                      <a14:imgProps xmlns:a14="http://schemas.microsoft.com/office/drawing/2010/main">
                        <a14:imgLayer r:embed="rId1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694581" y="5872888"/>
                  <a:ext cx="940738" cy="518749"/>
                </a:xfrm>
                <a:prstGeom prst="rect">
                  <a:avLst/>
                </a:prstGeom>
              </p:spPr>
            </p:pic>
          </p:grpSp>
          <p:sp>
            <p:nvSpPr>
              <p:cNvPr id="116" name="TextBox 115"/>
              <p:cNvSpPr txBox="1"/>
              <p:nvPr/>
            </p:nvSpPr>
            <p:spPr>
              <a:xfrm>
                <a:off x="3265715" y="3868539"/>
                <a:ext cx="786400" cy="214500"/>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Legacy Database</a:t>
                </a:r>
              </a:p>
              <a:p>
                <a:pPr algn="ctr"/>
                <a:r>
                  <a:rPr lang="en-US" sz="600" dirty="0">
                    <a:solidFill>
                      <a:schemeClr val="tx1">
                        <a:lumMod val="50000"/>
                        <a:lumOff val="50000"/>
                      </a:schemeClr>
                    </a:solidFill>
                    <a:latin typeface="Arial"/>
                    <a:cs typeface="Arial"/>
                  </a:rPr>
                  <a:t>(Mainframe)</a:t>
                </a:r>
              </a:p>
            </p:txBody>
          </p:sp>
          <p:sp>
            <p:nvSpPr>
              <p:cNvPr id="117" name="TextBox 116"/>
              <p:cNvSpPr txBox="1"/>
              <p:nvPr/>
            </p:nvSpPr>
            <p:spPr>
              <a:xfrm>
                <a:off x="4114140" y="3864011"/>
                <a:ext cx="57215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RDBMS Database</a:t>
                </a:r>
              </a:p>
            </p:txBody>
          </p:sp>
          <p:sp>
            <p:nvSpPr>
              <p:cNvPr id="118" name="TextBox 117"/>
              <p:cNvSpPr txBox="1"/>
              <p:nvPr/>
            </p:nvSpPr>
            <p:spPr>
              <a:xfrm>
                <a:off x="4921250" y="3865444"/>
                <a:ext cx="65610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Transactional Systems</a:t>
                </a:r>
              </a:p>
            </p:txBody>
          </p:sp>
          <p:sp>
            <p:nvSpPr>
              <p:cNvPr id="119" name="TextBox 118"/>
              <p:cNvSpPr txBox="1"/>
              <p:nvPr/>
            </p:nvSpPr>
            <p:spPr>
              <a:xfrm>
                <a:off x="3521999" y="3403129"/>
                <a:ext cx="1672301" cy="215444"/>
              </a:xfrm>
              <a:prstGeom prst="rect">
                <a:avLst/>
              </a:prstGeom>
              <a:noFill/>
            </p:spPr>
            <p:txBody>
              <a:bodyPr wrap="square" rtlCol="0">
                <a:spAutoFit/>
              </a:bodyPr>
              <a:lstStyle/>
              <a:p>
                <a:pPr algn="ctr"/>
                <a:r>
                  <a:rPr lang="en-US" sz="800" dirty="0">
                    <a:solidFill>
                      <a:schemeClr val="tx1">
                        <a:lumMod val="50000"/>
                        <a:lumOff val="50000"/>
                      </a:schemeClr>
                    </a:solidFill>
                    <a:latin typeface="Arial"/>
                    <a:cs typeface="Arial"/>
                  </a:rPr>
                  <a:t>Enterprise Environment</a:t>
                </a:r>
              </a:p>
            </p:txBody>
          </p:sp>
        </p:grpSp>
        <p:cxnSp>
          <p:nvCxnSpPr>
            <p:cNvPr id="122" name="Straight Arrow Connector 121"/>
            <p:cNvCxnSpPr/>
            <p:nvPr/>
          </p:nvCxnSpPr>
          <p:spPr>
            <a:xfrm>
              <a:off x="4528591" y="1406549"/>
              <a:ext cx="0" cy="179341"/>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Elbow Connector 128"/>
            <p:cNvCxnSpPr>
              <a:stCxn id="81" idx="1"/>
            </p:cNvCxnSpPr>
            <p:nvPr/>
          </p:nvCxnSpPr>
          <p:spPr>
            <a:xfrm rot="10800000" flipV="1">
              <a:off x="2643874" y="1939120"/>
              <a:ext cx="196336" cy="1087132"/>
            </a:xfrm>
            <a:prstGeom prst="bentConnector2">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Elbow Connector 136"/>
            <p:cNvCxnSpPr>
              <a:stCxn id="111" idx="1"/>
            </p:cNvCxnSpPr>
            <p:nvPr/>
          </p:nvCxnSpPr>
          <p:spPr>
            <a:xfrm rot="10800000">
              <a:off x="2643875" y="2984967"/>
              <a:ext cx="614221" cy="799547"/>
            </a:xfrm>
            <a:prstGeom prst="bentConnector2">
              <a:avLst/>
            </a:prstGeom>
            <a:ln w="12700">
              <a:solidFill>
                <a:schemeClr val="bg1">
                  <a:lumMod val="75000"/>
                </a:schemeClr>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flipV="1">
              <a:off x="3441950" y="2292350"/>
              <a:ext cx="1" cy="632476"/>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77" name="Picture 17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7999" y="2489742"/>
              <a:ext cx="217400" cy="231894"/>
            </a:xfrm>
            <a:prstGeom prst="rect">
              <a:avLst/>
            </a:prstGeom>
          </p:spPr>
        </p:pic>
        <p:pic>
          <p:nvPicPr>
            <p:cNvPr id="178" name="Picture 17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1267" y="2489742"/>
              <a:ext cx="217400" cy="231894"/>
            </a:xfrm>
            <a:prstGeom prst="rect">
              <a:avLst/>
            </a:prstGeom>
          </p:spPr>
        </p:pic>
        <p:pic>
          <p:nvPicPr>
            <p:cNvPr id="179" name="Picture 17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55432" y="2489742"/>
              <a:ext cx="217400" cy="231894"/>
            </a:xfrm>
            <a:prstGeom prst="rect">
              <a:avLst/>
            </a:prstGeom>
          </p:spPr>
        </p:pic>
        <p:pic>
          <p:nvPicPr>
            <p:cNvPr id="180" name="Picture 17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68700" y="2489742"/>
              <a:ext cx="217400" cy="231894"/>
            </a:xfrm>
            <a:prstGeom prst="rect">
              <a:avLst/>
            </a:prstGeom>
          </p:spPr>
        </p:pic>
        <p:pic>
          <p:nvPicPr>
            <p:cNvPr id="182" name="Picture 1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197928" y="3020581"/>
              <a:ext cx="184964" cy="139682"/>
            </a:xfrm>
            <a:prstGeom prst="rect">
              <a:avLst/>
            </a:prstGeom>
          </p:spPr>
        </p:pic>
        <p:pic>
          <p:nvPicPr>
            <p:cNvPr id="183" name="Picture 1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518071" y="3020581"/>
              <a:ext cx="184964" cy="139682"/>
            </a:xfrm>
            <a:prstGeom prst="rect">
              <a:avLst/>
            </a:prstGeom>
          </p:spPr>
        </p:pic>
        <p:pic>
          <p:nvPicPr>
            <p:cNvPr id="184" name="Picture 18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5289840" y="3020581"/>
              <a:ext cx="184964" cy="139682"/>
            </a:xfrm>
            <a:prstGeom prst="rect">
              <a:avLst/>
            </a:prstGeom>
          </p:spPr>
        </p:pic>
        <p:pic>
          <p:nvPicPr>
            <p:cNvPr id="185" name="Picture 18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5609983" y="3020581"/>
              <a:ext cx="184964" cy="139682"/>
            </a:xfrm>
            <a:prstGeom prst="rect">
              <a:avLst/>
            </a:prstGeom>
          </p:spPr>
        </p:pic>
        <p:cxnSp>
          <p:nvCxnSpPr>
            <p:cNvPr id="66" name="Straight Arrow Connector 65"/>
            <p:cNvCxnSpPr/>
            <p:nvPr/>
          </p:nvCxnSpPr>
          <p:spPr>
            <a:xfrm flipV="1">
              <a:off x="5537109" y="2292350"/>
              <a:ext cx="1" cy="632476"/>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84777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dirty="0"/>
              <a:t>https://github.com/aerospike/</a:t>
            </a:r>
            <a:r>
              <a:rPr lang="en-US" dirty="0" smtClean="0"/>
              <a:t>interlock</a:t>
            </a:r>
          </a:p>
          <a:p>
            <a:endParaRPr lang="en-US" dirty="0"/>
          </a:p>
          <a:p>
            <a:pPr marL="0" indent="0">
              <a:buNone/>
            </a:pPr>
            <a:r>
              <a:rPr lang="en-US" sz="1500" dirty="0" err="1">
                <a:latin typeface="Courier New"/>
                <a:cs typeface="Courier New"/>
              </a:rPr>
              <a:t>func</a:t>
            </a:r>
            <a:r>
              <a:rPr lang="en-US" sz="1500" dirty="0">
                <a:latin typeface="Courier New"/>
                <a:cs typeface="Courier New"/>
              </a:rPr>
              <a:t> (p </a:t>
            </a:r>
            <a:r>
              <a:rPr lang="en-US" sz="1500" dirty="0" err="1">
                <a:latin typeface="Courier New"/>
                <a:cs typeface="Courier New"/>
              </a:rPr>
              <a:t>AerospikePlugin</a:t>
            </a:r>
            <a:r>
              <a:rPr lang="en-US" sz="1500" dirty="0">
                <a:latin typeface="Courier New"/>
                <a:cs typeface="Courier New"/>
              </a:rPr>
              <a:t>) </a:t>
            </a:r>
            <a:r>
              <a:rPr lang="en-US" sz="1500" dirty="0" err="1">
                <a:latin typeface="Courier New"/>
                <a:cs typeface="Courier New"/>
              </a:rPr>
              <a:t>runAsinfoTip</a:t>
            </a:r>
            <a:r>
              <a:rPr lang="en-US" sz="1500" dirty="0">
                <a:latin typeface="Courier New"/>
                <a:cs typeface="Courier New"/>
              </a:rPr>
              <a:t>(</a:t>
            </a:r>
            <a:r>
              <a:rPr lang="en-US" sz="1500" dirty="0" err="1">
                <a:latin typeface="Courier New"/>
                <a:cs typeface="Courier New"/>
              </a:rPr>
              <a:t>args</a:t>
            </a:r>
            <a:r>
              <a:rPr lang="en-US" sz="1500" dirty="0">
                <a:latin typeface="Courier New"/>
                <a:cs typeface="Courier New"/>
              </a:rPr>
              <a:t> ...string) </a:t>
            </a:r>
            <a:r>
              <a:rPr lang="en-US" sz="1500" dirty="0" err="1">
                <a:latin typeface="Courier New"/>
                <a:cs typeface="Courier New"/>
              </a:rPr>
              <a:t>bool</a:t>
            </a:r>
            <a:r>
              <a:rPr lang="en-US" sz="1500" dirty="0">
                <a:latin typeface="Courier New"/>
                <a:cs typeface="Courier New"/>
              </a:rPr>
              <a:t>{		</a:t>
            </a:r>
          </a:p>
          <a:p>
            <a:pPr marL="0" indent="0">
              <a:buNone/>
            </a:pPr>
            <a:r>
              <a:rPr lang="en-US" sz="1500" dirty="0">
                <a:latin typeface="Courier New"/>
                <a:cs typeface="Courier New"/>
              </a:rPr>
              <a:t>		</a:t>
            </a:r>
            <a:r>
              <a:rPr lang="en-US" sz="1500" dirty="0" err="1">
                <a:latin typeface="Courier New"/>
                <a:cs typeface="Courier New"/>
              </a:rPr>
              <a:t>asinfo</a:t>
            </a:r>
            <a:r>
              <a:rPr lang="en-US" sz="1500" dirty="0">
                <a:latin typeface="Courier New"/>
                <a:cs typeface="Courier New"/>
              </a:rPr>
              <a:t>, err := </a:t>
            </a:r>
            <a:r>
              <a:rPr lang="en-US" sz="1500" dirty="0" err="1">
                <a:latin typeface="Courier New"/>
                <a:cs typeface="Courier New"/>
              </a:rPr>
              <a:t>exec.LookPath</a:t>
            </a:r>
            <a:r>
              <a:rPr lang="en-US" sz="1500" dirty="0">
                <a:latin typeface="Courier New"/>
                <a:cs typeface="Courier New"/>
              </a:rPr>
              <a:t>("</a:t>
            </a:r>
            <a:r>
              <a:rPr lang="en-US" sz="1500" dirty="0" err="1">
                <a:latin typeface="Courier New"/>
                <a:cs typeface="Courier New"/>
              </a:rPr>
              <a:t>asinfo</a:t>
            </a:r>
            <a:r>
              <a:rPr lang="en-US" sz="1500" dirty="0">
                <a:latin typeface="Courier New"/>
                <a:cs typeface="Courier New"/>
              </a:rPr>
              <a:t>")	</a:t>
            </a:r>
          </a:p>
          <a:p>
            <a:pPr marL="0" indent="0">
              <a:buNone/>
            </a:pPr>
            <a:r>
              <a:rPr lang="en-US" sz="1500" dirty="0">
                <a:latin typeface="Courier New"/>
                <a:cs typeface="Courier New"/>
              </a:rPr>
              <a:t>	    if err != nil{ 	</a:t>
            </a:r>
          </a:p>
          <a:p>
            <a:pPr marL="0" indent="0">
              <a:buNone/>
            </a:pPr>
            <a:r>
              <a:rPr lang="en-US" sz="1500" dirty="0">
                <a:latin typeface="Courier New"/>
                <a:cs typeface="Courier New"/>
              </a:rPr>
              <a:t>	    	</a:t>
            </a:r>
            <a:r>
              <a:rPr lang="en-US" sz="1500" dirty="0" err="1">
                <a:latin typeface="Courier New"/>
                <a:cs typeface="Courier New"/>
              </a:rPr>
              <a:t>log.Errorf</a:t>
            </a:r>
            <a:r>
              <a:rPr lang="en-US" sz="1500" dirty="0">
                <a:latin typeface="Courier New"/>
                <a:cs typeface="Courier New"/>
              </a:rPr>
              <a:t>("error finding </a:t>
            </a:r>
            <a:r>
              <a:rPr lang="en-US" sz="1500" dirty="0" err="1">
                <a:latin typeface="Courier New"/>
                <a:cs typeface="Courier New"/>
              </a:rPr>
              <a:t>asinfo</a:t>
            </a:r>
            <a:r>
              <a:rPr lang="en-US" sz="1500" dirty="0">
                <a:latin typeface="Courier New"/>
                <a:cs typeface="Courier New"/>
              </a:rPr>
              <a:t> binary: %s", err)	</a:t>
            </a:r>
          </a:p>
          <a:p>
            <a:pPr marL="0" indent="0">
              <a:buNone/>
            </a:pPr>
            <a:r>
              <a:rPr lang="en-US" sz="1500" dirty="0">
                <a:latin typeface="Courier New"/>
                <a:cs typeface="Courier New"/>
              </a:rPr>
              <a:t>	        return false 	</a:t>
            </a:r>
          </a:p>
          <a:p>
            <a:pPr marL="0" indent="0">
              <a:buNone/>
            </a:pPr>
            <a:r>
              <a:rPr lang="de-DE" sz="1500" dirty="0">
                <a:latin typeface="Courier New"/>
                <a:cs typeface="Courier New"/>
              </a:rPr>
              <a:t>	    }	</a:t>
            </a:r>
          </a:p>
          <a:p>
            <a:pPr marL="0" indent="0">
              <a:buNone/>
            </a:pPr>
            <a:r>
              <a:rPr lang="de-DE" sz="1500" dirty="0">
                <a:latin typeface="Courier New"/>
                <a:cs typeface="Courier New"/>
              </a:rPr>
              <a:t>	    </a:t>
            </a:r>
            <a:r>
              <a:rPr lang="de-DE" sz="1500" dirty="0" err="1">
                <a:latin typeface="Courier New"/>
                <a:cs typeface="Courier New"/>
              </a:rPr>
              <a:t>time.Sleep</a:t>
            </a:r>
            <a:r>
              <a:rPr lang="de-DE" sz="1500" dirty="0">
                <a:latin typeface="Courier New"/>
                <a:cs typeface="Courier New"/>
              </a:rPr>
              <a:t>(</a:t>
            </a:r>
            <a:r>
              <a:rPr lang="de-DE" sz="1500" dirty="0" err="1">
                <a:latin typeface="Courier New"/>
                <a:cs typeface="Courier New"/>
              </a:rPr>
              <a:t>time.Second</a:t>
            </a:r>
            <a:r>
              <a:rPr lang="de-DE" sz="1500" dirty="0">
                <a:latin typeface="Courier New"/>
                <a:cs typeface="Courier New"/>
              </a:rPr>
              <a:t>*5)	//</a:t>
            </a:r>
            <a:r>
              <a:rPr lang="de-DE" sz="1500" dirty="0" err="1">
                <a:latin typeface="Courier New"/>
                <a:cs typeface="Courier New"/>
              </a:rPr>
              <a:t>sleep</a:t>
            </a:r>
            <a:r>
              <a:rPr lang="de-DE" sz="1500" dirty="0">
                <a:latin typeface="Courier New"/>
                <a:cs typeface="Courier New"/>
              </a:rPr>
              <a:t> 5s </a:t>
            </a:r>
            <a:r>
              <a:rPr lang="de-DE" sz="1500" dirty="0" err="1">
                <a:latin typeface="Courier New"/>
                <a:cs typeface="Courier New"/>
              </a:rPr>
              <a:t>for</a:t>
            </a:r>
            <a:r>
              <a:rPr lang="de-DE" sz="1500" dirty="0">
                <a:latin typeface="Courier New"/>
                <a:cs typeface="Courier New"/>
              </a:rPr>
              <a:t> ASD </a:t>
            </a:r>
            <a:r>
              <a:rPr lang="de-DE" sz="1500" dirty="0" err="1">
                <a:latin typeface="Courier New"/>
                <a:cs typeface="Courier New"/>
              </a:rPr>
              <a:t>to</a:t>
            </a:r>
            <a:r>
              <a:rPr lang="de-DE" sz="1500" dirty="0">
                <a:latin typeface="Courier New"/>
                <a:cs typeface="Courier New"/>
              </a:rPr>
              <a:t> </a:t>
            </a:r>
            <a:r>
              <a:rPr lang="de-DE" sz="1500" dirty="0" err="1">
                <a:latin typeface="Courier New"/>
                <a:cs typeface="Courier New"/>
              </a:rPr>
              <a:t>be</a:t>
            </a:r>
            <a:r>
              <a:rPr lang="de-DE" sz="1500" dirty="0">
                <a:latin typeface="Courier New"/>
                <a:cs typeface="Courier New"/>
              </a:rPr>
              <a:t> </a:t>
            </a:r>
            <a:r>
              <a:rPr lang="de-DE" sz="1500" dirty="0" err="1">
                <a:latin typeface="Courier New"/>
                <a:cs typeface="Courier New"/>
              </a:rPr>
              <a:t>ready</a:t>
            </a:r>
            <a:r>
              <a:rPr lang="de-DE" sz="1500" dirty="0">
                <a:latin typeface="Courier New"/>
                <a:cs typeface="Courier New"/>
              </a:rPr>
              <a:t>	</a:t>
            </a:r>
          </a:p>
          <a:p>
            <a:pPr marL="0" indent="0">
              <a:buNone/>
            </a:pPr>
            <a:r>
              <a:rPr lang="de-DE" sz="1500" dirty="0">
                <a:latin typeface="Courier New"/>
                <a:cs typeface="Courier New"/>
              </a:rPr>
              <a:t>	    </a:t>
            </a:r>
            <a:r>
              <a:rPr lang="de-DE" sz="1500" dirty="0" err="1">
                <a:latin typeface="Courier New"/>
                <a:cs typeface="Courier New"/>
              </a:rPr>
              <a:t>cmd</a:t>
            </a:r>
            <a:r>
              <a:rPr lang="de-DE" sz="1500" dirty="0">
                <a:latin typeface="Courier New"/>
                <a:cs typeface="Courier New"/>
              </a:rPr>
              <a:t> := </a:t>
            </a:r>
            <a:r>
              <a:rPr lang="de-DE" sz="1500" dirty="0" err="1">
                <a:latin typeface="Courier New"/>
                <a:cs typeface="Courier New"/>
              </a:rPr>
              <a:t>exec.Command</a:t>
            </a:r>
            <a:r>
              <a:rPr lang="de-DE" sz="1500" dirty="0">
                <a:latin typeface="Courier New"/>
                <a:cs typeface="Courier New"/>
              </a:rPr>
              <a:t>(</a:t>
            </a:r>
            <a:r>
              <a:rPr lang="de-DE" sz="1500" dirty="0" err="1">
                <a:latin typeface="Courier New"/>
                <a:cs typeface="Courier New"/>
              </a:rPr>
              <a:t>asinfo,args</a:t>
            </a:r>
            <a:r>
              <a:rPr lang="de-DE" sz="1500" dirty="0">
                <a:latin typeface="Courier New"/>
                <a:cs typeface="Courier New"/>
              </a:rPr>
              <a:t>...)	</a:t>
            </a:r>
          </a:p>
          <a:p>
            <a:pPr marL="0" indent="0">
              <a:buNone/>
            </a:pPr>
            <a:r>
              <a:rPr lang="de-DE" dirty="0"/>
              <a:t>	</a:t>
            </a:r>
          </a:p>
          <a:p>
            <a:pPr marL="0" indent="0">
              <a:buNone/>
            </a:pPr>
            <a:endParaRPr lang="en-US" dirty="0"/>
          </a:p>
        </p:txBody>
      </p:sp>
      <p:sp>
        <p:nvSpPr>
          <p:cNvPr id="3" name="Title 2"/>
          <p:cNvSpPr>
            <a:spLocks noGrp="1"/>
          </p:cNvSpPr>
          <p:nvPr>
            <p:ph type="title"/>
          </p:nvPr>
        </p:nvSpPr>
        <p:spPr/>
        <p:txBody>
          <a:bodyPr/>
          <a:lstStyle/>
          <a:p>
            <a:r>
              <a:rPr lang="en-US" dirty="0" smtClean="0"/>
              <a:t>Interlock Plugin - </a:t>
            </a:r>
            <a:r>
              <a:rPr lang="en-US" dirty="0" err="1" smtClean="0"/>
              <a:t>Aerospike</a:t>
            </a:r>
            <a:endParaRPr lang="en-US" dirty="0"/>
          </a:p>
        </p:txBody>
      </p:sp>
    </p:spTree>
    <p:extLst>
      <p:ext uri="{BB962C8B-B14F-4D97-AF65-F5344CB8AC3E}">
        <p14:creationId xmlns:p14="http://schemas.microsoft.com/office/powerpoint/2010/main" val="3157570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smtClean="0">
                <a:solidFill>
                  <a:schemeClr val="bg1"/>
                </a:solidFill>
                <a:latin typeface="Arial"/>
                <a:cs typeface="Arial"/>
              </a:rPr>
              <a:t>Considerations</a:t>
            </a:r>
          </a:p>
        </p:txBody>
      </p:sp>
    </p:spTree>
    <p:extLst>
      <p:ext uri="{BB962C8B-B14F-4D97-AF65-F5344CB8AC3E}">
        <p14:creationId xmlns:p14="http://schemas.microsoft.com/office/powerpoint/2010/main" val="2856752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37973366"/>
              </p:ext>
            </p:extLst>
          </p:nvPr>
        </p:nvGraphicFramePr>
        <p:xfrm>
          <a:off x="0" y="971551"/>
          <a:ext cx="8643938" cy="362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5555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lstStyle/>
          <a:p>
            <a:r>
              <a:rPr lang="en-US" dirty="0" smtClean="0"/>
              <a:t>Code</a:t>
            </a:r>
          </a:p>
          <a:p>
            <a:pPr lvl="1"/>
            <a:r>
              <a:rPr lang="en-US" dirty="0" smtClean="0"/>
              <a:t>http:</a:t>
            </a:r>
            <a:r>
              <a:rPr lang="en-US" dirty="0"/>
              <a:t>//</a:t>
            </a:r>
            <a:r>
              <a:rPr lang="en-US" dirty="0" err="1" smtClean="0"/>
              <a:t>github.com</a:t>
            </a:r>
            <a:r>
              <a:rPr lang="en-US" dirty="0" smtClean="0"/>
              <a:t>/</a:t>
            </a:r>
            <a:r>
              <a:rPr lang="en-US" dirty="0" err="1" smtClean="0"/>
              <a:t>aerospike</a:t>
            </a:r>
            <a:r>
              <a:rPr lang="en-US" dirty="0" smtClean="0"/>
              <a:t>/</a:t>
            </a:r>
            <a:r>
              <a:rPr lang="en-US" dirty="0"/>
              <a:t>docker-</a:t>
            </a:r>
            <a:r>
              <a:rPr lang="en-US" dirty="0" smtClean="0"/>
              <a:t>demo</a:t>
            </a:r>
          </a:p>
          <a:p>
            <a:r>
              <a:rPr lang="en-US" dirty="0" err="1" smtClean="0"/>
              <a:t>Docker</a:t>
            </a:r>
            <a:r>
              <a:rPr lang="en-US" dirty="0" smtClean="0"/>
              <a:t> Images</a:t>
            </a:r>
          </a:p>
          <a:p>
            <a:pPr lvl="1"/>
            <a:r>
              <a:rPr lang="en-US" dirty="0" smtClean="0"/>
              <a:t>http:</a:t>
            </a:r>
            <a:r>
              <a:rPr lang="en-US" dirty="0"/>
              <a:t>//hub.docker.com/r/aerospike</a:t>
            </a:r>
            <a:r>
              <a:rPr lang="en-US" dirty="0" smtClean="0"/>
              <a:t>/</a:t>
            </a:r>
          </a:p>
          <a:p>
            <a:r>
              <a:rPr lang="en-US" dirty="0" err="1" smtClean="0"/>
              <a:t>Aerospike</a:t>
            </a:r>
            <a:r>
              <a:rPr lang="en-US" dirty="0" smtClean="0"/>
              <a:t> &amp; </a:t>
            </a:r>
            <a:r>
              <a:rPr lang="en-US" dirty="0" err="1" smtClean="0"/>
              <a:t>Docker</a:t>
            </a:r>
            <a:r>
              <a:rPr lang="en-US" dirty="0" smtClean="0"/>
              <a:t> deployment guide</a:t>
            </a:r>
          </a:p>
          <a:p>
            <a:pPr lvl="1"/>
            <a:r>
              <a:rPr lang="en-US" dirty="0"/>
              <a:t>http://</a:t>
            </a:r>
            <a:r>
              <a:rPr lang="en-US" dirty="0" err="1"/>
              <a:t>www.aerospike.com</a:t>
            </a:r>
            <a:r>
              <a:rPr lang="en-US" dirty="0"/>
              <a:t>/docs/</a:t>
            </a:r>
            <a:r>
              <a:rPr lang="en-US" dirty="0" err="1"/>
              <a:t>deploy_guides</a:t>
            </a:r>
            <a:r>
              <a:rPr lang="en-US" dirty="0"/>
              <a:t>/</a:t>
            </a:r>
            <a:r>
              <a:rPr lang="en-US" dirty="0" err="1"/>
              <a:t>docker</a:t>
            </a:r>
            <a:r>
              <a:rPr lang="en-US" dirty="0"/>
              <a:t>/</a:t>
            </a:r>
            <a:endParaRPr lang="en-US" dirty="0" smtClean="0"/>
          </a:p>
          <a:p>
            <a:pPr lvl="1"/>
            <a:endParaRPr lang="en-US" dirty="0" smtClean="0"/>
          </a:p>
          <a:p>
            <a:pPr lvl="1"/>
            <a:endParaRPr lang="en-US" dirty="0"/>
          </a:p>
          <a:p>
            <a:r>
              <a:rPr lang="en-US" dirty="0" smtClean="0"/>
              <a:t>Contact me!</a:t>
            </a:r>
          </a:p>
          <a:p>
            <a:pPr lvl="1"/>
            <a:r>
              <a:rPr lang="en-US" dirty="0" err="1" smtClean="0"/>
              <a:t>brian@aerospike.com</a:t>
            </a:r>
            <a:endParaRPr lang="en-US" dirty="0" smtClean="0"/>
          </a:p>
          <a:p>
            <a:pPr lvl="1"/>
            <a:r>
              <a:rPr lang="en-US" dirty="0" smtClean="0"/>
              <a:t>@</a:t>
            </a:r>
            <a:r>
              <a:rPr lang="en-US" dirty="0" err="1" smtClean="0"/>
              <a:t>bbulkow</a:t>
            </a:r>
            <a:r>
              <a:rPr lang="en-US" dirty="0" smtClean="0"/>
              <a:t> </a:t>
            </a:r>
            <a:endParaRPr lang="en-US" dirty="0"/>
          </a:p>
        </p:txBody>
      </p:sp>
      <p:sp>
        <p:nvSpPr>
          <p:cNvPr id="2" name="Title 1"/>
          <p:cNvSpPr>
            <a:spLocks noGrp="1"/>
          </p:cNvSpPr>
          <p:nvPr>
            <p:ph type="title"/>
          </p:nvPr>
        </p:nvSpPr>
        <p:spPr/>
        <p:txBody>
          <a:bodyPr/>
          <a:lstStyle/>
          <a:p>
            <a:r>
              <a:rPr lang="en-US" dirty="0" smtClean="0"/>
              <a:t>Thanks and Q&amp;A</a:t>
            </a:r>
            <a:endParaRPr lang="en-US" dirty="0"/>
          </a:p>
        </p:txBody>
      </p:sp>
    </p:spTree>
    <p:extLst>
      <p:ext uri="{BB962C8B-B14F-4D97-AF65-F5344CB8AC3E}">
        <p14:creationId xmlns:p14="http://schemas.microsoft.com/office/powerpoint/2010/main" val="1754093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00352" y="3477694"/>
            <a:ext cx="790917" cy="905949"/>
            <a:chOff x="5938452" y="3517900"/>
            <a:chExt cx="790917" cy="905949"/>
          </a:xfrm>
        </p:grpSpPr>
        <p:pic>
          <p:nvPicPr>
            <p:cNvPr id="25" name="Picture 24"/>
            <p:cNvPicPr>
              <a:picLocks noChangeAspect="1"/>
            </p:cNvPicPr>
            <p:nvPr/>
          </p:nvPicPr>
          <p:blipFill>
            <a:blip r:embed="rId2"/>
            <a:stretch>
              <a:fillRect/>
            </a:stretch>
          </p:blipFill>
          <p:spPr>
            <a:xfrm>
              <a:off x="5938452" y="3946955"/>
              <a:ext cx="703345" cy="329846"/>
            </a:xfrm>
            <a:prstGeom prst="rect">
              <a:avLst/>
            </a:prstGeom>
          </p:spPr>
        </p:pic>
        <p:sp>
          <p:nvSpPr>
            <p:cNvPr id="26" name="TextBox 25"/>
            <p:cNvSpPr txBox="1"/>
            <p:nvPr/>
          </p:nvSpPr>
          <p:spPr>
            <a:xfrm>
              <a:off x="6211414" y="3614632"/>
              <a:ext cx="439191" cy="230832"/>
            </a:xfrm>
            <a:prstGeom prst="rect">
              <a:avLst/>
            </a:prstGeom>
            <a:noFill/>
          </p:spPr>
          <p:txBody>
            <a:bodyPr wrap="square" rtlCol="0">
              <a:spAutoFit/>
            </a:bodyPr>
            <a:lstStyle/>
            <a:p>
              <a:pPr algn="ctr"/>
              <a:r>
                <a:rPr lang="en-US" sz="900" dirty="0">
                  <a:solidFill>
                    <a:schemeClr val="tx1">
                      <a:lumMod val="50000"/>
                      <a:lumOff val="50000"/>
                    </a:schemeClr>
                  </a:solidFill>
                  <a:latin typeface="Arial"/>
                  <a:cs typeface="Arial"/>
                </a:rPr>
                <a:t>XDR</a:t>
              </a:r>
            </a:p>
          </p:txBody>
        </p:sp>
        <p:sp>
          <p:nvSpPr>
            <p:cNvPr id="27" name="TextBox 26"/>
            <p:cNvSpPr txBox="1"/>
            <p:nvPr/>
          </p:nvSpPr>
          <p:spPr>
            <a:xfrm>
              <a:off x="5996555" y="4193017"/>
              <a:ext cx="732814" cy="230832"/>
            </a:xfrm>
            <a:prstGeom prst="rect">
              <a:avLst/>
            </a:prstGeom>
            <a:noFill/>
          </p:spPr>
          <p:txBody>
            <a:bodyPr wrap="square" rtlCol="0">
              <a:spAutoFit/>
            </a:bodyPr>
            <a:lstStyle/>
            <a:p>
              <a:pPr algn="ctr"/>
              <a:r>
                <a:rPr lang="en-US" sz="900" dirty="0">
                  <a:solidFill>
                    <a:schemeClr val="bg1">
                      <a:lumMod val="50000"/>
                    </a:schemeClr>
                  </a:solidFill>
                  <a:latin typeface="Arial"/>
                  <a:cs typeface="Arial"/>
                </a:rPr>
                <a:t>Aerospike</a:t>
              </a:r>
            </a:p>
          </p:txBody>
        </p:sp>
        <p:cxnSp>
          <p:nvCxnSpPr>
            <p:cNvPr id="28" name="Straight Arrow Connector 27"/>
            <p:cNvCxnSpPr/>
            <p:nvPr/>
          </p:nvCxnSpPr>
          <p:spPr>
            <a:xfrm>
              <a:off x="6234304" y="3517900"/>
              <a:ext cx="0" cy="449114"/>
            </a:xfrm>
            <a:prstGeom prst="straightConnector1">
              <a:avLst/>
            </a:prstGeom>
            <a:ln w="20320">
              <a:solidFill>
                <a:srgbClr val="C31618"/>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54" name="Rounded Rectangle 53"/>
          <p:cNvSpPr/>
          <p:nvPr/>
        </p:nvSpPr>
        <p:spPr>
          <a:xfrm>
            <a:off x="2508893" y="2760535"/>
            <a:ext cx="4000324" cy="710809"/>
          </a:xfrm>
          <a:prstGeom prst="roundRect">
            <a:avLst>
              <a:gd name="adj" fmla="val 10088"/>
            </a:avLst>
          </a:prstGeom>
          <a:solidFill>
            <a:srgbClr val="B00F1D"/>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sp>
        <p:nvSpPr>
          <p:cNvPr id="38" name="Rounded Rectangle 37"/>
          <p:cNvSpPr/>
          <p:nvPr/>
        </p:nvSpPr>
        <p:spPr>
          <a:xfrm>
            <a:off x="2840210" y="1837784"/>
            <a:ext cx="3299317" cy="706460"/>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3258095" y="3693418"/>
            <a:ext cx="2555075" cy="685976"/>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360238" y="3849174"/>
            <a:ext cx="2337005" cy="390004"/>
            <a:chOff x="2300562" y="5869082"/>
            <a:chExt cx="3334757" cy="556512"/>
          </a:xfrm>
        </p:grpSpPr>
        <p:pic>
          <p:nvPicPr>
            <p:cNvPr id="51" name="Picture 50"/>
            <p:cNvPicPr>
              <a:picLocks noChangeAspect="1"/>
            </p:cNvPicPr>
            <p:nvPr/>
          </p:nvPicPr>
          <p:blipFill>
            <a:blip r:embed="rId3">
              <a:grayscl/>
              <a:extLst>
                <a:ext uri="{BEBA8EAE-BF5A-486C-A8C5-ECC9F3942E4B}">
                  <a14:imgProps xmlns:a14="http://schemas.microsoft.com/office/drawing/2010/main">
                    <a14:imgLayer r:embed="rId4">
                      <a14:imgEffect>
                        <a14:brightnessContrast bright="70000" contrast="-89000"/>
                      </a14:imgEffect>
                    </a14:imgLayer>
                  </a14:imgProps>
                </a:ext>
                <a:ext uri="{28A0092B-C50C-407E-A947-70E740481C1C}">
                  <a14:useLocalDpi xmlns:a14="http://schemas.microsoft.com/office/drawing/2010/main" val="0"/>
                </a:ext>
              </a:extLst>
            </a:blip>
            <a:stretch>
              <a:fillRect/>
            </a:stretch>
          </p:blipFill>
          <p:spPr>
            <a:xfrm>
              <a:off x="2300562" y="5869082"/>
              <a:ext cx="801560" cy="556512"/>
            </a:xfrm>
            <a:prstGeom prst="rect">
              <a:avLst/>
            </a:prstGeom>
          </p:spPr>
        </p:pic>
        <p:pic>
          <p:nvPicPr>
            <p:cNvPr id="52" name="Picture 51"/>
            <p:cNvPicPr>
              <a:picLocks noChangeAspect="1"/>
            </p:cNvPicPr>
            <p:nvPr/>
          </p:nvPicPr>
          <p:blipFill>
            <a:blip r:embed="rId5">
              <a:extLst>
                <a:ext uri="{BEBA8EAE-BF5A-486C-A8C5-ECC9F3942E4B}">
                  <a14:imgProps xmlns:a14="http://schemas.microsoft.com/office/drawing/2010/main">
                    <a14:imgLayer r:embed="rId6">
                      <a14:imgEffect>
                        <a14:brightnessContrast bright="-43000" contrast="-100000"/>
                      </a14:imgEffect>
                    </a14:imgLayer>
                  </a14:imgProps>
                </a:ext>
                <a:ext uri="{28A0092B-C50C-407E-A947-70E740481C1C}">
                  <a14:useLocalDpi xmlns:a14="http://schemas.microsoft.com/office/drawing/2010/main" val="0"/>
                </a:ext>
              </a:extLst>
            </a:blip>
            <a:stretch>
              <a:fillRect/>
            </a:stretch>
          </p:blipFill>
          <p:spPr>
            <a:xfrm>
              <a:off x="3616025" y="5869082"/>
              <a:ext cx="881607" cy="554153"/>
            </a:xfrm>
            <a:prstGeom prst="rect">
              <a:avLst/>
            </a:prstGeom>
          </p:spPr>
        </p:pic>
        <p:pic>
          <p:nvPicPr>
            <p:cNvPr id="53" name="Picture 52" descr="icon-19.png"/>
            <p:cNvPicPr>
              <a:picLocks noChangeAspect="1"/>
            </p:cNvPicPr>
            <p:nvPr/>
          </p:nvPicPr>
          <p:blipFill>
            <a:blip r:embed="rId7">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694581" y="5872888"/>
              <a:ext cx="940738" cy="518749"/>
            </a:xfrm>
            <a:prstGeom prst="rect">
              <a:avLst/>
            </a:prstGeom>
          </p:spPr>
        </p:pic>
      </p:grpSp>
      <p:pic>
        <p:nvPicPr>
          <p:cNvPr id="55" name="Picture 54"/>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colorTemperature colorTemp="5087"/>
                    </a14:imgEffect>
                    <a14:imgEffect>
                      <a14:saturation sat="165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71996" y="2945108"/>
            <a:ext cx="1195186" cy="358556"/>
          </a:xfrm>
          <a:prstGeom prst="rect">
            <a:avLst/>
          </a:prstGeom>
        </p:spPr>
      </p:pic>
      <p:pic>
        <p:nvPicPr>
          <p:cNvPr id="56" name="Picture 55"/>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5087"/>
                    </a14:imgEffect>
                    <a14:imgEffect>
                      <a14:saturation sat="165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08893" y="2945108"/>
            <a:ext cx="1195186" cy="358556"/>
          </a:xfrm>
          <a:prstGeom prst="rect">
            <a:avLst/>
          </a:prstGeom>
        </p:spPr>
      </p:pic>
      <p:pic>
        <p:nvPicPr>
          <p:cNvPr id="57" name="Picture 56"/>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5087"/>
                    </a14:imgEffect>
                    <a14:imgEffect>
                      <a14:saturation sat="165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81317" y="2945108"/>
            <a:ext cx="1195186" cy="358556"/>
          </a:xfrm>
          <a:prstGeom prst="rect">
            <a:avLst/>
          </a:prstGeom>
        </p:spPr>
      </p:pic>
      <p:sp>
        <p:nvSpPr>
          <p:cNvPr id="2" name="Title 1"/>
          <p:cNvSpPr>
            <a:spLocks noGrp="1"/>
          </p:cNvSpPr>
          <p:nvPr>
            <p:ph type="title"/>
          </p:nvPr>
        </p:nvSpPr>
        <p:spPr>
          <a:xfrm>
            <a:off x="468307" y="50800"/>
            <a:ext cx="8251364" cy="580218"/>
          </a:xfrm>
          <a:prstGeom prst="rect">
            <a:avLst/>
          </a:prstGeom>
        </p:spPr>
        <p:txBody>
          <a:bodyPr>
            <a:normAutofit/>
          </a:bodyPr>
          <a:lstStyle/>
          <a:p>
            <a:pPr>
              <a:lnSpc>
                <a:spcPts val="2200"/>
              </a:lnSpc>
            </a:pPr>
            <a:r>
              <a:rPr lang="en-US" dirty="0" smtClean="0"/>
              <a:t>Fast Data Layer - “One </a:t>
            </a:r>
            <a:r>
              <a:rPr lang="en-US" dirty="0"/>
              <a:t>H</a:t>
            </a:r>
            <a:r>
              <a:rPr lang="en-US" dirty="0" smtClean="0"/>
              <a:t>op” for Containers</a:t>
            </a:r>
            <a:endParaRPr lang="en-US" b="0" dirty="0"/>
          </a:p>
        </p:txBody>
      </p:sp>
      <p:sp>
        <p:nvSpPr>
          <p:cNvPr id="237" name="TextBox 236"/>
          <p:cNvSpPr txBox="1"/>
          <p:nvPr/>
        </p:nvSpPr>
        <p:spPr>
          <a:xfrm>
            <a:off x="1534013" y="4573583"/>
            <a:ext cx="5767344" cy="276999"/>
          </a:xfrm>
          <a:prstGeom prst="rect">
            <a:avLst/>
          </a:prstGeom>
          <a:noFill/>
        </p:spPr>
        <p:txBody>
          <a:bodyPr wrap="square" rtlCol="0">
            <a:spAutoFit/>
          </a:bodyPr>
          <a:lstStyle/>
          <a:p>
            <a:pPr algn="ctr"/>
            <a:r>
              <a:rPr lang="en-US" sz="1200" i="1" dirty="0">
                <a:solidFill>
                  <a:srgbClr val="C22327"/>
                </a:solidFill>
                <a:latin typeface="Arial Italic"/>
                <a:cs typeface="Arial Italic"/>
              </a:rPr>
              <a:t>Aerospike Delivers Predictable Performance, Highest Availability, and Lowest TCO  </a:t>
            </a:r>
          </a:p>
        </p:txBody>
      </p:sp>
      <p:sp>
        <p:nvSpPr>
          <p:cNvPr id="21" name="TextBox 20"/>
          <p:cNvSpPr txBox="1"/>
          <p:nvPr/>
        </p:nvSpPr>
        <p:spPr>
          <a:xfrm>
            <a:off x="3474050" y="4120433"/>
            <a:ext cx="786400" cy="214500"/>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Legacy Database</a:t>
            </a:r>
          </a:p>
          <a:p>
            <a:pPr algn="ctr"/>
            <a:r>
              <a:rPr lang="en-US" sz="600" dirty="0">
                <a:solidFill>
                  <a:schemeClr val="tx1">
                    <a:lumMod val="50000"/>
                    <a:lumOff val="50000"/>
                  </a:schemeClr>
                </a:solidFill>
                <a:latin typeface="Arial"/>
                <a:cs typeface="Arial"/>
              </a:rPr>
              <a:t>(Mainframe)</a:t>
            </a:r>
          </a:p>
        </p:txBody>
      </p:sp>
      <p:sp>
        <p:nvSpPr>
          <p:cNvPr id="22" name="TextBox 21"/>
          <p:cNvSpPr txBox="1"/>
          <p:nvPr/>
        </p:nvSpPr>
        <p:spPr>
          <a:xfrm>
            <a:off x="4322475" y="4115905"/>
            <a:ext cx="57215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RDBMS Database</a:t>
            </a:r>
          </a:p>
        </p:txBody>
      </p:sp>
      <p:sp>
        <p:nvSpPr>
          <p:cNvPr id="23" name="TextBox 22"/>
          <p:cNvSpPr txBox="1"/>
          <p:nvPr/>
        </p:nvSpPr>
        <p:spPr>
          <a:xfrm>
            <a:off x="5129585" y="4117338"/>
            <a:ext cx="65610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Transactional Systems</a:t>
            </a:r>
          </a:p>
        </p:txBody>
      </p:sp>
      <p:sp>
        <p:nvSpPr>
          <p:cNvPr id="24" name="TextBox 23"/>
          <p:cNvSpPr txBox="1"/>
          <p:nvPr/>
        </p:nvSpPr>
        <p:spPr>
          <a:xfrm>
            <a:off x="3730334" y="3655023"/>
            <a:ext cx="1672301" cy="215444"/>
          </a:xfrm>
          <a:prstGeom prst="rect">
            <a:avLst/>
          </a:prstGeom>
          <a:noFill/>
        </p:spPr>
        <p:txBody>
          <a:bodyPr wrap="square" rtlCol="0">
            <a:spAutoFit/>
          </a:bodyPr>
          <a:lstStyle/>
          <a:p>
            <a:pPr algn="ctr"/>
            <a:r>
              <a:rPr lang="en-US" sz="800" dirty="0">
                <a:solidFill>
                  <a:schemeClr val="tx1">
                    <a:lumMod val="50000"/>
                    <a:lumOff val="50000"/>
                  </a:schemeClr>
                </a:solidFill>
                <a:latin typeface="Arial"/>
                <a:cs typeface="Arial"/>
              </a:rPr>
              <a:t>Enterprise Environment</a:t>
            </a:r>
          </a:p>
        </p:txBody>
      </p:sp>
      <p:sp>
        <p:nvSpPr>
          <p:cNvPr id="31" name="TextBox 30"/>
          <p:cNvSpPr txBox="1"/>
          <p:nvPr/>
        </p:nvSpPr>
        <p:spPr>
          <a:xfrm>
            <a:off x="3314595" y="3242642"/>
            <a:ext cx="2206181" cy="215444"/>
          </a:xfrm>
          <a:prstGeom prst="rect">
            <a:avLst/>
          </a:prstGeom>
          <a:noFill/>
        </p:spPr>
        <p:txBody>
          <a:bodyPr wrap="square" rtlCol="0">
            <a:spAutoFit/>
          </a:bodyPr>
          <a:lstStyle/>
          <a:p>
            <a:pPr algn="ctr"/>
            <a:r>
              <a:rPr lang="en-US" sz="800" i="1" dirty="0">
                <a:solidFill>
                  <a:schemeClr val="bg1"/>
                </a:solidFill>
                <a:latin typeface="Arial"/>
                <a:cs typeface="Arial"/>
              </a:rPr>
              <a:t>Powered by High Performance NoSQL</a:t>
            </a:r>
          </a:p>
        </p:txBody>
      </p:sp>
      <p:cxnSp>
        <p:nvCxnSpPr>
          <p:cNvPr id="36" name="Straight Arrow Connector 35"/>
          <p:cNvCxnSpPr/>
          <p:nvPr/>
        </p:nvCxnSpPr>
        <p:spPr>
          <a:xfrm>
            <a:off x="4536270" y="1661935"/>
            <a:ext cx="0" cy="177021"/>
          </a:xfrm>
          <a:prstGeom prst="straightConnector1">
            <a:avLst/>
          </a:prstGeom>
          <a:ln w="17780">
            <a:solidFill>
              <a:srgbClr val="C31618"/>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5" name="Group 224"/>
          <p:cNvGrpSpPr/>
          <p:nvPr/>
        </p:nvGrpSpPr>
        <p:grpSpPr>
          <a:xfrm>
            <a:off x="2838450" y="1043022"/>
            <a:ext cx="3276600" cy="615421"/>
            <a:chOff x="3048000" y="791128"/>
            <a:chExt cx="3276600" cy="615421"/>
          </a:xfrm>
        </p:grpSpPr>
        <p:grpSp>
          <p:nvGrpSpPr>
            <p:cNvPr id="32" name="Group 31"/>
            <p:cNvGrpSpPr/>
            <p:nvPr/>
          </p:nvGrpSpPr>
          <p:grpSpPr>
            <a:xfrm>
              <a:off x="3048000" y="800100"/>
              <a:ext cx="3276600" cy="606449"/>
              <a:chOff x="2876420" y="1450948"/>
              <a:chExt cx="3276600" cy="606449"/>
            </a:xfrm>
          </p:grpSpPr>
          <p:pic>
            <p:nvPicPr>
              <p:cNvPr id="41" name="Picture 40" descr="10.emf"/>
              <p:cNvPicPr>
                <a:picLocks noChangeAspect="1"/>
              </p:cNvPicPr>
              <p:nvPr/>
            </p:nvPicPr>
            <p:blipFill>
              <a:blip r:embed="rId12">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64934" y="1636183"/>
                <a:ext cx="2912533" cy="374048"/>
              </a:xfrm>
              <a:prstGeom prst="rect">
                <a:avLst/>
              </a:prstGeom>
            </p:spPr>
          </p:pic>
          <p:sp>
            <p:nvSpPr>
              <p:cNvPr id="42" name="Rounded Rectangle 41"/>
              <p:cNvSpPr/>
              <p:nvPr/>
            </p:nvSpPr>
            <p:spPr>
              <a:xfrm>
                <a:off x="2876420" y="1450948"/>
                <a:ext cx="3276600" cy="606449"/>
              </a:xfrm>
              <a:prstGeom prst="roundRect">
                <a:avLst>
                  <a:gd name="adj" fmla="val 10088"/>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grpSp>
        <p:sp>
          <p:nvSpPr>
            <p:cNvPr id="37" name="TextBox 77"/>
            <p:cNvSpPr txBox="1"/>
            <p:nvPr/>
          </p:nvSpPr>
          <p:spPr>
            <a:xfrm>
              <a:off x="3780497" y="791128"/>
              <a:ext cx="1934503" cy="215444"/>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lgn="ctr"/>
              <a:r>
                <a:rPr lang="en-US" sz="800" dirty="0">
                  <a:solidFill>
                    <a:schemeClr val="tx1">
                      <a:lumMod val="50000"/>
                      <a:lumOff val="50000"/>
                    </a:schemeClr>
                  </a:solidFill>
                  <a:latin typeface="Arial"/>
                  <a:cs typeface="Arial"/>
                </a:rPr>
                <a:t>Fast speed – Consumer Scale</a:t>
              </a:r>
            </a:p>
          </p:txBody>
        </p:sp>
      </p:grpSp>
      <p:sp>
        <p:nvSpPr>
          <p:cNvPr id="45" name="TextBox 44"/>
          <p:cNvSpPr txBox="1"/>
          <p:nvPr/>
        </p:nvSpPr>
        <p:spPr>
          <a:xfrm>
            <a:off x="3314595" y="2760042"/>
            <a:ext cx="2206181" cy="215444"/>
          </a:xfrm>
          <a:prstGeom prst="rect">
            <a:avLst/>
          </a:prstGeom>
          <a:noFill/>
        </p:spPr>
        <p:txBody>
          <a:bodyPr wrap="square" rtlCol="0">
            <a:spAutoFit/>
          </a:bodyPr>
          <a:lstStyle/>
          <a:p>
            <a:pPr algn="ctr"/>
            <a:r>
              <a:rPr lang="en-US" sz="800" dirty="0">
                <a:solidFill>
                  <a:schemeClr val="bg1"/>
                </a:solidFill>
                <a:latin typeface="Arial"/>
                <a:cs typeface="Arial"/>
              </a:rPr>
              <a:t>Hybrid Memory Database</a:t>
            </a:r>
          </a:p>
        </p:txBody>
      </p:sp>
      <p:sp>
        <p:nvSpPr>
          <p:cNvPr id="48" name="Text Placeholder 2"/>
          <p:cNvSpPr txBox="1">
            <a:spLocks/>
          </p:cNvSpPr>
          <p:nvPr/>
        </p:nvSpPr>
        <p:spPr>
          <a:xfrm>
            <a:off x="6927850" y="1455749"/>
            <a:ext cx="1981200" cy="2010804"/>
          </a:xfrm>
          <a:prstGeom prst="rect">
            <a:avLst/>
          </a:prstGeom>
        </p:spPr>
        <p:txBody>
          <a:bodyPr wrap="none">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600" b="1" dirty="0">
                <a:solidFill>
                  <a:schemeClr val="tx1">
                    <a:lumMod val="50000"/>
                    <a:lumOff val="50000"/>
                  </a:schemeClr>
                </a:solidFill>
                <a:latin typeface="Arial"/>
                <a:cs typeface="Arial"/>
              </a:rPr>
              <a:t>Benefits</a:t>
            </a:r>
            <a:r>
              <a:rPr lang="en-US" sz="1800" b="1" dirty="0">
                <a:solidFill>
                  <a:schemeClr val="tx1">
                    <a:lumMod val="50000"/>
                    <a:lumOff val="50000"/>
                  </a:schemeClr>
                </a:solidFill>
                <a:latin typeface="Arial"/>
                <a:cs typeface="Arial"/>
              </a:rPr>
              <a:t>:</a:t>
            </a:r>
            <a:endParaRPr lang="en-US" sz="1300" b="1" dirty="0">
              <a:solidFill>
                <a:schemeClr val="tx1">
                  <a:lumMod val="50000"/>
                  <a:lumOff val="50000"/>
                </a:schemeClr>
              </a:solidFill>
              <a:latin typeface="Arial"/>
              <a:cs typeface="Arial"/>
            </a:endParaRP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Simplicity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Maintainability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Durability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Consistency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Scalability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Cost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Data Lag Reduced</a:t>
            </a:r>
          </a:p>
        </p:txBody>
      </p:sp>
      <p:cxnSp>
        <p:nvCxnSpPr>
          <p:cNvPr id="58" name="Straight Arrow Connector 57"/>
          <p:cNvCxnSpPr/>
          <p:nvPr/>
        </p:nvCxnSpPr>
        <p:spPr>
          <a:xfrm>
            <a:off x="5139949" y="254239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2939806" y="1894998"/>
            <a:ext cx="3164635" cy="592583"/>
            <a:chOff x="3149356" y="1643104"/>
            <a:chExt cx="3164635" cy="592583"/>
          </a:xfrm>
        </p:grpSpPr>
        <p:grpSp>
          <p:nvGrpSpPr>
            <p:cNvPr id="76" name="Group 75"/>
            <p:cNvGrpSpPr/>
            <p:nvPr/>
          </p:nvGrpSpPr>
          <p:grpSpPr>
            <a:xfrm>
              <a:off x="3183882" y="1643104"/>
              <a:ext cx="3059980" cy="394025"/>
              <a:chOff x="2425210" y="1054863"/>
              <a:chExt cx="4563348" cy="587611"/>
            </a:xfrm>
          </p:grpSpPr>
          <p:pic>
            <p:nvPicPr>
              <p:cNvPr id="81" name="Picture 80" descr="icon-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5210" y="1054863"/>
                <a:ext cx="846353" cy="587611"/>
              </a:xfrm>
              <a:prstGeom prst="rect">
                <a:avLst/>
              </a:prstGeom>
            </p:spPr>
          </p:pic>
          <p:pic>
            <p:nvPicPr>
              <p:cNvPr id="82" name="Picture 8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33695" y="1054863"/>
                <a:ext cx="846353" cy="587610"/>
              </a:xfrm>
              <a:prstGeom prst="rect">
                <a:avLst/>
              </a:prstGeom>
            </p:spPr>
          </p:pic>
          <p:pic>
            <p:nvPicPr>
              <p:cNvPr id="83" name="Picture 8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42204" y="1054863"/>
                <a:ext cx="846354" cy="587610"/>
              </a:xfrm>
              <a:prstGeom prst="rect">
                <a:avLst/>
              </a:prstGeom>
            </p:spPr>
          </p:pic>
          <p:pic>
            <p:nvPicPr>
              <p:cNvPr id="84" name="Picture 8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78648" y="1054863"/>
                <a:ext cx="846353" cy="587610"/>
              </a:xfrm>
              <a:prstGeom prst="rect">
                <a:avLst/>
              </a:prstGeom>
            </p:spPr>
          </p:pic>
        </p:grpSp>
        <p:sp>
          <p:nvSpPr>
            <p:cNvPr id="77" name="TextBox 76"/>
            <p:cNvSpPr txBox="1"/>
            <p:nvPr/>
          </p:nvSpPr>
          <p:spPr>
            <a:xfrm>
              <a:off x="3149356" y="1927910"/>
              <a:ext cx="931044"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br>
                <a:rPr lang="en-US" sz="700" dirty="0">
                  <a:solidFill>
                    <a:schemeClr val="tx1">
                      <a:lumMod val="50000"/>
                      <a:lumOff val="50000"/>
                    </a:schemeClr>
                  </a:solidFill>
                  <a:latin typeface="Arial"/>
                  <a:cs typeface="Arial"/>
                </a:rPr>
              </a:br>
              <a:r>
                <a:rPr lang="en-US" sz="700" dirty="0">
                  <a:solidFill>
                    <a:schemeClr val="tx1">
                      <a:lumMod val="50000"/>
                      <a:lumOff val="50000"/>
                    </a:schemeClr>
                  </a:solidFill>
                  <a:latin typeface="Arial"/>
                  <a:cs typeface="Arial"/>
                </a:rPr>
                <a:t>Consumer Facing</a:t>
              </a:r>
            </a:p>
          </p:txBody>
        </p:sp>
        <p:sp>
          <p:nvSpPr>
            <p:cNvPr id="78" name="TextBox 77"/>
            <p:cNvSpPr txBox="1"/>
            <p:nvPr/>
          </p:nvSpPr>
          <p:spPr>
            <a:xfrm>
              <a:off x="4070865" y="1927910"/>
              <a:ext cx="812570"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Pricing /</a:t>
              </a:r>
            </a:p>
            <a:p>
              <a:pPr algn="ctr"/>
              <a:r>
                <a:rPr lang="en-US" sz="700" dirty="0">
                  <a:solidFill>
                    <a:schemeClr val="tx1">
                      <a:lumMod val="50000"/>
                      <a:lumOff val="50000"/>
                    </a:schemeClr>
                  </a:solidFill>
                  <a:latin typeface="Arial"/>
                  <a:cs typeface="Arial"/>
                </a:rPr>
                <a:t>Inventory/Billing</a:t>
              </a:r>
            </a:p>
          </p:txBody>
        </p:sp>
        <p:sp>
          <p:nvSpPr>
            <p:cNvPr id="79" name="TextBox 78"/>
            <p:cNvSpPr txBox="1"/>
            <p:nvPr/>
          </p:nvSpPr>
          <p:spPr>
            <a:xfrm>
              <a:off x="4892073" y="1927910"/>
              <a:ext cx="745715"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p>
            <a:p>
              <a:pPr algn="ctr"/>
              <a:r>
                <a:rPr lang="en-US" sz="700" dirty="0">
                  <a:solidFill>
                    <a:schemeClr val="tx1">
                      <a:lumMod val="50000"/>
                      <a:lumOff val="50000"/>
                    </a:schemeClr>
                  </a:solidFill>
                  <a:latin typeface="Arial"/>
                  <a:cs typeface="Arial"/>
                </a:rPr>
                <a:t>Decisioning</a:t>
              </a:r>
            </a:p>
          </p:txBody>
        </p:sp>
        <p:sp>
          <p:nvSpPr>
            <p:cNvPr id="80" name="TextBox 79"/>
            <p:cNvSpPr txBox="1"/>
            <p:nvPr/>
          </p:nvSpPr>
          <p:spPr>
            <a:xfrm>
              <a:off x="5684354" y="1927910"/>
              <a:ext cx="629637"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Streaming</a:t>
              </a:r>
            </a:p>
            <a:p>
              <a:pPr algn="ctr"/>
              <a:r>
                <a:rPr lang="en-US" sz="700" dirty="0">
                  <a:solidFill>
                    <a:schemeClr val="tx1">
                      <a:lumMod val="50000"/>
                      <a:lumOff val="50000"/>
                    </a:schemeClr>
                  </a:solidFill>
                  <a:latin typeface="Arial"/>
                  <a:cs typeface="Arial"/>
                </a:rPr>
                <a:t>Data</a:t>
              </a:r>
            </a:p>
          </p:txBody>
        </p:sp>
      </p:grpSp>
      <p:pic>
        <p:nvPicPr>
          <p:cNvPr id="87" name="Picture 86" descr="data_warehouse.png"/>
          <p:cNvPicPr>
            <a:picLocks noChangeAspect="1"/>
          </p:cNvPicPr>
          <p:nvPr/>
        </p:nvPicPr>
        <p:blipFill>
          <a:blip r:embed="rId17"/>
          <a:stretch>
            <a:fillRect/>
          </a:stretch>
        </p:blipFill>
        <p:spPr>
          <a:xfrm>
            <a:off x="1255068" y="2718299"/>
            <a:ext cx="835192" cy="1255068"/>
          </a:xfrm>
          <a:prstGeom prst="rect">
            <a:avLst/>
          </a:prstGeom>
        </p:spPr>
      </p:pic>
      <p:sp>
        <p:nvSpPr>
          <p:cNvPr id="88" name="TextBox 87"/>
          <p:cNvSpPr txBox="1"/>
          <p:nvPr/>
        </p:nvSpPr>
        <p:spPr>
          <a:xfrm>
            <a:off x="1145866" y="2332015"/>
            <a:ext cx="1089334" cy="369332"/>
          </a:xfrm>
          <a:prstGeom prst="rect">
            <a:avLst/>
          </a:prstGeom>
          <a:noFill/>
        </p:spPr>
        <p:txBody>
          <a:bodyPr wrap="square" rtlCol="0">
            <a:spAutoFit/>
          </a:bodyPr>
          <a:lstStyle/>
          <a:p>
            <a:pPr algn="ctr"/>
            <a:r>
              <a:rPr lang="en-US" sz="900" dirty="0">
                <a:solidFill>
                  <a:schemeClr val="tx1">
                    <a:lumMod val="50000"/>
                    <a:lumOff val="50000"/>
                  </a:schemeClr>
                </a:solidFill>
                <a:latin typeface="Arial"/>
                <a:cs typeface="Arial"/>
              </a:rPr>
              <a:t>Legacy RDBMS   </a:t>
            </a:r>
          </a:p>
          <a:p>
            <a:pPr algn="ctr"/>
            <a:r>
              <a:rPr lang="en-US" sz="900" dirty="0">
                <a:solidFill>
                  <a:schemeClr val="tx1">
                    <a:lumMod val="50000"/>
                    <a:lumOff val="50000"/>
                  </a:schemeClr>
                </a:solidFill>
                <a:latin typeface="Arial"/>
                <a:cs typeface="Arial"/>
              </a:rPr>
              <a:t>HDFS BASED</a:t>
            </a:r>
          </a:p>
        </p:txBody>
      </p:sp>
      <p:cxnSp>
        <p:nvCxnSpPr>
          <p:cNvPr id="89" name="Straight Arrow Connector 88"/>
          <p:cNvCxnSpPr/>
          <p:nvPr/>
        </p:nvCxnSpPr>
        <p:spPr>
          <a:xfrm flipH="1">
            <a:off x="2057722" y="3293006"/>
            <a:ext cx="455271" cy="0"/>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774699" y="254239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5139949" y="347290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3774699" y="347290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4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1077218"/>
          </a:xfrm>
          <a:prstGeom prst="rect">
            <a:avLst/>
          </a:prstGeom>
        </p:spPr>
        <p:txBody>
          <a:bodyPr wrap="square">
            <a:spAutoFit/>
          </a:bodyPr>
          <a:lstStyle/>
          <a:p>
            <a:pPr lvl="0" eaLnBrk="0" hangingPunct="0">
              <a:defRPr/>
            </a:pPr>
            <a:r>
              <a:rPr lang="en-US" sz="3200" dirty="0" smtClean="0">
                <a:solidFill>
                  <a:schemeClr val="bg1"/>
                </a:solidFill>
                <a:latin typeface="Arial"/>
                <a:cs typeface="Arial"/>
              </a:rPr>
              <a:t>Where does the data reside?</a:t>
            </a:r>
            <a:br>
              <a:rPr lang="en-US" sz="3200" dirty="0" smtClean="0">
                <a:solidFill>
                  <a:schemeClr val="bg1"/>
                </a:solidFill>
                <a:latin typeface="Arial"/>
                <a:cs typeface="Arial"/>
              </a:rPr>
            </a:br>
            <a:endParaRPr lang="en-US" sz="3200" dirty="0" smtClean="0">
              <a:solidFill>
                <a:schemeClr val="bg1"/>
              </a:solidFill>
              <a:latin typeface="Arial"/>
              <a:cs typeface="Arial"/>
            </a:endParaRPr>
          </a:p>
        </p:txBody>
      </p:sp>
    </p:spTree>
    <p:extLst>
      <p:ext uri="{BB962C8B-B14F-4D97-AF65-F5344CB8AC3E}">
        <p14:creationId xmlns:p14="http://schemas.microsoft.com/office/powerpoint/2010/main" val="3553082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“Stateless architecture” says no state inside the app tier</a:t>
            </a:r>
          </a:p>
          <a:p>
            <a:pPr lvl="1"/>
            <a:r>
              <a:rPr lang="en-US" dirty="0" smtClean="0"/>
              <a:t>“All app servers in a cluster can take any request”</a:t>
            </a:r>
          </a:p>
          <a:p>
            <a:pPr lvl="1"/>
            <a:r>
              <a:rPr lang="en-US" dirty="0" smtClean="0"/>
              <a:t>No sticky load balancers</a:t>
            </a:r>
          </a:p>
          <a:p>
            <a:pPr lvl="1"/>
            <a:endParaRPr lang="en-US" dirty="0"/>
          </a:p>
          <a:p>
            <a:r>
              <a:rPr lang="en-US" dirty="0" smtClean="0"/>
              <a:t>But, duh, of course you have state</a:t>
            </a:r>
          </a:p>
          <a:p>
            <a:pPr lvl="1"/>
            <a:r>
              <a:rPr lang="en-US" dirty="0" smtClean="0"/>
              <a:t>“use a fast </a:t>
            </a:r>
            <a:r>
              <a:rPr lang="en-US" dirty="0" err="1" smtClean="0"/>
              <a:t>datastore</a:t>
            </a:r>
            <a:r>
              <a:rPr lang="en-US" dirty="0" smtClean="0"/>
              <a:t>” is the </a:t>
            </a:r>
            <a:r>
              <a:rPr lang="en-US" dirty="0" smtClean="0"/>
              <a:t>core requirement</a:t>
            </a:r>
            <a:endParaRPr lang="en-US" dirty="0" smtClean="0"/>
          </a:p>
          <a:p>
            <a:pPr lvl="1"/>
            <a:r>
              <a:rPr lang="en-US" dirty="0" smtClean="0"/>
              <a:t>But usually the </a:t>
            </a:r>
            <a:r>
              <a:rPr lang="en-US" dirty="0" err="1" smtClean="0"/>
              <a:t>datastore</a:t>
            </a:r>
            <a:r>
              <a:rPr lang="en-US" dirty="0" smtClean="0"/>
              <a:t> is not fast</a:t>
            </a:r>
          </a:p>
          <a:p>
            <a:pPr lvl="1"/>
            <a:r>
              <a:rPr lang="en-US" dirty="0" smtClean="0"/>
              <a:t>Which means caches, which means </a:t>
            </a:r>
            <a:r>
              <a:rPr lang="en-US" dirty="0" smtClean="0"/>
              <a:t>consistency</a:t>
            </a:r>
            <a:endParaRPr lang="en-US" dirty="0" smtClean="0"/>
          </a:p>
          <a:p>
            <a:pPr lvl="1"/>
            <a:endParaRPr lang="en-US" dirty="0" smtClean="0"/>
          </a:p>
          <a:p>
            <a:r>
              <a:rPr lang="en-US" dirty="0" smtClean="0"/>
              <a:t>But</a:t>
            </a:r>
            <a:r>
              <a:rPr lang="mr-IN" dirty="0" smtClean="0"/>
              <a:t>…</a:t>
            </a:r>
            <a:r>
              <a:rPr lang="en-US" dirty="0" smtClean="0"/>
              <a:t> “containerize all the things!!!”</a:t>
            </a:r>
            <a:endParaRPr lang="is-IS" dirty="0" smtClean="0"/>
          </a:p>
          <a:p>
            <a:endParaRPr lang="en-US" dirty="0"/>
          </a:p>
        </p:txBody>
      </p:sp>
      <p:sp>
        <p:nvSpPr>
          <p:cNvPr id="3" name="Title 2"/>
          <p:cNvSpPr>
            <a:spLocks noGrp="1"/>
          </p:cNvSpPr>
          <p:nvPr>
            <p:ph type="title"/>
          </p:nvPr>
        </p:nvSpPr>
        <p:spPr/>
        <p:txBody>
          <a:bodyPr/>
          <a:lstStyle/>
          <a:p>
            <a:r>
              <a:rPr lang="en-US" dirty="0" smtClean="0"/>
              <a:t>How should we think about containers and data ?</a:t>
            </a:r>
            <a:endParaRPr lang="en-US" dirty="0"/>
          </a:p>
        </p:txBody>
      </p:sp>
      <p:pic>
        <p:nvPicPr>
          <p:cNvPr id="2" name="Picture 1" descr="654155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227" y="2113798"/>
            <a:ext cx="3266829" cy="2450122"/>
          </a:xfrm>
          <a:prstGeom prst="rect">
            <a:avLst/>
          </a:prstGeom>
        </p:spPr>
      </p:pic>
    </p:spTree>
    <p:extLst>
      <p:ext uri="{BB962C8B-B14F-4D97-AF65-F5344CB8AC3E}">
        <p14:creationId xmlns:p14="http://schemas.microsoft.com/office/powerpoint/2010/main" val="1006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_the_thing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35" y="1980576"/>
            <a:ext cx="3577766" cy="2683324"/>
          </a:xfrm>
          <a:prstGeom prst="rect">
            <a:avLst/>
          </a:prstGeom>
        </p:spPr>
      </p:pic>
      <p:sp>
        <p:nvSpPr>
          <p:cNvPr id="4" name="Text Placeholder 3"/>
          <p:cNvSpPr>
            <a:spLocks noGrp="1"/>
          </p:cNvSpPr>
          <p:nvPr>
            <p:ph type="body" sz="quarter" idx="15"/>
          </p:nvPr>
        </p:nvSpPr>
        <p:spPr/>
        <p:txBody>
          <a:bodyPr>
            <a:normAutofit/>
          </a:bodyPr>
          <a:lstStyle/>
          <a:p>
            <a:r>
              <a:rPr lang="en-US" dirty="0" smtClean="0"/>
              <a:t>Cloud services</a:t>
            </a:r>
          </a:p>
          <a:p>
            <a:pPr lvl="1"/>
            <a:r>
              <a:rPr lang="en-US" dirty="0" err="1" smtClean="0"/>
              <a:t>DynamoDB</a:t>
            </a:r>
            <a:r>
              <a:rPr lang="en-US" dirty="0" smtClean="0"/>
              <a:t>, </a:t>
            </a:r>
            <a:r>
              <a:rPr lang="en-US" dirty="0" err="1" smtClean="0"/>
              <a:t>BigTable</a:t>
            </a:r>
            <a:r>
              <a:rPr lang="en-US" dirty="0" smtClean="0"/>
              <a:t>, </a:t>
            </a:r>
            <a:r>
              <a:rPr lang="en-US" dirty="0" err="1" smtClean="0"/>
              <a:t>DocumentDB</a:t>
            </a:r>
            <a:endParaRPr lang="en-US" dirty="0" smtClean="0"/>
          </a:p>
          <a:p>
            <a:pPr lvl="1"/>
            <a:r>
              <a:rPr lang="en-US" dirty="0" smtClean="0"/>
              <a:t>Problem: containers </a:t>
            </a:r>
            <a:r>
              <a:rPr lang="en-US" dirty="0" smtClean="0"/>
              <a:t>are abstract, DBs have characteristics</a:t>
            </a:r>
            <a:endParaRPr lang="en-US" dirty="0" smtClean="0"/>
          </a:p>
          <a:p>
            <a:pPr lvl="1"/>
            <a:endParaRPr lang="en-US" dirty="0"/>
          </a:p>
          <a:p>
            <a:r>
              <a:rPr lang="en-US" dirty="0" smtClean="0"/>
              <a:t>Split-deploy </a:t>
            </a:r>
            <a:r>
              <a:rPr lang="mr-IN" dirty="0" smtClean="0"/>
              <a:t>–</a:t>
            </a:r>
            <a:r>
              <a:rPr lang="en-US" dirty="0" smtClean="0"/>
              <a:t> Container for </a:t>
            </a:r>
            <a:r>
              <a:rPr lang="en-US" dirty="0" err="1" smtClean="0"/>
              <a:t>Dev</a:t>
            </a:r>
            <a:r>
              <a:rPr lang="en-US" dirty="0" smtClean="0"/>
              <a:t>/Test only</a:t>
            </a:r>
          </a:p>
          <a:p>
            <a:pPr lvl="1"/>
            <a:r>
              <a:rPr lang="en-US" dirty="0" smtClean="0"/>
              <a:t>In development, use containers and small systems</a:t>
            </a:r>
          </a:p>
          <a:p>
            <a:pPr lvl="1"/>
            <a:r>
              <a:rPr lang="en-US" dirty="0" smtClean="0"/>
              <a:t>In small production, use containers</a:t>
            </a:r>
          </a:p>
          <a:p>
            <a:pPr lvl="1"/>
            <a:r>
              <a:rPr lang="en-US" dirty="0" smtClean="0"/>
              <a:t>In big production, </a:t>
            </a:r>
            <a:r>
              <a:rPr lang="en-US" b="1" dirty="0" smtClean="0">
                <a:solidFill>
                  <a:schemeClr val="tx1"/>
                </a:solidFill>
              </a:rPr>
              <a:t>build database cluster outside of containers</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Pattern: don’t containerize the data</a:t>
            </a:r>
            <a:endParaRPr lang="en-US" dirty="0"/>
          </a:p>
        </p:txBody>
      </p:sp>
    </p:spTree>
    <p:extLst>
      <p:ext uri="{BB962C8B-B14F-4D97-AF65-F5344CB8AC3E}">
        <p14:creationId xmlns:p14="http://schemas.microsoft.com/office/powerpoint/2010/main" val="1006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dy Pages">
  <a:themeElements>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1600" dirty="0">
            <a:solidFill>
              <a:srgbClr val="7F7F7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310577</TotalTime>
  <Words>3004</Words>
  <Application>Microsoft Macintosh PowerPoint</Application>
  <PresentationFormat>On-screen Show (16:9)</PresentationFormat>
  <Paragraphs>652</Paragraphs>
  <Slides>53</Slides>
  <Notes>13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Body Pages</vt:lpstr>
      <vt:lpstr>Custom Design</vt:lpstr>
      <vt:lpstr>PowerPoint Presentation</vt:lpstr>
      <vt:lpstr>Conclusion</vt:lpstr>
      <vt:lpstr>Existing Deployment Models Are Broken</vt:lpstr>
      <vt:lpstr>Lets talk about…</vt:lpstr>
      <vt:lpstr>“Stateless” architecture means no state in the container</vt:lpstr>
      <vt:lpstr>Fast Data Layer - “One Hop” for Containers</vt:lpstr>
      <vt:lpstr>PowerPoint Presentation</vt:lpstr>
      <vt:lpstr>How should we think about containers and data ?</vt:lpstr>
      <vt:lpstr>Pattern: don’t containerize the data</vt:lpstr>
      <vt:lpstr>POP QUIZ</vt:lpstr>
      <vt:lpstr>Containerize data anyway : Two options</vt:lpstr>
      <vt:lpstr>Ephemeral and PersistentVolume pattern</vt:lpstr>
      <vt:lpstr>Persistent local attach ( and Docker )</vt:lpstr>
      <vt:lpstr>PowerPoint Presentation</vt:lpstr>
      <vt:lpstr>What is Aerospike ?</vt:lpstr>
      <vt:lpstr>Performance</vt:lpstr>
      <vt:lpstr>Scale</vt:lpstr>
      <vt:lpstr>Vertical Focus / Horizontal Expansion</vt:lpstr>
      <vt:lpstr>Nielsen Online Machine Learning</vt:lpstr>
      <vt:lpstr>Aerospike and Machine Learning</vt:lpstr>
      <vt:lpstr>Financial Services – Intraday Risk System for Real Time Trading</vt:lpstr>
      <vt:lpstr>Fraud Prevention – Beyond the Rules Engine</vt:lpstr>
      <vt:lpstr>Telco – Real-Time Billing and Charging Systems</vt:lpstr>
      <vt:lpstr>Inmobi – 40T at the edge</vt:lpstr>
      <vt:lpstr>Persistent Cache for High-scale Web Services</vt:lpstr>
      <vt:lpstr>PowerPoint Presentation</vt:lpstr>
      <vt:lpstr>Container Mission – Reduce Complexity</vt:lpstr>
      <vt:lpstr>What do Containers provide?</vt:lpstr>
      <vt:lpstr>Docker Landscape in Pictures</vt:lpstr>
      <vt:lpstr>PowerPoint Presentation</vt:lpstr>
      <vt:lpstr>Database Requirements</vt:lpstr>
      <vt:lpstr>Example: Aerospike and Containers</vt:lpstr>
      <vt:lpstr>Storage: Inside or outside the container?</vt:lpstr>
      <vt:lpstr>Storage: Data Container?</vt:lpstr>
      <vt:lpstr>Clustering</vt:lpstr>
      <vt:lpstr>PowerPoint Presentation</vt:lpstr>
      <vt:lpstr>Development through to Production</vt:lpstr>
      <vt:lpstr>Demo &amp; Code Repo</vt:lpstr>
      <vt:lpstr>Step 1: Lets build an App!</vt:lpstr>
      <vt:lpstr>Scale in Production</vt:lpstr>
      <vt:lpstr>Dockerfile</vt:lpstr>
      <vt:lpstr>docker-compose.yml</vt:lpstr>
      <vt:lpstr>Roll the App to Production behind HA Proxy</vt:lpstr>
      <vt:lpstr>Step 2: Scale the Web Tier</vt:lpstr>
      <vt:lpstr>Docker Networking</vt:lpstr>
      <vt:lpstr>aes_base_cluster.yml</vt:lpstr>
      <vt:lpstr>docker-compose.yml</vt:lpstr>
      <vt:lpstr>Step 3: Scale the Aerospike Cluster</vt:lpstr>
      <vt:lpstr>Docker Event API &amp; Interlock</vt:lpstr>
      <vt:lpstr>Interlock Plugin - Aerospike</vt:lpstr>
      <vt:lpstr>PowerPoint Presentation</vt:lpstr>
      <vt:lpstr>Summary</vt:lpstr>
      <vt:lpstr>Thanks and Q&amp;A</vt:lpstr>
    </vt:vector>
  </TitlesOfParts>
  <Company>Nyquist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Nyquist</dc:creator>
  <cp:lastModifiedBy>Brian Bulkowski</cp:lastModifiedBy>
  <cp:revision>6652</cp:revision>
  <cp:lastPrinted>2015-06-18T21:12:48Z</cp:lastPrinted>
  <dcterms:created xsi:type="dcterms:W3CDTF">2015-10-12T18:22:49Z</dcterms:created>
  <dcterms:modified xsi:type="dcterms:W3CDTF">2017-06-27T17:18:15Z</dcterms:modified>
</cp:coreProperties>
</file>