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93" r:id="rId3"/>
    <p:sldId id="283" r:id="rId4"/>
    <p:sldId id="276" r:id="rId5"/>
    <p:sldId id="278" r:id="rId6"/>
    <p:sldId id="279" r:id="rId7"/>
    <p:sldId id="280" r:id="rId8"/>
    <p:sldId id="265" r:id="rId9"/>
    <p:sldId id="271" r:id="rId10"/>
    <p:sldId id="306" r:id="rId11"/>
    <p:sldId id="284" r:id="rId12"/>
    <p:sldId id="272" r:id="rId13"/>
    <p:sldId id="297" r:id="rId14"/>
    <p:sldId id="299" r:id="rId15"/>
    <p:sldId id="298" r:id="rId16"/>
    <p:sldId id="289" r:id="rId17"/>
    <p:sldId id="292" r:id="rId18"/>
    <p:sldId id="314" r:id="rId19"/>
    <p:sldId id="315" r:id="rId20"/>
    <p:sldId id="266" r:id="rId21"/>
    <p:sldId id="312" r:id="rId22"/>
    <p:sldId id="313" r:id="rId23"/>
    <p:sldId id="311" r:id="rId24"/>
    <p:sldId id="294" r:id="rId25"/>
    <p:sldId id="309" r:id="rId26"/>
    <p:sldId id="31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3908" autoAdjust="0"/>
  </p:normalViewPr>
  <p:slideViewPr>
    <p:cSldViewPr>
      <p:cViewPr varScale="1">
        <p:scale>
          <a:sx n="97" d="100"/>
          <a:sy n="97" d="100"/>
        </p:scale>
        <p:origin x="-20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A2FD6-E3A2-4F95-8CFF-44B9B0A575FD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16C8E-ADD5-4E23-A070-1F295C874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many of you has been</a:t>
            </a:r>
            <a:r>
              <a:rPr lang="en-US" baseline="0" dirty="0" smtClean="0"/>
              <a:t> doing application performance tuning?</a:t>
            </a:r>
            <a:br>
              <a:rPr lang="en-US" baseline="0" dirty="0" smtClean="0"/>
            </a:br>
            <a:r>
              <a:rPr lang="en-US" baseline="0" dirty="0" smtClean="0"/>
              <a:t>To many things to take into account, too much noise, some things not predictable</a:t>
            </a:r>
            <a:br>
              <a:rPr lang="en-US" baseline="0" dirty="0" smtClean="0"/>
            </a:br>
            <a:r>
              <a:rPr lang="en-US" baseline="0" dirty="0" smtClean="0"/>
              <a:t>It takes a while to see if assumptions are right</a:t>
            </a:r>
          </a:p>
          <a:p>
            <a:r>
              <a:rPr lang="en-US" baseline="0" dirty="0" err="1" smtClean="0"/>
              <a:t>Itcan</a:t>
            </a:r>
            <a:r>
              <a:rPr lang="en-US" baseline="0" dirty="0" smtClean="0"/>
              <a:t> be very frustrating</a:t>
            </a:r>
            <a:br>
              <a:rPr lang="en-US" baseline="0" dirty="0" smtClean="0"/>
            </a:br>
            <a:r>
              <a:rPr lang="en-US" baseline="0" dirty="0" smtClean="0"/>
              <a:t>High pressure if </a:t>
            </a:r>
            <a:r>
              <a:rPr lang="en-US" baseline="0" dirty="0" err="1" smtClean="0"/>
              <a:t>performanceproblems</a:t>
            </a:r>
            <a:r>
              <a:rPr lang="en-US" baseline="0" dirty="0" smtClean="0"/>
              <a:t> have impact on business, and it almost always does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work in progress –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kraju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pozovi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daju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intereannti</a:t>
            </a:r>
            <a:r>
              <a:rPr lang="en-US" baseline="0" dirty="0" smtClean="0"/>
              <a:t> use case</a:t>
            </a:r>
          </a:p>
          <a:p>
            <a:r>
              <a:rPr lang="en-US" baseline="0" dirty="0" smtClean="0"/>
              <a:t>This session is about how do you do it, so I’m not saying that it works , but if you try it and it works please let me know </a:t>
            </a:r>
            <a:r>
              <a:rPr lang="en-US" baseline="0" dirty="0" smtClean="0">
                <a:sym typeface="Wingdings" pitchFamily="2" charset="2"/>
              </a:rPr>
              <a:t></a:t>
            </a:r>
          </a:p>
          <a:p>
            <a:r>
              <a:rPr lang="en-US" baseline="0" dirty="0" smtClean="0">
                <a:sym typeface="Wingdings" pitchFamily="2" charset="2"/>
              </a:rPr>
              <a:t>The idea: how do you apply deep learning to app </a:t>
            </a:r>
            <a:r>
              <a:rPr lang="en-US" baseline="0" dirty="0" err="1" smtClean="0">
                <a:sym typeface="Wingdings" pitchFamily="2" charset="2"/>
              </a:rPr>
              <a:t>performanceoptimization</a:t>
            </a:r>
            <a:r>
              <a:rPr lang="en-US" baseline="0" dirty="0" smtClean="0">
                <a:sym typeface="Wingdings" pitchFamily="2" charset="2"/>
              </a:rPr>
              <a:t/>
            </a:r>
            <a:br>
              <a:rPr lang="en-US" baseline="0" dirty="0" smtClean="0">
                <a:sym typeface="Wingdings" pitchFamily="2" charset="2"/>
              </a:rPr>
            </a:br>
            <a:r>
              <a:rPr lang="en-US" baseline="0" dirty="0" smtClean="0">
                <a:sym typeface="Wingdings" pitchFamily="2" charset="2"/>
              </a:rPr>
              <a:t>Why deep learning is a good choice?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C8E-ADD5-4E23-A070-1F295C874E4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have an interesting use case please get in touch with us we are interested to collaborate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C8E-ADD5-4E23-A070-1F295C874E4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reason why I’m doing this session is that I hope that one day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C8E-ADD5-4E23-A070-1F295C874E4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End user experience, business</a:t>
            </a:r>
          </a:p>
          <a:p>
            <a:r>
              <a:rPr lang="en-US" dirty="0" smtClean="0"/>
              <a:t>guesswork – too many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C8E-ADD5-4E23-A070-1F295C874E4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application </a:t>
            </a:r>
            <a:r>
              <a:rPr lang="en-US" dirty="0" err="1" smtClean="0"/>
              <a:t>behaviour</a:t>
            </a:r>
            <a:endParaRPr lang="en-US" dirty="0" smtClean="0"/>
          </a:p>
          <a:p>
            <a:r>
              <a:rPr lang="en-US" dirty="0" smtClean="0"/>
              <a:t>Why using</a:t>
            </a:r>
            <a:r>
              <a:rPr lang="en-US" baseline="0" dirty="0" smtClean="0"/>
              <a:t> dl for </a:t>
            </a:r>
            <a:r>
              <a:rPr lang="en-US" baseline="0" dirty="0" err="1" smtClean="0"/>
              <a:t>perf</a:t>
            </a:r>
            <a:r>
              <a:rPr lang="en-US" baseline="0" dirty="0" smtClean="0"/>
              <a:t> tuning makes sense?</a:t>
            </a:r>
            <a:br>
              <a:rPr lang="en-US" baseline="0" dirty="0" smtClean="0"/>
            </a:br>
            <a:r>
              <a:rPr lang="en-US" baseline="0" dirty="0" smtClean="0"/>
              <a:t>How do you use this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C8E-ADD5-4E23-A070-1F295C874E4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explain how to use this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C8E-ADD5-4E23-A070-1F295C874E4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</a:t>
            </a:r>
            <a:r>
              <a:rPr lang="en-US" baseline="0" dirty="0" smtClean="0"/>
              <a:t> in 1, 5, 15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C8E-ADD5-4E23-A070-1F295C874E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None/>
            </a:pPr>
            <a:r>
              <a:rPr lang="en-US" dirty="0" smtClean="0"/>
              <a:t>How much data?</a:t>
            </a:r>
          </a:p>
          <a:p>
            <a:pPr marL="514350" indent="-514350">
              <a:buFont typeface="+mj-lt"/>
              <a:buNone/>
            </a:pPr>
            <a:r>
              <a:rPr lang="en-US" dirty="0" smtClean="0"/>
              <a:t>Generate enough variability in order to provide data for model evaluation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C8E-ADD5-4E23-A070-1F295C874E4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architecture of the automated app performance tuning based on deep learning diagram – </a:t>
            </a:r>
            <a:r>
              <a:rPr lang="en-US" dirty="0" err="1" smtClean="0"/>
              <a:t>nacrtaj</a:t>
            </a:r>
            <a:r>
              <a:rPr lang="en-US" dirty="0" smtClean="0"/>
              <a:t> entire pipeline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C8E-ADD5-4E23-A070-1F295C874E4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Reduce amount of </a:t>
            </a:r>
            <a:r>
              <a:rPr lang="en-US" dirty="0" err="1" smtClean="0"/>
              <a:t>experitse</a:t>
            </a:r>
            <a:r>
              <a:rPr lang="en-US" dirty="0" smtClean="0"/>
              <a:t> </a:t>
            </a:r>
          </a:p>
          <a:p>
            <a:r>
              <a:rPr lang="en-US" dirty="0" smtClean="0"/>
              <a:t>Do you need Scientist</a:t>
            </a:r>
            <a:r>
              <a:rPr lang="en-US" baseline="0" dirty="0" smtClean="0"/>
              <a:t> to replace light bulb?</a:t>
            </a:r>
          </a:p>
          <a:p>
            <a:r>
              <a:rPr lang="en-US" baseline="0" dirty="0" smtClean="0"/>
              <a:t>We are </a:t>
            </a:r>
            <a:r>
              <a:rPr lang="en-US" baseline="0" dirty="0" err="1" smtClean="0"/>
              <a:t>lookung</a:t>
            </a:r>
            <a:r>
              <a:rPr lang="en-US" baseline="0" dirty="0" smtClean="0"/>
              <a:t> for applications, and tools, for light bulbs</a:t>
            </a:r>
            <a:br>
              <a:rPr lang="en-US" baseline="0" dirty="0" smtClean="0"/>
            </a:br>
            <a:r>
              <a:rPr lang="en-US" baseline="0" dirty="0" smtClean="0"/>
              <a:t>The future of software development and machine learning are connected</a:t>
            </a:r>
            <a:br>
              <a:rPr lang="en-US" baseline="0" dirty="0" smtClean="0"/>
            </a:br>
            <a:r>
              <a:rPr lang="en-US" baseline="0" dirty="0" smtClean="0"/>
              <a:t>ML will help us solve problems that </a:t>
            </a:r>
            <a:r>
              <a:rPr lang="en-US" baseline="0" dirty="0" err="1" smtClean="0"/>
              <a:t>sd</a:t>
            </a:r>
            <a:r>
              <a:rPr lang="en-US" baseline="0" dirty="0" smtClean="0"/>
              <a:t> industry is facing</a:t>
            </a:r>
            <a:br>
              <a:rPr lang="en-US" baseline="0" dirty="0" smtClean="0"/>
            </a:br>
            <a:r>
              <a:rPr lang="en-US" baseline="0" dirty="0" smtClean="0"/>
              <a:t>in order to meet expectations</a:t>
            </a:r>
            <a:br>
              <a:rPr lang="en-US" baseline="0" dirty="0" smtClean="0"/>
            </a:br>
            <a:r>
              <a:rPr lang="en-US" baseline="0" dirty="0" smtClean="0"/>
              <a:t>Help with </a:t>
            </a:r>
            <a:r>
              <a:rPr lang="en-US" baseline="0" dirty="0" err="1" smtClean="0"/>
              <a:t>maintainance</a:t>
            </a:r>
            <a:r>
              <a:rPr lang="en-US" baseline="0" dirty="0" smtClean="0"/>
              <a:t>, improve productivity, scale SD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C8E-ADD5-4E23-A070-1F295C874E4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5707-A668-4CE7-A3B7-01A13527DE7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408-D2CF-4FEB-B435-9D642AD34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5707-A668-4CE7-A3B7-01A13527DE7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408-D2CF-4FEB-B435-9D642AD34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5707-A668-4CE7-A3B7-01A13527DE7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408-D2CF-4FEB-B435-9D642AD34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5707-A668-4CE7-A3B7-01A13527DE7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408-D2CF-4FEB-B435-9D642AD34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5707-A668-4CE7-A3B7-01A13527DE7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408-D2CF-4FEB-B435-9D642AD34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5707-A668-4CE7-A3B7-01A13527DE7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408-D2CF-4FEB-B435-9D642AD34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5707-A668-4CE7-A3B7-01A13527DE7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408-D2CF-4FEB-B435-9D642AD34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5707-A668-4CE7-A3B7-01A13527DE7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408-D2CF-4FEB-B435-9D642AD34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5707-A668-4CE7-A3B7-01A13527DE7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408-D2CF-4FEB-B435-9D642AD34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5707-A668-4CE7-A3B7-01A13527DE7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408-D2CF-4FEB-B435-9D642AD34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5707-A668-4CE7-A3B7-01A13527DE7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F408-D2CF-4FEB-B435-9D642AD34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15707-A668-4CE7-A3B7-01A13527DE70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8F408-D2CF-4FEB-B435-9D642AD34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jmeter.apache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chewiebug/GCViewer" TargetMode="External"/><Relationship Id="rId4" Type="http://schemas.openxmlformats.org/officeDocument/2006/relationships/hyperlink" Target="http://hg.openjdk.java.net/jmc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eeplearning4j.org/" TargetMode="External"/><Relationship Id="rId2" Type="http://schemas.openxmlformats.org/officeDocument/2006/relationships/hyperlink" Target="https://www.tensorflow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eepnetts.com/" TargetMode="External"/><Relationship Id="rId4" Type="http://schemas.openxmlformats.org/officeDocument/2006/relationships/hyperlink" Target="http://neuroph.sourceforge.net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ify.com/application-performance-metrics/" TargetMode="External"/><Relationship Id="rId2" Type="http://schemas.openxmlformats.org/officeDocument/2006/relationships/hyperlink" Target="https://dzone.com/guides/performance-and-monitor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eepnetts.com/blog" TargetMode="External"/><Relationship Id="rId4" Type="http://schemas.openxmlformats.org/officeDocument/2006/relationships/hyperlink" Target="https://stackify.com/tomcat-performance-monitorin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2076450"/>
          </a:xfrm>
        </p:spPr>
        <p:txBody>
          <a:bodyPr>
            <a:normAutofit/>
          </a:bodyPr>
          <a:lstStyle/>
          <a:p>
            <a:r>
              <a:rPr lang="en-US" b="1" dirty="0" smtClean="0"/>
              <a:t>Deep Learning For Application Performance Tuning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295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Zoran </a:t>
            </a:r>
            <a:r>
              <a:rPr lang="en-US" sz="2800" dirty="0" err="1" smtClean="0">
                <a:solidFill>
                  <a:schemeClr val="tx1"/>
                </a:solidFill>
              </a:rPr>
              <a:t>Sevarac</a:t>
            </a:r>
            <a:r>
              <a:rPr lang="en-US" sz="2800" dirty="0" smtClean="0">
                <a:solidFill>
                  <a:schemeClr val="tx1"/>
                </a:solidFill>
              </a:rPr>
              <a:t>, Deep </a:t>
            </a:r>
            <a:r>
              <a:rPr lang="en-US" sz="2800" dirty="0" err="1" smtClean="0">
                <a:solidFill>
                  <a:schemeClr val="tx1"/>
                </a:solidFill>
              </a:rPr>
              <a:t>Netts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@</a:t>
            </a:r>
            <a:r>
              <a:rPr lang="en-US" sz="2800" dirty="0" err="1" smtClean="0">
                <a:solidFill>
                  <a:schemeClr val="tx1"/>
                </a:solidFill>
              </a:rPr>
              <a:t>zsevarac</a:t>
            </a:r>
            <a:r>
              <a:rPr lang="en-US" sz="2800" dirty="0" smtClean="0">
                <a:solidFill>
                  <a:schemeClr val="tx1"/>
                </a:solidFill>
              </a:rPr>
              <a:t>, @</a:t>
            </a:r>
            <a:r>
              <a:rPr lang="en-US" sz="2800" dirty="0" err="1" smtClean="0">
                <a:solidFill>
                  <a:schemeClr val="tx1"/>
                </a:solidFill>
              </a:rPr>
              <a:t>deepnetts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b="1" dirty="0" smtClean="0"/>
              <a:t>Apache </a:t>
            </a:r>
            <a:r>
              <a:rPr lang="en-US" b="1" dirty="0" err="1" smtClean="0"/>
              <a:t>JMeter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867400"/>
            <a:ext cx="8534400" cy="91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Thread Group (users), Samplers (http request)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Listeners (summary, graphs</a:t>
            </a:r>
            <a:r>
              <a:rPr lang="en-US" sz="2400" dirty="0" smtClean="0"/>
              <a:t>), Pre/Post processors</a:t>
            </a:r>
            <a:endParaRPr lang="en-US" sz="2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" y="914400"/>
            <a:ext cx="9029700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Preprocessing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Clean data</a:t>
            </a:r>
          </a:p>
          <a:p>
            <a:r>
              <a:rPr lang="en-US" dirty="0" smtClean="0"/>
              <a:t>Missing values, errors?</a:t>
            </a:r>
          </a:p>
          <a:p>
            <a:r>
              <a:rPr lang="en-US" dirty="0" smtClean="0"/>
              <a:t>Visualize</a:t>
            </a:r>
          </a:p>
          <a:p>
            <a:r>
              <a:rPr lang="en-US" dirty="0" smtClean="0"/>
              <a:t>Filter outliers?</a:t>
            </a:r>
          </a:p>
          <a:p>
            <a:r>
              <a:rPr lang="en-US" dirty="0" err="1" smtClean="0"/>
              <a:t>Decorelate</a:t>
            </a:r>
            <a:r>
              <a:rPr lang="en-US" dirty="0" smtClean="0"/>
              <a:t> data?</a:t>
            </a:r>
          </a:p>
          <a:p>
            <a:r>
              <a:rPr lang="en-US" dirty="0" smtClean="0"/>
              <a:t>Normalize (scale to range [0,1] or event better [0.1, 0.9])</a:t>
            </a:r>
          </a:p>
          <a:p>
            <a:r>
              <a:rPr lang="en-US" dirty="0" smtClean="0"/>
              <a:t>Transform nominal inputs (settings) to one-hot binary vectors</a:t>
            </a:r>
          </a:p>
          <a:p>
            <a:r>
              <a:rPr lang="en-US" dirty="0" smtClean="0"/>
              <a:t>Prepare data for model building </a:t>
            </a:r>
          </a:p>
          <a:p>
            <a:pPr>
              <a:buNone/>
            </a:pPr>
            <a:r>
              <a:rPr lang="en-US" dirty="0" smtClean="0"/>
              <a:t>(calculate </a:t>
            </a:r>
            <a:r>
              <a:rPr lang="en-US" dirty="0" err="1" smtClean="0"/>
              <a:t>avg</a:t>
            </a:r>
            <a:r>
              <a:rPr lang="en-US" dirty="0" smtClean="0"/>
              <a:t> responses (time window size?),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Apdex</a:t>
            </a:r>
            <a:r>
              <a:rPr lang="en-US" dirty="0" smtClean="0"/>
              <a:t> score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Model Building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Feed Forward Neural Network</a:t>
            </a:r>
          </a:p>
          <a:p>
            <a:r>
              <a:rPr lang="en-US" dirty="0" smtClean="0"/>
              <a:t>Network inputs correspond to input parameters (numeric &amp; nominal values)</a:t>
            </a:r>
          </a:p>
          <a:p>
            <a:r>
              <a:rPr lang="en-US" dirty="0" smtClean="0"/>
              <a:t>Outputs correspond to performance metrics that we want to guess</a:t>
            </a:r>
          </a:p>
          <a:p>
            <a:r>
              <a:rPr lang="en-US" dirty="0" smtClean="0"/>
              <a:t>Our goals is to build a neural network that can map inputs to outputs – model the app </a:t>
            </a:r>
            <a:r>
              <a:rPr lang="en-US" dirty="0" err="1" smtClean="0"/>
              <a:t>behaviour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Feed Forward Neural Network for Regression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828800" y="1676400"/>
            <a:ext cx="838200" cy="2743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I N P U T 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1676400"/>
            <a:ext cx="838200" cy="2743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72200" y="1676400"/>
            <a:ext cx="838200" cy="2743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O U T P U T 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400" y="1676400"/>
            <a:ext cx="838200" cy="2743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219200" y="3733800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667000" y="3048000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114800" y="3048000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562600" y="3048000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219200" y="2209800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219200" y="2743200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219200" y="3276600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10400" y="3276600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10400" y="2741612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38200" y="4800600"/>
            <a:ext cx="4572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A sequence of </a:t>
            </a:r>
            <a:r>
              <a:rPr lang="en-US" sz="2200" b="1" dirty="0" smtClean="0"/>
              <a:t>Layers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Each layer performs operations on its          inputs and sends outputs to next layer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Hidden Activation: </a:t>
            </a:r>
            <a:r>
              <a:rPr lang="en-US" sz="2200" dirty="0" err="1" smtClean="0"/>
              <a:t>Tanh</a:t>
            </a:r>
            <a:r>
              <a:rPr lang="en-US" sz="2200" dirty="0" smtClean="0"/>
              <a:t> or </a:t>
            </a:r>
            <a:r>
              <a:rPr lang="en-US" sz="2200" dirty="0" err="1" smtClean="0"/>
              <a:t>ReLu</a:t>
            </a: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Output Activation: Linear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715000" y="4876800"/>
            <a:ext cx="21864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Loss Function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 Mean Squared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Network Training – </a:t>
            </a:r>
            <a:r>
              <a:rPr lang="en-US" b="1" dirty="0" err="1" smtClean="0"/>
              <a:t>Backpropagation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layer has a number of learnable parameters called ‘weights’</a:t>
            </a:r>
          </a:p>
          <a:p>
            <a:r>
              <a:rPr lang="en-US" dirty="0" smtClean="0"/>
              <a:t>Training consists of tuning these parameters</a:t>
            </a:r>
          </a:p>
          <a:p>
            <a:r>
              <a:rPr lang="en-US" dirty="0" smtClean="0"/>
              <a:t>In every training iteration, learning algorithm changes all weights for a small amount </a:t>
            </a:r>
            <a:r>
              <a:rPr lang="en-US" dirty="0" err="1" smtClean="0"/>
              <a:t>thats</a:t>
            </a:r>
            <a:r>
              <a:rPr lang="en-US" dirty="0" smtClean="0"/>
              <a:t> proportional to the network error – a value of loss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Network Training – </a:t>
            </a:r>
            <a:r>
              <a:rPr lang="en-US" b="1" dirty="0" err="1" smtClean="0"/>
              <a:t>Backpropagation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Iterative error minimization procedure</a:t>
            </a:r>
          </a:p>
          <a:p>
            <a:r>
              <a:rPr lang="en-US" dirty="0" smtClean="0"/>
              <a:t>Seeks for set of layer weights that produce min value of </a:t>
            </a:r>
            <a:r>
              <a:rPr lang="en-US" b="1" dirty="0" smtClean="0"/>
              <a:t>Loss Function</a:t>
            </a:r>
            <a:endParaRPr lang="en-US" dirty="0" smtClean="0"/>
          </a:p>
          <a:p>
            <a:r>
              <a:rPr lang="en-US" dirty="0" smtClean="0"/>
              <a:t>Optimization Algorithm: </a:t>
            </a:r>
          </a:p>
          <a:p>
            <a:pPr>
              <a:buNone/>
            </a:pPr>
            <a:r>
              <a:rPr lang="en-US" dirty="0" smtClean="0"/>
              <a:t>	Stochastic Gradient Descent with Momentum</a:t>
            </a:r>
          </a:p>
          <a:p>
            <a:pPr lvl="1"/>
            <a:r>
              <a:rPr lang="en-US" dirty="0" smtClean="0"/>
              <a:t>Learning Rate: 0.01	- how fast weight changes</a:t>
            </a:r>
          </a:p>
          <a:p>
            <a:pPr lvl="1"/>
            <a:r>
              <a:rPr lang="en-US" dirty="0" smtClean="0"/>
              <a:t>Momentum 0.9	- accelerate learning</a:t>
            </a:r>
          </a:p>
          <a:p>
            <a:r>
              <a:rPr lang="en-US" dirty="0" smtClean="0"/>
              <a:t>Mini batch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Model tuning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How many hidden neurons/layers and layer sizes</a:t>
            </a:r>
          </a:p>
          <a:p>
            <a:r>
              <a:rPr lang="en-US" dirty="0" smtClean="0"/>
              <a:t>More layers bigger capacity, but possible over-fitting</a:t>
            </a:r>
          </a:p>
          <a:p>
            <a:r>
              <a:rPr lang="en-US" dirty="0" smtClean="0"/>
              <a:t>Optimization algorithm: start with</a:t>
            </a:r>
          </a:p>
          <a:p>
            <a:pPr>
              <a:buNone/>
            </a:pPr>
            <a:r>
              <a:rPr lang="en-US" dirty="0" smtClean="0"/>
              <a:t>	Stochastic gradient descent with momentum</a:t>
            </a:r>
          </a:p>
          <a:p>
            <a:r>
              <a:rPr lang="en-US" dirty="0" smtClean="0"/>
              <a:t>Other options: Adam, </a:t>
            </a:r>
            <a:r>
              <a:rPr lang="en-US" dirty="0" err="1" smtClean="0"/>
              <a:t>Ada</a:t>
            </a:r>
            <a:r>
              <a:rPr lang="en-US" dirty="0" smtClean="0"/>
              <a:t> Delta, RMS Prop</a:t>
            </a:r>
          </a:p>
          <a:p>
            <a:r>
              <a:rPr lang="en-US" dirty="0" smtClean="0"/>
              <a:t>Automated procedures: Grid and Random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Deep </a:t>
            </a:r>
            <a:r>
              <a:rPr lang="en-US" dirty="0" err="1" smtClean="0"/>
              <a:t>Netts</a:t>
            </a:r>
            <a:r>
              <a:rPr lang="en-US" dirty="0" smtClean="0"/>
              <a:t> Wizard – Regression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4257" y="1600200"/>
            <a:ext cx="613954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Deep </a:t>
            </a:r>
            <a:r>
              <a:rPr lang="en-US" dirty="0" err="1" smtClean="0"/>
              <a:t>Netts</a:t>
            </a:r>
            <a:r>
              <a:rPr lang="en-US" dirty="0" smtClean="0"/>
              <a:t> </a:t>
            </a:r>
            <a:r>
              <a:rPr lang="en-US" dirty="0" smtClean="0"/>
              <a:t>Wizard: Architecture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524000"/>
            <a:ext cx="5486400" cy="49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91025" y="895350"/>
            <a:ext cx="3686175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Deep </a:t>
            </a:r>
            <a:r>
              <a:rPr lang="en-US" dirty="0" err="1" smtClean="0"/>
              <a:t>Netts</a:t>
            </a:r>
            <a:r>
              <a:rPr lang="en-US" dirty="0" smtClean="0"/>
              <a:t> </a:t>
            </a:r>
            <a:r>
              <a:rPr lang="en-US" dirty="0" smtClean="0"/>
              <a:t>Wizard – Training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4475" y="1905000"/>
            <a:ext cx="61150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We want to have applications that are able to </a:t>
            </a:r>
            <a:r>
              <a:rPr lang="en-US" b="1" dirty="0" smtClean="0"/>
              <a:t>learn</a:t>
            </a:r>
            <a:r>
              <a:rPr lang="en-US" dirty="0" smtClean="0"/>
              <a:t> optimal configuration, and </a:t>
            </a:r>
            <a:r>
              <a:rPr lang="en-US" b="1" dirty="0" smtClean="0"/>
              <a:t>self-tune </a:t>
            </a:r>
            <a:r>
              <a:rPr lang="en-US" dirty="0" smtClean="0"/>
              <a:t>for</a:t>
            </a:r>
            <a:r>
              <a:rPr lang="en-US" b="1" dirty="0" smtClean="0"/>
              <a:t> best performance </a:t>
            </a:r>
            <a:r>
              <a:rPr lang="en-US" dirty="0" smtClean="0"/>
              <a:t>in different scenarios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Pipeline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990600" y="1600200"/>
            <a:ext cx="19050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 Monitoring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1600200"/>
            <a:ext cx="2057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Data Preprocessing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3505200"/>
            <a:ext cx="2057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Model Building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3505200"/>
            <a:ext cx="2057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Evaluation with Test Data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5257800"/>
            <a:ext cx="18288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Model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Monitoring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>
            <a:off x="2895600" y="2209800"/>
            <a:ext cx="609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rot="5400000">
            <a:off x="4191000" y="3162300"/>
            <a:ext cx="685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505200" y="5257800"/>
            <a:ext cx="2057400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Deployment to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Production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6" idx="2"/>
            <a:endCxn id="16" idx="0"/>
          </p:cNvCxnSpPr>
          <p:nvPr/>
        </p:nvCxnSpPr>
        <p:spPr>
          <a:xfrm rot="5400000">
            <a:off x="4267200" y="4991100"/>
            <a:ext cx="533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1"/>
            <a:endCxn id="16" idx="3"/>
          </p:cNvCxnSpPr>
          <p:nvPr/>
        </p:nvCxnSpPr>
        <p:spPr>
          <a:xfrm rot="10800000">
            <a:off x="5562600" y="5867400"/>
            <a:ext cx="762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8" idx="0"/>
            <a:endCxn id="6" idx="3"/>
          </p:cNvCxnSpPr>
          <p:nvPr/>
        </p:nvCxnSpPr>
        <p:spPr>
          <a:xfrm rot="16200000" flipV="1">
            <a:off x="5829300" y="3848100"/>
            <a:ext cx="1143000" cy="16764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3"/>
            <a:endCxn id="6" idx="1"/>
          </p:cNvCxnSpPr>
          <p:nvPr/>
        </p:nvCxnSpPr>
        <p:spPr>
          <a:xfrm>
            <a:off x="3048000" y="4114800"/>
            <a:ext cx="457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8" idx="0"/>
            <a:endCxn id="5" idx="3"/>
          </p:cNvCxnSpPr>
          <p:nvPr/>
        </p:nvCxnSpPr>
        <p:spPr>
          <a:xfrm rot="16200000" flipV="1">
            <a:off x="4876800" y="2895600"/>
            <a:ext cx="3048000" cy="16764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Performance Monitoring Tools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Apache </a:t>
            </a:r>
            <a:r>
              <a:rPr lang="en-US" dirty="0" err="1" smtClean="0"/>
              <a:t>JMeter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://jmeter.apache.org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Java </a:t>
            </a:r>
            <a:r>
              <a:rPr lang="en-US" dirty="0" smtClean="0"/>
              <a:t>Mission </a:t>
            </a:r>
            <a:r>
              <a:rPr lang="en-US" dirty="0" smtClean="0"/>
              <a:t>Control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hg.openjdk.java.net/jmc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GC Viewer tools (log + parser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 smtClean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github.com/chewiebug/GCViewer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Deep Learning Tools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Tensor Flow, </a:t>
            </a:r>
            <a:r>
              <a:rPr lang="en-US" dirty="0" err="1" smtClean="0"/>
              <a:t>Keras</a:t>
            </a:r>
            <a:endParaRPr lang="en-US" dirty="0" smtClean="0"/>
          </a:p>
          <a:p>
            <a:pPr lvl="1">
              <a:buNone/>
            </a:pPr>
            <a:r>
              <a:rPr lang="en-US" dirty="0" smtClean="0">
                <a:hlinkClick r:id="rId2"/>
              </a:rPr>
              <a:t>https://www.tensorflow.org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Deep </a:t>
            </a:r>
            <a:r>
              <a:rPr lang="en-US" dirty="0" smtClean="0"/>
              <a:t>Learning 4J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deeplearning4j.org</a:t>
            </a:r>
            <a:endParaRPr lang="en-US" dirty="0" smtClean="0"/>
          </a:p>
          <a:p>
            <a:r>
              <a:rPr lang="en-US" dirty="0" err="1" smtClean="0"/>
              <a:t>Neuroph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neuroph.sourceforge.net</a:t>
            </a:r>
            <a:endParaRPr lang="en-US" dirty="0" smtClean="0"/>
          </a:p>
          <a:p>
            <a:r>
              <a:rPr lang="en-US" dirty="0" smtClean="0"/>
              <a:t>Deep </a:t>
            </a:r>
            <a:r>
              <a:rPr lang="en-US" dirty="0" err="1" smtClean="0"/>
              <a:t>Netts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www.deepnetts.com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Case Studies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Billing application</a:t>
            </a:r>
            <a:r>
              <a:rPr lang="en-US" dirty="0" smtClean="0"/>
              <a:t>, batch </a:t>
            </a:r>
            <a:r>
              <a:rPr lang="en-US" dirty="0" smtClean="0"/>
              <a:t>processing, Web Logic</a:t>
            </a:r>
          </a:p>
          <a:p>
            <a:r>
              <a:rPr lang="en-US" dirty="0" smtClean="0"/>
              <a:t>Before tuning it took 10 hour to generate 6 million bills</a:t>
            </a:r>
          </a:p>
          <a:p>
            <a:r>
              <a:rPr lang="en-US" dirty="0" smtClean="0"/>
              <a:t>The architecture was bad, adding more servers didn’t help</a:t>
            </a:r>
          </a:p>
          <a:p>
            <a:r>
              <a:rPr lang="en-US" dirty="0" smtClean="0"/>
              <a:t>After tuning 8.5h, </a:t>
            </a:r>
            <a:r>
              <a:rPr lang="en-US" dirty="0" smtClean="0"/>
              <a:t>15 </a:t>
            </a:r>
            <a:r>
              <a:rPr lang="en-US" dirty="0" smtClean="0"/>
              <a:t>% faster </a:t>
            </a:r>
            <a:r>
              <a:rPr lang="en-US" dirty="0" smtClean="0"/>
              <a:t>(GC </a:t>
            </a:r>
            <a:r>
              <a:rPr lang="en-US" dirty="0" smtClean="0"/>
              <a:t>and Web </a:t>
            </a:r>
            <a:r>
              <a:rPr lang="en-US" dirty="0" smtClean="0"/>
              <a:t>Logic) </a:t>
            </a:r>
          </a:p>
          <a:p>
            <a:r>
              <a:rPr lang="en-US" dirty="0" smtClean="0"/>
              <a:t>Currently working on with </a:t>
            </a:r>
            <a:r>
              <a:rPr lang="en-US" b="1" dirty="0" smtClean="0"/>
              <a:t>Tomcat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Elastic search</a:t>
            </a:r>
            <a:r>
              <a:rPr lang="en-US" dirty="0" smtClean="0"/>
              <a:t> tuning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Deep Learning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feature engineering – features are learned</a:t>
            </a:r>
          </a:p>
          <a:p>
            <a:r>
              <a:rPr lang="en-US" dirty="0" smtClean="0"/>
              <a:t>Good with high dimensional data</a:t>
            </a:r>
          </a:p>
          <a:p>
            <a:r>
              <a:rPr lang="en-US" dirty="0" smtClean="0"/>
              <a:t>Good with large amounts of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Flexible model (</a:t>
            </a:r>
            <a:r>
              <a:rPr lang="en-US" dirty="0" err="1" smtClean="0"/>
              <a:t>easyily</a:t>
            </a:r>
            <a:r>
              <a:rPr lang="en-US" dirty="0" smtClean="0"/>
              <a:t> supports custom settings)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</a:t>
            </a:r>
            <a:r>
              <a:rPr lang="en-US" dirty="0" smtClean="0"/>
              <a:t>tools exist to support the process</a:t>
            </a:r>
          </a:p>
          <a:p>
            <a:r>
              <a:rPr lang="en-US" dirty="0" smtClean="0"/>
              <a:t>Achieved promising results in our test </a:t>
            </a:r>
            <a:r>
              <a:rPr lang="en-US" dirty="0" smtClean="0"/>
              <a:t>cases</a:t>
            </a:r>
            <a:endParaRPr lang="en-US" dirty="0" smtClean="0"/>
          </a:p>
          <a:p>
            <a:r>
              <a:rPr lang="en-US" dirty="0" smtClean="0"/>
              <a:t>ML/DL approach is already used by several app performance solution </a:t>
            </a:r>
            <a:r>
              <a:rPr lang="en-US" dirty="0" smtClean="0"/>
              <a:t>providers</a:t>
            </a:r>
          </a:p>
          <a:p>
            <a:r>
              <a:rPr lang="en-US" dirty="0" smtClean="0"/>
              <a:t>ML/DL have potential to revolutionize application performance management</a:t>
            </a:r>
          </a:p>
          <a:p>
            <a:r>
              <a:rPr lang="en-US" dirty="0" smtClean="0"/>
              <a:t>We are open for collaboration and we’re looking for interesting use cases – contact us: contact@deepnetts.com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Usefull</a:t>
            </a:r>
            <a:r>
              <a:rPr lang="en-US" b="1" dirty="0" smtClean="0"/>
              <a:t> Links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 smtClean="0"/>
              <a:t>Dzone’s</a:t>
            </a:r>
            <a:r>
              <a:rPr lang="en-US" sz="2800" dirty="0" smtClean="0"/>
              <a:t> Performance and Monitoring Guide</a:t>
            </a:r>
          </a:p>
          <a:p>
            <a:r>
              <a:rPr lang="en-US" sz="2400" dirty="0" smtClean="0">
                <a:hlinkClick r:id="rId2"/>
              </a:rPr>
              <a:t>https</a:t>
            </a:r>
            <a:r>
              <a:rPr lang="en-US" sz="2400" dirty="0" smtClean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dzone.com/guides/performance-and-monitoring</a:t>
            </a:r>
            <a:endParaRPr lang="en-US" sz="2400" dirty="0" smtClean="0"/>
          </a:p>
          <a:p>
            <a:r>
              <a:rPr lang="en-US" sz="2800" dirty="0" smtClean="0"/>
              <a:t>8 Key Application Performance Metrics &amp; How to Measure Them</a:t>
            </a:r>
            <a:endParaRPr lang="en-US" sz="2800" dirty="0" smtClean="0"/>
          </a:p>
          <a:p>
            <a:r>
              <a:rPr lang="en-US" sz="2400" dirty="0" smtClean="0">
                <a:hlinkClick r:id="rId3"/>
              </a:rPr>
              <a:t>https://stackify.com/application-performance-metrics/</a:t>
            </a:r>
            <a:endParaRPr lang="en-US" sz="2400" dirty="0" smtClean="0"/>
          </a:p>
          <a:p>
            <a:r>
              <a:rPr lang="en-US" sz="2800" dirty="0" smtClean="0"/>
              <a:t>A Step By Step Guide to Tomcat Performance Monitoring</a:t>
            </a:r>
          </a:p>
          <a:p>
            <a:r>
              <a:rPr lang="en-US" sz="2600" dirty="0" smtClean="0">
                <a:hlinkClick r:id="rId4"/>
              </a:rPr>
              <a:t>https</a:t>
            </a:r>
            <a:r>
              <a:rPr lang="en-US" sz="2600" dirty="0" smtClean="0">
                <a:hlinkClick r:id="rId4"/>
              </a:rPr>
              <a:t>://stackify.com/tomcat-performance-monitoring</a:t>
            </a:r>
            <a:r>
              <a:rPr lang="en-US" sz="2600" dirty="0" smtClean="0">
                <a:hlinkClick r:id="rId4"/>
              </a:rPr>
              <a:t>/</a:t>
            </a:r>
            <a:endParaRPr lang="en-US" sz="2600" dirty="0" smtClean="0"/>
          </a:p>
          <a:p>
            <a:r>
              <a:rPr lang="en-US" sz="2800" dirty="0" smtClean="0"/>
              <a:t>Misc Related Tutorials and </a:t>
            </a:r>
            <a:r>
              <a:rPr lang="en-US" sz="2800" dirty="0" err="1" smtClean="0"/>
              <a:t>HowTo</a:t>
            </a:r>
            <a:endParaRPr lang="en-US" sz="2800" dirty="0" smtClean="0">
              <a:hlinkClick r:id="rId5"/>
            </a:endParaRPr>
          </a:p>
          <a:p>
            <a:r>
              <a:rPr lang="en-US" sz="2800" dirty="0" smtClean="0">
                <a:hlinkClick r:id="rId5"/>
              </a:rPr>
              <a:t>http://www.deepnetts.com/blog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Performance is always critical </a:t>
            </a:r>
          </a:p>
          <a:p>
            <a:r>
              <a:rPr lang="en-US" dirty="0" smtClean="0"/>
              <a:t>Performance tuning must be tailored for</a:t>
            </a:r>
          </a:p>
          <a:p>
            <a:pPr lvl="1"/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Load</a:t>
            </a:r>
          </a:p>
          <a:p>
            <a:pPr lvl="1"/>
            <a:r>
              <a:rPr lang="en-US" dirty="0" smtClean="0"/>
              <a:t>Infrastructure</a:t>
            </a:r>
          </a:p>
          <a:p>
            <a:r>
              <a:rPr lang="en-US" dirty="0" smtClean="0"/>
              <a:t>Performance tuning is time consuming, error prone, guesswork</a:t>
            </a:r>
          </a:p>
          <a:p>
            <a:r>
              <a:rPr lang="en-US" dirty="0" smtClean="0"/>
              <a:t>When something changes it has to be repeated</a:t>
            </a:r>
          </a:p>
          <a:p>
            <a:r>
              <a:rPr lang="en-US" dirty="0" smtClean="0"/>
              <a:t>Ideally, that should be turned into systematic, repeatable, even continuous process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200400" y="1905000"/>
            <a:ext cx="2819400" cy="2743200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Deep</a:t>
            </a:r>
          </a:p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 Learning</a:t>
            </a:r>
          </a:p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 Model</a:t>
            </a:r>
            <a:endParaRPr lang="en-US" sz="3600" dirty="0">
              <a:solidFill>
                <a:srgbClr val="00B05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86000" y="2209800"/>
            <a:ext cx="94488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286000" y="2741612"/>
            <a:ext cx="94488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286000" y="3275012"/>
            <a:ext cx="94488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86000" y="3808412"/>
            <a:ext cx="94488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86000" y="4267200"/>
            <a:ext cx="94488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019800" y="2360612"/>
            <a:ext cx="94488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019800" y="3198812"/>
            <a:ext cx="94488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989320" y="4038600"/>
            <a:ext cx="94488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2286000"/>
            <a:ext cx="205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Configuration</a:t>
            </a:r>
          </a:p>
          <a:p>
            <a:r>
              <a:rPr lang="en-US" sz="2400" dirty="0" smtClean="0"/>
              <a:t>Load</a:t>
            </a:r>
          </a:p>
          <a:p>
            <a:r>
              <a:rPr lang="en-US" sz="2400" dirty="0" smtClean="0"/>
              <a:t>Resources</a:t>
            </a:r>
          </a:p>
          <a:p>
            <a:r>
              <a:rPr lang="en-US" sz="2400" dirty="0" smtClean="0"/>
              <a:t> (CPU, Memory)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040880" y="2826603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Performance metrics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1828800" y="5181600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Model dependency between configuration, load, and app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Modeling a </a:t>
            </a:r>
            <a:r>
              <a:rPr lang="en-US" b="1" dirty="0" smtClean="0"/>
              <a:t>complex, unknown function</a:t>
            </a:r>
            <a:r>
              <a:rPr lang="en-US" dirty="0" smtClean="0"/>
              <a:t> – </a:t>
            </a:r>
            <a:r>
              <a:rPr lang="en-US" b="1" dirty="0" smtClean="0"/>
              <a:t>typical use case </a:t>
            </a:r>
            <a:r>
              <a:rPr lang="en-US" dirty="0" smtClean="0"/>
              <a:t>for machine learning (</a:t>
            </a:r>
            <a:r>
              <a:rPr lang="en-US" b="1" dirty="0" smtClean="0">
                <a:solidFill>
                  <a:srgbClr val="00B0F0"/>
                </a:solidFill>
              </a:rPr>
              <a:t>regression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Model can give prediction of </a:t>
            </a:r>
            <a:r>
              <a:rPr lang="en-US" b="1" dirty="0" smtClean="0"/>
              <a:t>app </a:t>
            </a:r>
            <a:r>
              <a:rPr lang="en-US" b="1" dirty="0" err="1" smtClean="0"/>
              <a:t>performnce</a:t>
            </a:r>
            <a:r>
              <a:rPr lang="en-US" dirty="0" smtClean="0"/>
              <a:t> metrics for </a:t>
            </a:r>
            <a:r>
              <a:rPr lang="en-US" b="1" dirty="0" smtClean="0"/>
              <a:t>specific load</a:t>
            </a:r>
            <a:r>
              <a:rPr lang="en-US" dirty="0" smtClean="0"/>
              <a:t> and </a:t>
            </a:r>
            <a:r>
              <a:rPr lang="en-US" b="1" dirty="0" smtClean="0"/>
              <a:t>available resources</a:t>
            </a:r>
          </a:p>
          <a:p>
            <a:r>
              <a:rPr lang="en-US" dirty="0" smtClean="0"/>
              <a:t>It can be used to </a:t>
            </a:r>
            <a:r>
              <a:rPr lang="en-US" b="1" dirty="0" smtClean="0"/>
              <a:t>optimize resource</a:t>
            </a:r>
            <a:r>
              <a:rPr lang="en-US" dirty="0" smtClean="0"/>
              <a:t> usage or ensure </a:t>
            </a:r>
            <a:r>
              <a:rPr lang="en-US" b="1" dirty="0" smtClean="0"/>
              <a:t>quality of service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Inputs: Load and Configuration</a:t>
            </a:r>
            <a:endParaRPr lang="en-US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7924800" cy="4267199"/>
          </a:xfrm>
        </p:spPr>
        <p:txBody>
          <a:bodyPr>
            <a:normAutofit/>
          </a:bodyPr>
          <a:lstStyle/>
          <a:p>
            <a:r>
              <a:rPr lang="en-US" dirty="0" smtClean="0"/>
              <a:t>Number of concurrent users</a:t>
            </a:r>
          </a:p>
          <a:p>
            <a:r>
              <a:rPr lang="en-US" dirty="0" smtClean="0"/>
              <a:t>Request Rate per second </a:t>
            </a:r>
          </a:p>
          <a:p>
            <a:r>
              <a:rPr lang="en-US" dirty="0" smtClean="0"/>
              <a:t>Number of CPUs</a:t>
            </a:r>
          </a:p>
          <a:p>
            <a:r>
              <a:rPr lang="en-US" dirty="0" smtClean="0"/>
              <a:t>Available Memory</a:t>
            </a:r>
          </a:p>
          <a:p>
            <a:r>
              <a:rPr lang="en-US" dirty="0" smtClean="0"/>
              <a:t>Additional configuration settings and runtime parameters (numeric and nominal)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Outputs – Performance metrics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Average response</a:t>
            </a:r>
            <a:r>
              <a:rPr lang="en-US" dirty="0" smtClean="0"/>
              <a:t> time</a:t>
            </a:r>
          </a:p>
          <a:p>
            <a:r>
              <a:rPr lang="en-US" b="1" dirty="0" err="1" smtClean="0"/>
              <a:t>Apdex</a:t>
            </a:r>
            <a:r>
              <a:rPr lang="en-US" dirty="0" smtClean="0"/>
              <a:t> </a:t>
            </a:r>
            <a:r>
              <a:rPr lang="en-US" b="1" dirty="0" smtClean="0"/>
              <a:t>score</a:t>
            </a:r>
            <a:r>
              <a:rPr lang="en-US" dirty="0" smtClean="0"/>
              <a:t>: (</a:t>
            </a:r>
            <a:r>
              <a:rPr lang="en-US" dirty="0" smtClean="0"/>
              <a:t>satisfied </a:t>
            </a:r>
            <a:r>
              <a:rPr lang="en-US" dirty="0" err="1" smtClean="0"/>
              <a:t>req</a:t>
            </a:r>
            <a:r>
              <a:rPr lang="en-US" dirty="0" smtClean="0"/>
              <a:t>+ tolerating requests/2) / </a:t>
            </a:r>
            <a:r>
              <a:rPr lang="en-US" dirty="0" err="1" smtClean="0"/>
              <a:t>totalRequests</a:t>
            </a:r>
            <a:endParaRPr lang="en-US" dirty="0" smtClean="0"/>
          </a:p>
          <a:p>
            <a:r>
              <a:rPr lang="en-US" b="1" dirty="0" smtClean="0"/>
              <a:t>Total execution time</a:t>
            </a:r>
            <a:r>
              <a:rPr lang="en-US" dirty="0" smtClean="0"/>
              <a:t> (batch processing)</a:t>
            </a:r>
          </a:p>
          <a:p>
            <a:r>
              <a:rPr lang="en-US" b="1" dirty="0" smtClean="0"/>
              <a:t>Garbage Collection</a:t>
            </a:r>
            <a:r>
              <a:rPr lang="en-US" dirty="0" smtClean="0"/>
              <a:t> (frequency, time, total time)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Procedure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Collection through load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Preprocessing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Build model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 model using test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 model in production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Monitor model performance in production and repeat entire procedure as needed with new data (as load or app changes)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Collection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Prepare a set of configurations and loads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load using configurations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Monitor and record performance metrics (Apache </a:t>
            </a:r>
            <a:r>
              <a:rPr lang="en-US" dirty="0" err="1" smtClean="0"/>
              <a:t>JMeter</a:t>
            </a:r>
            <a:r>
              <a:rPr lang="en-US" dirty="0" smtClean="0"/>
              <a:t>, logs)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2647</TotalTime>
  <Words>912</Words>
  <Application>Microsoft Office PowerPoint</Application>
  <PresentationFormat>On-screen Show (4:3)</PresentationFormat>
  <Paragraphs>175</Paragraphs>
  <Slides>26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Deep Learning For Application Performance Tuning</vt:lpstr>
      <vt:lpstr>Vision</vt:lpstr>
      <vt:lpstr>Motivation</vt:lpstr>
      <vt:lpstr>What</vt:lpstr>
      <vt:lpstr>Why</vt:lpstr>
      <vt:lpstr>Inputs: Load and Configuration</vt:lpstr>
      <vt:lpstr>Outputs – Performance metrics</vt:lpstr>
      <vt:lpstr>Procedure</vt:lpstr>
      <vt:lpstr>Data Collection</vt:lpstr>
      <vt:lpstr>Apache JMeter</vt:lpstr>
      <vt:lpstr>Data Preprocessing</vt:lpstr>
      <vt:lpstr>Model Building </vt:lpstr>
      <vt:lpstr>Feed Forward Neural Network for Regression</vt:lpstr>
      <vt:lpstr>Network Training – Backpropagation</vt:lpstr>
      <vt:lpstr>Network Training – Backpropagation</vt:lpstr>
      <vt:lpstr>Model tuning</vt:lpstr>
      <vt:lpstr>Deep Netts Wizard – Regression</vt:lpstr>
      <vt:lpstr>Deep Netts Wizard: Architecture</vt:lpstr>
      <vt:lpstr>Deep Netts Wizard – Training</vt:lpstr>
      <vt:lpstr>Pipeline</vt:lpstr>
      <vt:lpstr>Performance Monitoring Tools</vt:lpstr>
      <vt:lpstr>Deep Learning Tools</vt:lpstr>
      <vt:lpstr>Case Studies</vt:lpstr>
      <vt:lpstr>Why Deep Learning</vt:lpstr>
      <vt:lpstr>Conclusion</vt:lpstr>
      <vt:lpstr>Usefull Links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zoran</dc:creator>
  <cp:lastModifiedBy>zoran</cp:lastModifiedBy>
  <cp:revision>352</cp:revision>
  <dcterms:created xsi:type="dcterms:W3CDTF">2018-06-15T09:32:59Z</dcterms:created>
  <dcterms:modified xsi:type="dcterms:W3CDTF">2018-06-27T09:53:48Z</dcterms:modified>
</cp:coreProperties>
</file>