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1170" r:id="rId2"/>
    <p:sldId id="1171" r:id="rId3"/>
    <p:sldId id="321" r:id="rId4"/>
    <p:sldId id="1172" r:id="rId5"/>
    <p:sldId id="1218" r:id="rId6"/>
    <p:sldId id="294" r:id="rId7"/>
    <p:sldId id="323" r:id="rId8"/>
    <p:sldId id="327" r:id="rId9"/>
    <p:sldId id="311" r:id="rId10"/>
    <p:sldId id="1144" r:id="rId11"/>
    <p:sldId id="1115" r:id="rId12"/>
    <p:sldId id="1113" r:id="rId13"/>
    <p:sldId id="1213" r:id="rId14"/>
    <p:sldId id="1214" r:id="rId15"/>
    <p:sldId id="1215" r:id="rId16"/>
    <p:sldId id="307" r:id="rId17"/>
    <p:sldId id="303" r:id="rId18"/>
    <p:sldId id="1190" r:id="rId19"/>
    <p:sldId id="262" r:id="rId20"/>
    <p:sldId id="1116" r:id="rId21"/>
    <p:sldId id="1111" r:id="rId22"/>
    <p:sldId id="315" r:id="rId23"/>
    <p:sldId id="1130" r:id="rId24"/>
    <p:sldId id="1184" r:id="rId25"/>
    <p:sldId id="316" r:id="rId26"/>
    <p:sldId id="1132" r:id="rId27"/>
    <p:sldId id="1124" r:id="rId28"/>
    <p:sldId id="1128" r:id="rId29"/>
    <p:sldId id="1129" r:id="rId30"/>
    <p:sldId id="1141" r:id="rId31"/>
    <p:sldId id="1150" r:id="rId32"/>
    <p:sldId id="1186" r:id="rId33"/>
    <p:sldId id="1187" r:id="rId34"/>
    <p:sldId id="1159" r:id="rId35"/>
    <p:sldId id="1205" r:id="rId36"/>
    <p:sldId id="1206" r:id="rId37"/>
    <p:sldId id="1207" r:id="rId38"/>
    <p:sldId id="1143" r:id="rId39"/>
    <p:sldId id="1220" r:id="rId40"/>
    <p:sldId id="1221" r:id="rId41"/>
    <p:sldId id="1160" r:id="rId42"/>
    <p:sldId id="1158" r:id="rId43"/>
    <p:sldId id="1156" r:id="rId44"/>
    <p:sldId id="1157" r:id="rId45"/>
    <p:sldId id="1149" r:id="rId46"/>
    <p:sldId id="1148" r:id="rId47"/>
    <p:sldId id="1147" r:id="rId48"/>
    <p:sldId id="1222" r:id="rId49"/>
    <p:sldId id="1135" r:id="rId50"/>
    <p:sldId id="1137" r:id="rId51"/>
    <p:sldId id="1138" r:id="rId52"/>
    <p:sldId id="1136" r:id="rId53"/>
    <p:sldId id="1224" r:id="rId54"/>
    <p:sldId id="1201" r:id="rId55"/>
    <p:sldId id="1219" r:id="rId56"/>
    <p:sldId id="1225" r:id="rId57"/>
    <p:sldId id="1208" r:id="rId58"/>
    <p:sldId id="1210" r:id="rId59"/>
    <p:sldId id="1166" r:id="rId60"/>
    <p:sldId id="1226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3817" autoAdjust="0"/>
  </p:normalViewPr>
  <p:slideViewPr>
    <p:cSldViewPr snapToGrid="0">
      <p:cViewPr varScale="1">
        <p:scale>
          <a:sx n="63" d="100"/>
          <a:sy n="63" d="100"/>
        </p:scale>
        <p:origin x="836" y="32"/>
      </p:cViewPr>
      <p:guideLst/>
    </p:cSldViewPr>
  </p:slideViewPr>
  <p:outlineViewPr>
    <p:cViewPr>
      <p:scale>
        <a:sx n="33" d="100"/>
        <a:sy n="33" d="100"/>
      </p:scale>
      <p:origin x="0" y="-42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03797-8EA4-4D69-A49F-876A0506C72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7C8E9AA-5DAD-4407-A23D-BB3AAEE51107}">
      <dgm:prSet/>
      <dgm:spPr/>
      <dgm:t>
        <a:bodyPr/>
        <a:lstStyle/>
        <a:p>
          <a:r>
            <a:rPr lang="en-US" dirty="0"/>
            <a:t>Feature engineering is the most important part of developing NLP applications.</a:t>
          </a:r>
        </a:p>
      </dgm:t>
    </dgm:pt>
    <dgm:pt modelId="{1221BBDC-68C2-4012-AAC3-D3A5E8ADA8EB}" type="parTrans" cxnId="{E0A0334E-C9C5-40A9-B3B0-E29E32AB856C}">
      <dgm:prSet/>
      <dgm:spPr/>
      <dgm:t>
        <a:bodyPr/>
        <a:lstStyle/>
        <a:p>
          <a:endParaRPr lang="en-US"/>
        </a:p>
      </dgm:t>
    </dgm:pt>
    <dgm:pt modelId="{D71E6115-A5B3-4FF3-95E5-B47328BA3FAF}" type="sibTrans" cxnId="{E0A0334E-C9C5-40A9-B3B0-E29E32AB856C}">
      <dgm:prSet/>
      <dgm:spPr/>
      <dgm:t>
        <a:bodyPr/>
        <a:lstStyle/>
        <a:p>
          <a:endParaRPr lang="en-US"/>
        </a:p>
      </dgm:t>
    </dgm:pt>
    <dgm:pt modelId="{9EB7198C-441A-469D-AA21-AA4CE78492D8}">
      <dgm:prSet/>
      <dgm:spPr/>
      <dgm:t>
        <a:bodyPr/>
        <a:lstStyle/>
        <a:p>
          <a:r>
            <a:rPr lang="en-US"/>
            <a:t>Feature engineering is the most creative aspect of Data Science (art and skill).</a:t>
          </a:r>
        </a:p>
      </dgm:t>
    </dgm:pt>
    <dgm:pt modelId="{425E7911-EC09-47A2-A5D8-F5EFED916336}" type="parTrans" cxnId="{79BE7BF0-5EC6-42DA-B5A9-AA7D5458357B}">
      <dgm:prSet/>
      <dgm:spPr/>
      <dgm:t>
        <a:bodyPr/>
        <a:lstStyle/>
        <a:p>
          <a:endParaRPr lang="en-US"/>
        </a:p>
      </dgm:t>
    </dgm:pt>
    <dgm:pt modelId="{CC142749-8B2B-4641-B819-0D89AEC2DF73}" type="sibTrans" cxnId="{79BE7BF0-5EC6-42DA-B5A9-AA7D5458357B}">
      <dgm:prSet/>
      <dgm:spPr/>
      <dgm:t>
        <a:bodyPr/>
        <a:lstStyle/>
        <a:p>
          <a:endParaRPr lang="en-US"/>
        </a:p>
      </dgm:t>
    </dgm:pt>
    <dgm:pt modelId="{19BE43D2-BA80-4D83-B019-4537F524B13B}">
      <dgm:prSet/>
      <dgm:spPr/>
      <dgm:t>
        <a:bodyPr/>
        <a:lstStyle/>
        <a:p>
          <a:r>
            <a:rPr lang="en-CA"/>
            <a:t>Domain knowledge / brainstorming sessions.</a:t>
          </a:r>
          <a:endParaRPr lang="en-US"/>
        </a:p>
      </dgm:t>
    </dgm:pt>
    <dgm:pt modelId="{6C27D5AB-27EF-4AEC-B287-724A1785C718}" type="parTrans" cxnId="{AA2DF9C5-F8BE-4EAA-A077-C752ACD17A01}">
      <dgm:prSet/>
      <dgm:spPr/>
      <dgm:t>
        <a:bodyPr/>
        <a:lstStyle/>
        <a:p>
          <a:endParaRPr lang="en-US"/>
        </a:p>
      </dgm:t>
    </dgm:pt>
    <dgm:pt modelId="{E7DD028F-2FD5-465F-8D96-999D905C9087}" type="sibTrans" cxnId="{AA2DF9C5-F8BE-4EAA-A077-C752ACD17A01}">
      <dgm:prSet/>
      <dgm:spPr/>
      <dgm:t>
        <a:bodyPr/>
        <a:lstStyle/>
        <a:p>
          <a:endParaRPr lang="en-US"/>
        </a:p>
      </dgm:t>
    </dgm:pt>
    <dgm:pt modelId="{F3699FCA-2A2A-43C5-BA58-A946FBCE326A}">
      <dgm:prSet/>
      <dgm:spPr/>
      <dgm:t>
        <a:bodyPr/>
        <a:lstStyle/>
        <a:p>
          <a:r>
            <a:rPr lang="en-CA"/>
            <a:t>Check / revisit what worked before.</a:t>
          </a:r>
          <a:endParaRPr lang="en-US"/>
        </a:p>
      </dgm:t>
    </dgm:pt>
    <dgm:pt modelId="{2E1C5111-9C07-4F80-BA1A-2210CF4C9F40}" type="parTrans" cxnId="{B86A29CC-1D4B-40C8-8F31-838A583B0E11}">
      <dgm:prSet/>
      <dgm:spPr/>
      <dgm:t>
        <a:bodyPr/>
        <a:lstStyle/>
        <a:p>
          <a:endParaRPr lang="en-US"/>
        </a:p>
      </dgm:t>
    </dgm:pt>
    <dgm:pt modelId="{557C80AA-F320-4E75-AEF4-EEC1A5E16765}" type="sibTrans" cxnId="{B86A29CC-1D4B-40C8-8F31-838A583B0E11}">
      <dgm:prSet/>
      <dgm:spPr/>
      <dgm:t>
        <a:bodyPr/>
        <a:lstStyle/>
        <a:p>
          <a:endParaRPr lang="en-US"/>
        </a:p>
      </dgm:t>
    </dgm:pt>
    <dgm:pt modelId="{EF029FB1-2101-449A-BB43-E24B47564FB6}" type="pres">
      <dgm:prSet presAssocID="{F1B03797-8EA4-4D69-A49F-876A0506C720}" presName="root" presStyleCnt="0">
        <dgm:presLayoutVars>
          <dgm:dir/>
          <dgm:resizeHandles val="exact"/>
        </dgm:presLayoutVars>
      </dgm:prSet>
      <dgm:spPr/>
    </dgm:pt>
    <dgm:pt modelId="{D2D699A2-019A-48C8-A766-DF258155BCDC}" type="pres">
      <dgm:prSet presAssocID="{A7C8E9AA-5DAD-4407-A23D-BB3AAEE51107}" presName="compNode" presStyleCnt="0"/>
      <dgm:spPr/>
    </dgm:pt>
    <dgm:pt modelId="{4AFA6959-71DB-4FB9-BBC3-F6D6162DAC78}" type="pres">
      <dgm:prSet presAssocID="{A7C8E9AA-5DAD-4407-A23D-BB3AAEE51107}" presName="bgRect" presStyleLbl="bgShp" presStyleIdx="0" presStyleCnt="4"/>
      <dgm:spPr/>
    </dgm:pt>
    <dgm:pt modelId="{24EA834D-BFCD-4857-9314-B4E187CECBD9}" type="pres">
      <dgm:prSet presAssocID="{A7C8E9AA-5DAD-4407-A23D-BB3AAEE5110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672D060-08AA-4A66-9B5E-BD4F558A976D}" type="pres">
      <dgm:prSet presAssocID="{A7C8E9AA-5DAD-4407-A23D-BB3AAEE51107}" presName="spaceRect" presStyleCnt="0"/>
      <dgm:spPr/>
    </dgm:pt>
    <dgm:pt modelId="{F15166F1-ED3A-4B5C-BCF1-A7BF76CDBF0B}" type="pres">
      <dgm:prSet presAssocID="{A7C8E9AA-5DAD-4407-A23D-BB3AAEE51107}" presName="parTx" presStyleLbl="revTx" presStyleIdx="0" presStyleCnt="4">
        <dgm:presLayoutVars>
          <dgm:chMax val="0"/>
          <dgm:chPref val="0"/>
        </dgm:presLayoutVars>
      </dgm:prSet>
      <dgm:spPr/>
    </dgm:pt>
    <dgm:pt modelId="{73EED9B1-892E-4D2A-8B35-C31A5625D6B0}" type="pres">
      <dgm:prSet presAssocID="{D71E6115-A5B3-4FF3-95E5-B47328BA3FAF}" presName="sibTrans" presStyleCnt="0"/>
      <dgm:spPr/>
    </dgm:pt>
    <dgm:pt modelId="{BB0D81CC-C7EE-493B-90E4-72B73CA48635}" type="pres">
      <dgm:prSet presAssocID="{9EB7198C-441A-469D-AA21-AA4CE78492D8}" presName="compNode" presStyleCnt="0"/>
      <dgm:spPr/>
    </dgm:pt>
    <dgm:pt modelId="{06AA9CAD-0952-46C9-B2F4-1D29D3F2A6F2}" type="pres">
      <dgm:prSet presAssocID="{9EB7198C-441A-469D-AA21-AA4CE78492D8}" presName="bgRect" presStyleLbl="bgShp" presStyleIdx="1" presStyleCnt="4"/>
      <dgm:spPr/>
    </dgm:pt>
    <dgm:pt modelId="{8E658FFE-F19F-46AD-A126-E26448224935}" type="pres">
      <dgm:prSet presAssocID="{9EB7198C-441A-469D-AA21-AA4CE78492D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ist"/>
        </a:ext>
      </dgm:extLst>
    </dgm:pt>
    <dgm:pt modelId="{2DCCECFF-302C-408E-A7DD-AA5CCB93F4DE}" type="pres">
      <dgm:prSet presAssocID="{9EB7198C-441A-469D-AA21-AA4CE78492D8}" presName="spaceRect" presStyleCnt="0"/>
      <dgm:spPr/>
    </dgm:pt>
    <dgm:pt modelId="{7E334FB8-CDCE-4BD7-8BB2-1E30FD10086B}" type="pres">
      <dgm:prSet presAssocID="{9EB7198C-441A-469D-AA21-AA4CE78492D8}" presName="parTx" presStyleLbl="revTx" presStyleIdx="1" presStyleCnt="4">
        <dgm:presLayoutVars>
          <dgm:chMax val="0"/>
          <dgm:chPref val="0"/>
        </dgm:presLayoutVars>
      </dgm:prSet>
      <dgm:spPr/>
    </dgm:pt>
    <dgm:pt modelId="{C72668B3-43A1-42AB-A26A-5B633464C192}" type="pres">
      <dgm:prSet presAssocID="{CC142749-8B2B-4641-B819-0D89AEC2DF73}" presName="sibTrans" presStyleCnt="0"/>
      <dgm:spPr/>
    </dgm:pt>
    <dgm:pt modelId="{3F33EFB1-E840-4130-BA55-AAF23757C8E0}" type="pres">
      <dgm:prSet presAssocID="{19BE43D2-BA80-4D83-B019-4537F524B13B}" presName="compNode" presStyleCnt="0"/>
      <dgm:spPr/>
    </dgm:pt>
    <dgm:pt modelId="{55C2C7A0-8B10-43D5-A0EC-0325E14DA108}" type="pres">
      <dgm:prSet presAssocID="{19BE43D2-BA80-4D83-B019-4537F524B13B}" presName="bgRect" presStyleLbl="bgShp" presStyleIdx="2" presStyleCnt="4"/>
      <dgm:spPr/>
    </dgm:pt>
    <dgm:pt modelId="{C2D52E15-68B2-43DF-89F8-9A2C959E0A73}" type="pres">
      <dgm:prSet presAssocID="{19BE43D2-BA80-4D83-B019-4537F524B13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CB71E44-0B8F-4F9F-AFDF-7144B67EECA0}" type="pres">
      <dgm:prSet presAssocID="{19BE43D2-BA80-4D83-B019-4537F524B13B}" presName="spaceRect" presStyleCnt="0"/>
      <dgm:spPr/>
    </dgm:pt>
    <dgm:pt modelId="{5BEE2DC7-D348-4C99-AFA4-622A16B254E1}" type="pres">
      <dgm:prSet presAssocID="{19BE43D2-BA80-4D83-B019-4537F524B13B}" presName="parTx" presStyleLbl="revTx" presStyleIdx="2" presStyleCnt="4">
        <dgm:presLayoutVars>
          <dgm:chMax val="0"/>
          <dgm:chPref val="0"/>
        </dgm:presLayoutVars>
      </dgm:prSet>
      <dgm:spPr/>
    </dgm:pt>
    <dgm:pt modelId="{4BCF8B58-591F-4C92-AECD-ED3487B50E36}" type="pres">
      <dgm:prSet presAssocID="{E7DD028F-2FD5-465F-8D96-999D905C9087}" presName="sibTrans" presStyleCnt="0"/>
      <dgm:spPr/>
    </dgm:pt>
    <dgm:pt modelId="{60669014-ED18-4A87-8038-3C97C54A0EC0}" type="pres">
      <dgm:prSet presAssocID="{F3699FCA-2A2A-43C5-BA58-A946FBCE326A}" presName="compNode" presStyleCnt="0"/>
      <dgm:spPr/>
    </dgm:pt>
    <dgm:pt modelId="{0883AAAF-303D-4660-8E09-9032ED1B534D}" type="pres">
      <dgm:prSet presAssocID="{F3699FCA-2A2A-43C5-BA58-A946FBCE326A}" presName="bgRect" presStyleLbl="bgShp" presStyleIdx="3" presStyleCnt="4"/>
      <dgm:spPr/>
    </dgm:pt>
    <dgm:pt modelId="{6210F1FC-F78E-4C2C-97E3-897B6B7F3219}" type="pres">
      <dgm:prSet presAssocID="{F3699FCA-2A2A-43C5-BA58-A946FBCE326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5C22C95-A3CB-48B2-AA7A-92DDD41C5F99}" type="pres">
      <dgm:prSet presAssocID="{F3699FCA-2A2A-43C5-BA58-A946FBCE326A}" presName="spaceRect" presStyleCnt="0"/>
      <dgm:spPr/>
    </dgm:pt>
    <dgm:pt modelId="{5EFDD9C7-6ECB-4D2F-B9D0-DA626FD69193}" type="pres">
      <dgm:prSet presAssocID="{F3699FCA-2A2A-43C5-BA58-A946FBCE326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1D21D13-8C39-493D-9D1F-3CF4FCFFAFF0}" type="presOf" srcId="{9EB7198C-441A-469D-AA21-AA4CE78492D8}" destId="{7E334FB8-CDCE-4BD7-8BB2-1E30FD10086B}" srcOrd="0" destOrd="0" presId="urn:microsoft.com/office/officeart/2018/2/layout/IconVerticalSolidList"/>
    <dgm:cxn modelId="{50DA851D-9290-4433-8DF7-074F6C8306CC}" type="presOf" srcId="{F1B03797-8EA4-4D69-A49F-876A0506C720}" destId="{EF029FB1-2101-449A-BB43-E24B47564FB6}" srcOrd="0" destOrd="0" presId="urn:microsoft.com/office/officeart/2018/2/layout/IconVerticalSolidList"/>
    <dgm:cxn modelId="{E0A0334E-C9C5-40A9-B3B0-E29E32AB856C}" srcId="{F1B03797-8EA4-4D69-A49F-876A0506C720}" destId="{A7C8E9AA-5DAD-4407-A23D-BB3AAEE51107}" srcOrd="0" destOrd="0" parTransId="{1221BBDC-68C2-4012-AAC3-D3A5E8ADA8EB}" sibTransId="{D71E6115-A5B3-4FF3-95E5-B47328BA3FAF}"/>
    <dgm:cxn modelId="{806018BF-0E6A-415C-B235-6E6B837DFED0}" type="presOf" srcId="{F3699FCA-2A2A-43C5-BA58-A946FBCE326A}" destId="{5EFDD9C7-6ECB-4D2F-B9D0-DA626FD69193}" srcOrd="0" destOrd="0" presId="urn:microsoft.com/office/officeart/2018/2/layout/IconVerticalSolidList"/>
    <dgm:cxn modelId="{AA2DF9C5-F8BE-4EAA-A077-C752ACD17A01}" srcId="{F1B03797-8EA4-4D69-A49F-876A0506C720}" destId="{19BE43D2-BA80-4D83-B019-4537F524B13B}" srcOrd="2" destOrd="0" parTransId="{6C27D5AB-27EF-4AEC-B287-724A1785C718}" sibTransId="{E7DD028F-2FD5-465F-8D96-999D905C9087}"/>
    <dgm:cxn modelId="{B86A29CC-1D4B-40C8-8F31-838A583B0E11}" srcId="{F1B03797-8EA4-4D69-A49F-876A0506C720}" destId="{F3699FCA-2A2A-43C5-BA58-A946FBCE326A}" srcOrd="3" destOrd="0" parTransId="{2E1C5111-9C07-4F80-BA1A-2210CF4C9F40}" sibTransId="{557C80AA-F320-4E75-AEF4-EEC1A5E16765}"/>
    <dgm:cxn modelId="{5A783CDE-6604-47C6-9F05-C8CB980F6561}" type="presOf" srcId="{19BE43D2-BA80-4D83-B019-4537F524B13B}" destId="{5BEE2DC7-D348-4C99-AFA4-622A16B254E1}" srcOrd="0" destOrd="0" presId="urn:microsoft.com/office/officeart/2018/2/layout/IconVerticalSolidList"/>
    <dgm:cxn modelId="{79BE7BF0-5EC6-42DA-B5A9-AA7D5458357B}" srcId="{F1B03797-8EA4-4D69-A49F-876A0506C720}" destId="{9EB7198C-441A-469D-AA21-AA4CE78492D8}" srcOrd="1" destOrd="0" parTransId="{425E7911-EC09-47A2-A5D8-F5EFED916336}" sibTransId="{CC142749-8B2B-4641-B819-0D89AEC2DF73}"/>
    <dgm:cxn modelId="{276769FB-823F-4F5B-B689-E19B19BC2D66}" type="presOf" srcId="{A7C8E9AA-5DAD-4407-A23D-BB3AAEE51107}" destId="{F15166F1-ED3A-4B5C-BCF1-A7BF76CDBF0B}" srcOrd="0" destOrd="0" presId="urn:microsoft.com/office/officeart/2018/2/layout/IconVerticalSolidList"/>
    <dgm:cxn modelId="{8ABA589B-3CF1-4E68-962C-274D45DCE978}" type="presParOf" srcId="{EF029FB1-2101-449A-BB43-E24B47564FB6}" destId="{D2D699A2-019A-48C8-A766-DF258155BCDC}" srcOrd="0" destOrd="0" presId="urn:microsoft.com/office/officeart/2018/2/layout/IconVerticalSolidList"/>
    <dgm:cxn modelId="{51A54C42-3BF9-4771-924D-DB54AC70BC8D}" type="presParOf" srcId="{D2D699A2-019A-48C8-A766-DF258155BCDC}" destId="{4AFA6959-71DB-4FB9-BBC3-F6D6162DAC78}" srcOrd="0" destOrd="0" presId="urn:microsoft.com/office/officeart/2018/2/layout/IconVerticalSolidList"/>
    <dgm:cxn modelId="{08919C63-9F6D-46B7-8752-B527D4EF14F8}" type="presParOf" srcId="{D2D699A2-019A-48C8-A766-DF258155BCDC}" destId="{24EA834D-BFCD-4857-9314-B4E187CECBD9}" srcOrd="1" destOrd="0" presId="urn:microsoft.com/office/officeart/2018/2/layout/IconVerticalSolidList"/>
    <dgm:cxn modelId="{A712E3B1-1DEE-4EF7-9548-45AD308EACAF}" type="presParOf" srcId="{D2D699A2-019A-48C8-A766-DF258155BCDC}" destId="{E672D060-08AA-4A66-9B5E-BD4F558A976D}" srcOrd="2" destOrd="0" presId="urn:microsoft.com/office/officeart/2018/2/layout/IconVerticalSolidList"/>
    <dgm:cxn modelId="{7CF379CF-BD34-453B-9E70-423B3D77772B}" type="presParOf" srcId="{D2D699A2-019A-48C8-A766-DF258155BCDC}" destId="{F15166F1-ED3A-4B5C-BCF1-A7BF76CDBF0B}" srcOrd="3" destOrd="0" presId="urn:microsoft.com/office/officeart/2018/2/layout/IconVerticalSolidList"/>
    <dgm:cxn modelId="{D1627CF0-5AA6-4CF6-9D96-0564A15C2E9B}" type="presParOf" srcId="{EF029FB1-2101-449A-BB43-E24B47564FB6}" destId="{73EED9B1-892E-4D2A-8B35-C31A5625D6B0}" srcOrd="1" destOrd="0" presId="urn:microsoft.com/office/officeart/2018/2/layout/IconVerticalSolidList"/>
    <dgm:cxn modelId="{98612799-124E-4697-A6D3-0EA39FA67114}" type="presParOf" srcId="{EF029FB1-2101-449A-BB43-E24B47564FB6}" destId="{BB0D81CC-C7EE-493B-90E4-72B73CA48635}" srcOrd="2" destOrd="0" presId="urn:microsoft.com/office/officeart/2018/2/layout/IconVerticalSolidList"/>
    <dgm:cxn modelId="{71663EEC-B936-4862-86FB-6BE5A00A52CA}" type="presParOf" srcId="{BB0D81CC-C7EE-493B-90E4-72B73CA48635}" destId="{06AA9CAD-0952-46C9-B2F4-1D29D3F2A6F2}" srcOrd="0" destOrd="0" presId="urn:microsoft.com/office/officeart/2018/2/layout/IconVerticalSolidList"/>
    <dgm:cxn modelId="{6335F2B8-8189-429F-80D8-6E5A7FCB1096}" type="presParOf" srcId="{BB0D81CC-C7EE-493B-90E4-72B73CA48635}" destId="{8E658FFE-F19F-46AD-A126-E26448224935}" srcOrd="1" destOrd="0" presId="urn:microsoft.com/office/officeart/2018/2/layout/IconVerticalSolidList"/>
    <dgm:cxn modelId="{417BB28D-56D4-4AAC-982F-12AD5CDBC296}" type="presParOf" srcId="{BB0D81CC-C7EE-493B-90E4-72B73CA48635}" destId="{2DCCECFF-302C-408E-A7DD-AA5CCB93F4DE}" srcOrd="2" destOrd="0" presId="urn:microsoft.com/office/officeart/2018/2/layout/IconVerticalSolidList"/>
    <dgm:cxn modelId="{E292E492-E165-4AA8-AF75-FEBD28509685}" type="presParOf" srcId="{BB0D81CC-C7EE-493B-90E4-72B73CA48635}" destId="{7E334FB8-CDCE-4BD7-8BB2-1E30FD10086B}" srcOrd="3" destOrd="0" presId="urn:microsoft.com/office/officeart/2018/2/layout/IconVerticalSolidList"/>
    <dgm:cxn modelId="{2CA4D3B5-B247-48D0-B7AD-E157FFB6BEFF}" type="presParOf" srcId="{EF029FB1-2101-449A-BB43-E24B47564FB6}" destId="{C72668B3-43A1-42AB-A26A-5B633464C192}" srcOrd="3" destOrd="0" presId="urn:microsoft.com/office/officeart/2018/2/layout/IconVerticalSolidList"/>
    <dgm:cxn modelId="{F3B63C17-A3F1-4A15-8851-48FC8345F35D}" type="presParOf" srcId="{EF029FB1-2101-449A-BB43-E24B47564FB6}" destId="{3F33EFB1-E840-4130-BA55-AAF23757C8E0}" srcOrd="4" destOrd="0" presId="urn:microsoft.com/office/officeart/2018/2/layout/IconVerticalSolidList"/>
    <dgm:cxn modelId="{2571ADA8-3718-42C9-A0F7-4DA6FAD7DFF1}" type="presParOf" srcId="{3F33EFB1-E840-4130-BA55-AAF23757C8E0}" destId="{55C2C7A0-8B10-43D5-A0EC-0325E14DA108}" srcOrd="0" destOrd="0" presId="urn:microsoft.com/office/officeart/2018/2/layout/IconVerticalSolidList"/>
    <dgm:cxn modelId="{7DE1A5A2-C42C-46DA-9545-671630546B89}" type="presParOf" srcId="{3F33EFB1-E840-4130-BA55-AAF23757C8E0}" destId="{C2D52E15-68B2-43DF-89F8-9A2C959E0A73}" srcOrd="1" destOrd="0" presId="urn:microsoft.com/office/officeart/2018/2/layout/IconVerticalSolidList"/>
    <dgm:cxn modelId="{A3166B47-1B49-4768-A886-EAE61E458A50}" type="presParOf" srcId="{3F33EFB1-E840-4130-BA55-AAF23757C8E0}" destId="{4CB71E44-0B8F-4F9F-AFDF-7144B67EECA0}" srcOrd="2" destOrd="0" presId="urn:microsoft.com/office/officeart/2018/2/layout/IconVerticalSolidList"/>
    <dgm:cxn modelId="{9B0B2369-400A-4F8B-8EE5-27B81868B59E}" type="presParOf" srcId="{3F33EFB1-E840-4130-BA55-AAF23757C8E0}" destId="{5BEE2DC7-D348-4C99-AFA4-622A16B254E1}" srcOrd="3" destOrd="0" presId="urn:microsoft.com/office/officeart/2018/2/layout/IconVerticalSolidList"/>
    <dgm:cxn modelId="{4E3ED242-E5BF-4EFB-8EFA-D4641A995E1E}" type="presParOf" srcId="{EF029FB1-2101-449A-BB43-E24B47564FB6}" destId="{4BCF8B58-591F-4C92-AECD-ED3487B50E36}" srcOrd="5" destOrd="0" presId="urn:microsoft.com/office/officeart/2018/2/layout/IconVerticalSolidList"/>
    <dgm:cxn modelId="{57A884E3-28B5-4235-ADEE-5062F6E2CB5E}" type="presParOf" srcId="{EF029FB1-2101-449A-BB43-E24B47564FB6}" destId="{60669014-ED18-4A87-8038-3C97C54A0EC0}" srcOrd="6" destOrd="0" presId="urn:microsoft.com/office/officeart/2018/2/layout/IconVerticalSolidList"/>
    <dgm:cxn modelId="{954A8F0B-56A4-4524-B0F8-2B1E816FFA08}" type="presParOf" srcId="{60669014-ED18-4A87-8038-3C97C54A0EC0}" destId="{0883AAAF-303D-4660-8E09-9032ED1B534D}" srcOrd="0" destOrd="0" presId="urn:microsoft.com/office/officeart/2018/2/layout/IconVerticalSolidList"/>
    <dgm:cxn modelId="{61779C36-7F55-4EAF-8A9E-BB20832142B5}" type="presParOf" srcId="{60669014-ED18-4A87-8038-3C97C54A0EC0}" destId="{6210F1FC-F78E-4C2C-97E3-897B6B7F3219}" srcOrd="1" destOrd="0" presId="urn:microsoft.com/office/officeart/2018/2/layout/IconVerticalSolidList"/>
    <dgm:cxn modelId="{3AF3BE74-8D8A-49D7-8621-A97CC05F7AA7}" type="presParOf" srcId="{60669014-ED18-4A87-8038-3C97C54A0EC0}" destId="{25C22C95-A3CB-48B2-AA7A-92DDD41C5F99}" srcOrd="2" destOrd="0" presId="urn:microsoft.com/office/officeart/2018/2/layout/IconVerticalSolidList"/>
    <dgm:cxn modelId="{08771ED1-BD32-4BDF-8E10-C6464E1A2B0D}" type="presParOf" srcId="{60669014-ED18-4A87-8038-3C97C54A0EC0}" destId="{5EFDD9C7-6ECB-4D2F-B9D0-DA626FD691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D171D-C179-46DC-800C-0B2F87100B3F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09165A6-9431-4DF7-93B4-9B252589A4E2}">
      <dgm:prSet/>
      <dgm:spPr/>
      <dgm:t>
        <a:bodyPr/>
        <a:lstStyle/>
        <a:p>
          <a:r>
            <a:rPr lang="en-CA"/>
            <a:t>Data collection</a:t>
          </a:r>
          <a:endParaRPr lang="en-US"/>
        </a:p>
      </dgm:t>
    </dgm:pt>
    <dgm:pt modelId="{6FB18810-090D-4C6E-B597-6555FBBF859C}" type="parTrans" cxnId="{683A7253-FDE0-4490-8411-17E476A35527}">
      <dgm:prSet/>
      <dgm:spPr/>
      <dgm:t>
        <a:bodyPr/>
        <a:lstStyle/>
        <a:p>
          <a:endParaRPr lang="en-US"/>
        </a:p>
      </dgm:t>
    </dgm:pt>
    <dgm:pt modelId="{7934942E-E7F6-4CB6-AAB2-52E0C800F8D5}" type="sibTrans" cxnId="{683A7253-FDE0-4490-8411-17E476A35527}">
      <dgm:prSet/>
      <dgm:spPr/>
      <dgm:t>
        <a:bodyPr/>
        <a:lstStyle/>
        <a:p>
          <a:endParaRPr lang="en-US"/>
        </a:p>
      </dgm:t>
    </dgm:pt>
    <dgm:pt modelId="{76A65F1E-B29F-412F-A265-61A5681B77DC}">
      <dgm:prSet/>
      <dgm:spPr/>
      <dgm:t>
        <a:bodyPr/>
        <a:lstStyle/>
        <a:p>
          <a:r>
            <a:rPr lang="en-CA" dirty="0"/>
            <a:t>Removing </a:t>
          </a:r>
          <a:r>
            <a:rPr lang="en-CA" dirty="0" err="1"/>
            <a:t>stopwords</a:t>
          </a:r>
          <a:r>
            <a:rPr lang="en-CA" dirty="0"/>
            <a:t>, removing non-alphanumeric, removing HTML tag, lowercasing. They are data preprocessing.</a:t>
          </a:r>
          <a:endParaRPr lang="en-US" dirty="0"/>
        </a:p>
      </dgm:t>
    </dgm:pt>
    <dgm:pt modelId="{F9C21716-1BA5-41E1-AC92-0EC16A33D555}" type="parTrans" cxnId="{068A2411-8641-4F9B-B3FE-EAB5CD7AF561}">
      <dgm:prSet/>
      <dgm:spPr/>
      <dgm:t>
        <a:bodyPr/>
        <a:lstStyle/>
        <a:p>
          <a:endParaRPr lang="en-US"/>
        </a:p>
      </dgm:t>
    </dgm:pt>
    <dgm:pt modelId="{92D30B84-674E-456F-A7C9-F9A2A5E3D765}" type="sibTrans" cxnId="{068A2411-8641-4F9B-B3FE-EAB5CD7AF561}">
      <dgm:prSet/>
      <dgm:spPr/>
      <dgm:t>
        <a:bodyPr/>
        <a:lstStyle/>
        <a:p>
          <a:endParaRPr lang="en-US"/>
        </a:p>
      </dgm:t>
    </dgm:pt>
    <dgm:pt modelId="{F8780AAA-71C6-48A0-946E-BA4ACB20A54D}">
      <dgm:prSet/>
      <dgm:spPr/>
      <dgm:t>
        <a:bodyPr/>
        <a:lstStyle/>
        <a:p>
          <a:r>
            <a:rPr lang="en-CA"/>
            <a:t>Creating the target variable (labeling the data)</a:t>
          </a:r>
          <a:endParaRPr lang="en-US"/>
        </a:p>
      </dgm:t>
    </dgm:pt>
    <dgm:pt modelId="{A5883CBB-F610-46A9-B57C-2FA5FC58C2EE}" type="parTrans" cxnId="{4DB9183B-CC6F-45D1-A4F6-8F08AF46B27D}">
      <dgm:prSet/>
      <dgm:spPr/>
      <dgm:t>
        <a:bodyPr/>
        <a:lstStyle/>
        <a:p>
          <a:endParaRPr lang="en-US"/>
        </a:p>
      </dgm:t>
    </dgm:pt>
    <dgm:pt modelId="{1D3E61E0-F742-4363-A26E-7FEC612A7A02}" type="sibTrans" cxnId="{4DB9183B-CC6F-45D1-A4F6-8F08AF46B27D}">
      <dgm:prSet/>
      <dgm:spPr/>
      <dgm:t>
        <a:bodyPr/>
        <a:lstStyle/>
        <a:p>
          <a:endParaRPr lang="en-US"/>
        </a:p>
      </dgm:t>
    </dgm:pt>
    <dgm:pt modelId="{43CE6CEE-EA9E-4C12-AC09-9520A323EE38}">
      <dgm:prSet/>
      <dgm:spPr/>
      <dgm:t>
        <a:bodyPr/>
        <a:lstStyle/>
        <a:p>
          <a:r>
            <a:rPr lang="en-CA"/>
            <a:t>Scaling or normalization</a:t>
          </a:r>
          <a:endParaRPr lang="en-US"/>
        </a:p>
      </dgm:t>
    </dgm:pt>
    <dgm:pt modelId="{2BD2DDBA-3F6B-4F30-A69C-D2AC80EC1C84}" type="parTrans" cxnId="{77005832-8488-488A-9FC2-72B84C34B858}">
      <dgm:prSet/>
      <dgm:spPr/>
      <dgm:t>
        <a:bodyPr/>
        <a:lstStyle/>
        <a:p>
          <a:endParaRPr lang="en-US"/>
        </a:p>
      </dgm:t>
    </dgm:pt>
    <dgm:pt modelId="{57B2DE89-EB38-4E77-8376-5BA25EAC1BB9}" type="sibTrans" cxnId="{77005832-8488-488A-9FC2-72B84C34B858}">
      <dgm:prSet/>
      <dgm:spPr/>
      <dgm:t>
        <a:bodyPr/>
        <a:lstStyle/>
        <a:p>
          <a:endParaRPr lang="en-US"/>
        </a:p>
      </dgm:t>
    </dgm:pt>
    <dgm:pt modelId="{81F6DCEB-2F69-4B55-A4F7-28857E432B78}">
      <dgm:prSet/>
      <dgm:spPr/>
      <dgm:t>
        <a:bodyPr/>
        <a:lstStyle/>
        <a:p>
          <a:r>
            <a:rPr lang="en-CA"/>
            <a:t>PCA </a:t>
          </a:r>
          <a:endParaRPr lang="en-US"/>
        </a:p>
      </dgm:t>
    </dgm:pt>
    <dgm:pt modelId="{079875CE-3FE3-45DF-BF90-105DC3CED68D}" type="parTrans" cxnId="{884FB4F4-9428-496F-9BAD-2B99B1865AA3}">
      <dgm:prSet/>
      <dgm:spPr/>
      <dgm:t>
        <a:bodyPr/>
        <a:lstStyle/>
        <a:p>
          <a:endParaRPr lang="en-US"/>
        </a:p>
      </dgm:t>
    </dgm:pt>
    <dgm:pt modelId="{A7ADAF64-ED13-44C8-905F-AC0DF76F81EA}" type="sibTrans" cxnId="{884FB4F4-9428-496F-9BAD-2B99B1865AA3}">
      <dgm:prSet/>
      <dgm:spPr/>
      <dgm:t>
        <a:bodyPr/>
        <a:lstStyle/>
        <a:p>
          <a:endParaRPr lang="en-US"/>
        </a:p>
      </dgm:t>
    </dgm:pt>
    <dgm:pt modelId="{6BFEE945-4208-45C7-A46D-EA2C56CE45B7}">
      <dgm:prSet/>
      <dgm:spPr/>
      <dgm:t>
        <a:bodyPr/>
        <a:lstStyle/>
        <a:p>
          <a:r>
            <a:rPr lang="en-CA" dirty="0"/>
            <a:t>Hyperparameter optimization or tuning.</a:t>
          </a:r>
          <a:endParaRPr lang="en-US" dirty="0"/>
        </a:p>
      </dgm:t>
    </dgm:pt>
    <dgm:pt modelId="{8455E8A1-81C8-4C76-884A-09A4895B7CAE}" type="parTrans" cxnId="{060E012D-F850-4614-9189-65DEB9D2B9D0}">
      <dgm:prSet/>
      <dgm:spPr/>
      <dgm:t>
        <a:bodyPr/>
        <a:lstStyle/>
        <a:p>
          <a:endParaRPr lang="en-US"/>
        </a:p>
      </dgm:t>
    </dgm:pt>
    <dgm:pt modelId="{5684F997-CBD9-4506-8C24-06748643DB98}" type="sibTrans" cxnId="{060E012D-F850-4614-9189-65DEB9D2B9D0}">
      <dgm:prSet/>
      <dgm:spPr/>
      <dgm:t>
        <a:bodyPr/>
        <a:lstStyle/>
        <a:p>
          <a:endParaRPr lang="en-US"/>
        </a:p>
      </dgm:t>
    </dgm:pt>
    <dgm:pt modelId="{D3F4974E-9B69-4203-92B6-ACDE0F332274}" type="pres">
      <dgm:prSet presAssocID="{DA5D171D-C179-46DC-800C-0B2F87100B3F}" presName="linear" presStyleCnt="0">
        <dgm:presLayoutVars>
          <dgm:animLvl val="lvl"/>
          <dgm:resizeHandles val="exact"/>
        </dgm:presLayoutVars>
      </dgm:prSet>
      <dgm:spPr/>
    </dgm:pt>
    <dgm:pt modelId="{DEF4DCFB-5D83-4A7D-8C0F-6B9738A90B22}" type="pres">
      <dgm:prSet presAssocID="{009165A6-9431-4DF7-93B4-9B252589A4E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F877427-4077-44CA-851E-16E26E5A6B78}" type="pres">
      <dgm:prSet presAssocID="{7934942E-E7F6-4CB6-AAB2-52E0C800F8D5}" presName="spacer" presStyleCnt="0"/>
      <dgm:spPr/>
    </dgm:pt>
    <dgm:pt modelId="{38ADB322-D65A-4AB7-A75C-1E01E7C7F194}" type="pres">
      <dgm:prSet presAssocID="{76A65F1E-B29F-412F-A265-61A5681B77D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D2A4258-F4A5-4083-A56E-215A777E2FC6}" type="pres">
      <dgm:prSet presAssocID="{92D30B84-674E-456F-A7C9-F9A2A5E3D765}" presName="spacer" presStyleCnt="0"/>
      <dgm:spPr/>
    </dgm:pt>
    <dgm:pt modelId="{5CC79157-4657-42AE-A7D7-47C37858FF54}" type="pres">
      <dgm:prSet presAssocID="{F8780AAA-71C6-48A0-946E-BA4ACB20A54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2E1E107-0461-4824-9CA7-14EA4D57BD28}" type="pres">
      <dgm:prSet presAssocID="{1D3E61E0-F742-4363-A26E-7FEC612A7A02}" presName="spacer" presStyleCnt="0"/>
      <dgm:spPr/>
    </dgm:pt>
    <dgm:pt modelId="{EBCBCA20-8992-4132-8EE4-348ACDF55720}" type="pres">
      <dgm:prSet presAssocID="{43CE6CEE-EA9E-4C12-AC09-9520A323EE3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5B4BA03-BF63-42CF-A4E5-B97073DBA1B3}" type="pres">
      <dgm:prSet presAssocID="{57B2DE89-EB38-4E77-8376-5BA25EAC1BB9}" presName="spacer" presStyleCnt="0"/>
      <dgm:spPr/>
    </dgm:pt>
    <dgm:pt modelId="{B47B6F5C-C582-41F0-B0D9-DB8DAD892D18}" type="pres">
      <dgm:prSet presAssocID="{81F6DCEB-2F69-4B55-A4F7-28857E432B7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CD617F4-142D-44CE-B49A-0458C9ECD3FF}" type="pres">
      <dgm:prSet presAssocID="{A7ADAF64-ED13-44C8-905F-AC0DF76F81EA}" presName="spacer" presStyleCnt="0"/>
      <dgm:spPr/>
    </dgm:pt>
    <dgm:pt modelId="{94B4CF89-A3AD-49E5-819E-1CFC57E2C667}" type="pres">
      <dgm:prSet presAssocID="{6BFEE945-4208-45C7-A46D-EA2C56CE45B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68A2411-8641-4F9B-B3FE-EAB5CD7AF561}" srcId="{DA5D171D-C179-46DC-800C-0B2F87100B3F}" destId="{76A65F1E-B29F-412F-A265-61A5681B77DC}" srcOrd="1" destOrd="0" parTransId="{F9C21716-1BA5-41E1-AC92-0EC16A33D555}" sibTransId="{92D30B84-674E-456F-A7C9-F9A2A5E3D765}"/>
    <dgm:cxn modelId="{060E012D-F850-4614-9189-65DEB9D2B9D0}" srcId="{DA5D171D-C179-46DC-800C-0B2F87100B3F}" destId="{6BFEE945-4208-45C7-A46D-EA2C56CE45B7}" srcOrd="5" destOrd="0" parTransId="{8455E8A1-81C8-4C76-884A-09A4895B7CAE}" sibTransId="{5684F997-CBD9-4506-8C24-06748643DB98}"/>
    <dgm:cxn modelId="{77005832-8488-488A-9FC2-72B84C34B858}" srcId="{DA5D171D-C179-46DC-800C-0B2F87100B3F}" destId="{43CE6CEE-EA9E-4C12-AC09-9520A323EE38}" srcOrd="3" destOrd="0" parTransId="{2BD2DDBA-3F6B-4F30-A69C-D2AC80EC1C84}" sibTransId="{57B2DE89-EB38-4E77-8376-5BA25EAC1BB9}"/>
    <dgm:cxn modelId="{4DB9183B-CC6F-45D1-A4F6-8F08AF46B27D}" srcId="{DA5D171D-C179-46DC-800C-0B2F87100B3F}" destId="{F8780AAA-71C6-48A0-946E-BA4ACB20A54D}" srcOrd="2" destOrd="0" parTransId="{A5883CBB-F610-46A9-B57C-2FA5FC58C2EE}" sibTransId="{1D3E61E0-F742-4363-A26E-7FEC612A7A02}"/>
    <dgm:cxn modelId="{CB416B5D-AD9E-4A1F-A37C-150656CC7BCF}" type="presOf" srcId="{009165A6-9431-4DF7-93B4-9B252589A4E2}" destId="{DEF4DCFB-5D83-4A7D-8C0F-6B9738A90B22}" srcOrd="0" destOrd="0" presId="urn:microsoft.com/office/officeart/2005/8/layout/vList2"/>
    <dgm:cxn modelId="{1C0E4844-F723-4A08-B944-5D0F18AE9AD6}" type="presOf" srcId="{81F6DCEB-2F69-4B55-A4F7-28857E432B78}" destId="{B47B6F5C-C582-41F0-B0D9-DB8DAD892D18}" srcOrd="0" destOrd="0" presId="urn:microsoft.com/office/officeart/2005/8/layout/vList2"/>
    <dgm:cxn modelId="{45FBB94E-69FE-4F17-A9D7-37B4278A7A26}" type="presOf" srcId="{43CE6CEE-EA9E-4C12-AC09-9520A323EE38}" destId="{EBCBCA20-8992-4132-8EE4-348ACDF55720}" srcOrd="0" destOrd="0" presId="urn:microsoft.com/office/officeart/2005/8/layout/vList2"/>
    <dgm:cxn modelId="{683A7253-FDE0-4490-8411-17E476A35527}" srcId="{DA5D171D-C179-46DC-800C-0B2F87100B3F}" destId="{009165A6-9431-4DF7-93B4-9B252589A4E2}" srcOrd="0" destOrd="0" parTransId="{6FB18810-090D-4C6E-B597-6555FBBF859C}" sibTransId="{7934942E-E7F6-4CB6-AAB2-52E0C800F8D5}"/>
    <dgm:cxn modelId="{E2D2C781-43BF-4764-8FE0-CC7F49D20E0F}" type="presOf" srcId="{76A65F1E-B29F-412F-A265-61A5681B77DC}" destId="{38ADB322-D65A-4AB7-A75C-1E01E7C7F194}" srcOrd="0" destOrd="0" presId="urn:microsoft.com/office/officeart/2005/8/layout/vList2"/>
    <dgm:cxn modelId="{AE64B0C2-4D59-45DF-BB21-1FC5158EB316}" type="presOf" srcId="{DA5D171D-C179-46DC-800C-0B2F87100B3F}" destId="{D3F4974E-9B69-4203-92B6-ACDE0F332274}" srcOrd="0" destOrd="0" presId="urn:microsoft.com/office/officeart/2005/8/layout/vList2"/>
    <dgm:cxn modelId="{9EC10ADD-7EBC-4B3B-B3A2-142EA7A300BD}" type="presOf" srcId="{F8780AAA-71C6-48A0-946E-BA4ACB20A54D}" destId="{5CC79157-4657-42AE-A7D7-47C37858FF54}" srcOrd="0" destOrd="0" presId="urn:microsoft.com/office/officeart/2005/8/layout/vList2"/>
    <dgm:cxn modelId="{91E6C4F1-DEDC-458E-991A-DF5130160213}" type="presOf" srcId="{6BFEE945-4208-45C7-A46D-EA2C56CE45B7}" destId="{94B4CF89-A3AD-49E5-819E-1CFC57E2C667}" srcOrd="0" destOrd="0" presId="urn:microsoft.com/office/officeart/2005/8/layout/vList2"/>
    <dgm:cxn modelId="{884FB4F4-9428-496F-9BAD-2B99B1865AA3}" srcId="{DA5D171D-C179-46DC-800C-0B2F87100B3F}" destId="{81F6DCEB-2F69-4B55-A4F7-28857E432B78}" srcOrd="4" destOrd="0" parTransId="{079875CE-3FE3-45DF-BF90-105DC3CED68D}" sibTransId="{A7ADAF64-ED13-44C8-905F-AC0DF76F81EA}"/>
    <dgm:cxn modelId="{81DCC49A-DD31-49AA-A793-D8AB7BCA0F17}" type="presParOf" srcId="{D3F4974E-9B69-4203-92B6-ACDE0F332274}" destId="{DEF4DCFB-5D83-4A7D-8C0F-6B9738A90B22}" srcOrd="0" destOrd="0" presId="urn:microsoft.com/office/officeart/2005/8/layout/vList2"/>
    <dgm:cxn modelId="{DA958C8A-E62E-464E-9F0C-0177892FC9B9}" type="presParOf" srcId="{D3F4974E-9B69-4203-92B6-ACDE0F332274}" destId="{3F877427-4077-44CA-851E-16E26E5A6B78}" srcOrd="1" destOrd="0" presId="urn:microsoft.com/office/officeart/2005/8/layout/vList2"/>
    <dgm:cxn modelId="{A4A5069D-B0DD-4101-9952-8AC8C662CD5D}" type="presParOf" srcId="{D3F4974E-9B69-4203-92B6-ACDE0F332274}" destId="{38ADB322-D65A-4AB7-A75C-1E01E7C7F194}" srcOrd="2" destOrd="0" presId="urn:microsoft.com/office/officeart/2005/8/layout/vList2"/>
    <dgm:cxn modelId="{6A8B93E5-2EAC-4E53-8FB9-F82B116884BD}" type="presParOf" srcId="{D3F4974E-9B69-4203-92B6-ACDE0F332274}" destId="{0D2A4258-F4A5-4083-A56E-215A777E2FC6}" srcOrd="3" destOrd="0" presId="urn:microsoft.com/office/officeart/2005/8/layout/vList2"/>
    <dgm:cxn modelId="{04CD5183-B2E2-43D8-8D64-57BA3A09148C}" type="presParOf" srcId="{D3F4974E-9B69-4203-92B6-ACDE0F332274}" destId="{5CC79157-4657-42AE-A7D7-47C37858FF54}" srcOrd="4" destOrd="0" presId="urn:microsoft.com/office/officeart/2005/8/layout/vList2"/>
    <dgm:cxn modelId="{090764BA-0EFD-4D48-A9C4-5E1E54E90277}" type="presParOf" srcId="{D3F4974E-9B69-4203-92B6-ACDE0F332274}" destId="{12E1E107-0461-4824-9CA7-14EA4D57BD28}" srcOrd="5" destOrd="0" presId="urn:microsoft.com/office/officeart/2005/8/layout/vList2"/>
    <dgm:cxn modelId="{AF31E1DE-8EDF-4529-864B-5B8FE486DCFD}" type="presParOf" srcId="{D3F4974E-9B69-4203-92B6-ACDE0F332274}" destId="{EBCBCA20-8992-4132-8EE4-348ACDF55720}" srcOrd="6" destOrd="0" presId="urn:microsoft.com/office/officeart/2005/8/layout/vList2"/>
    <dgm:cxn modelId="{A255A326-2DD4-4FD9-8E9F-14C773EE1942}" type="presParOf" srcId="{D3F4974E-9B69-4203-92B6-ACDE0F332274}" destId="{85B4BA03-BF63-42CF-A4E5-B97073DBA1B3}" srcOrd="7" destOrd="0" presId="urn:microsoft.com/office/officeart/2005/8/layout/vList2"/>
    <dgm:cxn modelId="{50EE5588-F641-40A4-B19E-13A5B142A9FF}" type="presParOf" srcId="{D3F4974E-9B69-4203-92B6-ACDE0F332274}" destId="{B47B6F5C-C582-41F0-B0D9-DB8DAD892D18}" srcOrd="8" destOrd="0" presId="urn:microsoft.com/office/officeart/2005/8/layout/vList2"/>
    <dgm:cxn modelId="{53D19EEA-6959-4F9B-920B-B2DBED866438}" type="presParOf" srcId="{D3F4974E-9B69-4203-92B6-ACDE0F332274}" destId="{9CD617F4-142D-44CE-B49A-0458C9ECD3FF}" srcOrd="9" destOrd="0" presId="urn:microsoft.com/office/officeart/2005/8/layout/vList2"/>
    <dgm:cxn modelId="{AD3AC77A-AECC-45DB-9D1C-B00F803ECE60}" type="presParOf" srcId="{D3F4974E-9B69-4203-92B6-ACDE0F332274}" destId="{94B4CF89-A3AD-49E5-819E-1CFC57E2C66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C008BA-F8C7-401D-A4E1-197EB1879DC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0242FB-A1C2-43B1-8BDE-C9AEED91F9CE}">
      <dgm:prSet/>
      <dgm:spPr/>
      <dgm:t>
        <a:bodyPr/>
        <a:lstStyle/>
        <a:p>
          <a:r>
            <a:rPr lang="en-US" dirty="0"/>
            <a:t>TF-IDF</a:t>
          </a:r>
        </a:p>
      </dgm:t>
    </dgm:pt>
    <dgm:pt modelId="{02A63E08-6052-4784-8713-914F0F04D40F}" type="parTrans" cxnId="{47595E10-E247-45E0-9264-A91AA3ED7CD1}">
      <dgm:prSet/>
      <dgm:spPr/>
      <dgm:t>
        <a:bodyPr/>
        <a:lstStyle/>
        <a:p>
          <a:endParaRPr lang="en-US"/>
        </a:p>
      </dgm:t>
    </dgm:pt>
    <dgm:pt modelId="{F6FB686D-BA5B-471F-9C31-5E21F9755B4D}" type="sibTrans" cxnId="{47595E10-E247-45E0-9264-A91AA3ED7CD1}">
      <dgm:prSet/>
      <dgm:spPr/>
      <dgm:t>
        <a:bodyPr/>
        <a:lstStyle/>
        <a:p>
          <a:endParaRPr lang="en-US"/>
        </a:p>
      </dgm:t>
    </dgm:pt>
    <dgm:pt modelId="{243C698D-50DB-4E68-AE4F-395A7873735D}">
      <dgm:prSet/>
      <dgm:spPr/>
      <dgm:t>
        <a:bodyPr/>
        <a:lstStyle/>
        <a:p>
          <a:r>
            <a:rPr lang="en-US" dirty="0"/>
            <a:t>Word2vec</a:t>
          </a:r>
        </a:p>
      </dgm:t>
    </dgm:pt>
    <dgm:pt modelId="{83B807B3-6220-4FE2-B7E4-BAA49B997BD2}" type="parTrans" cxnId="{29D03800-4950-41DB-885C-BA6598B8DE26}">
      <dgm:prSet/>
      <dgm:spPr/>
      <dgm:t>
        <a:bodyPr/>
        <a:lstStyle/>
        <a:p>
          <a:endParaRPr lang="en-US"/>
        </a:p>
      </dgm:t>
    </dgm:pt>
    <dgm:pt modelId="{774892E3-3053-453E-9B17-17A3AF14D826}" type="sibTrans" cxnId="{29D03800-4950-41DB-885C-BA6598B8DE26}">
      <dgm:prSet/>
      <dgm:spPr/>
      <dgm:t>
        <a:bodyPr/>
        <a:lstStyle/>
        <a:p>
          <a:endParaRPr lang="en-US"/>
        </a:p>
      </dgm:t>
    </dgm:pt>
    <dgm:pt modelId="{26CA97C5-18E6-4A5A-8DC1-8A8F27221FA8}">
      <dgm:prSet/>
      <dgm:spPr/>
      <dgm:t>
        <a:bodyPr/>
        <a:lstStyle/>
        <a:p>
          <a:r>
            <a:rPr lang="en-CA" dirty="0" err="1"/>
            <a:t>FastText</a:t>
          </a:r>
          <a:r>
            <a:rPr lang="en-CA" dirty="0"/>
            <a:t> </a:t>
          </a:r>
          <a:endParaRPr lang="en-US" dirty="0"/>
        </a:p>
      </dgm:t>
    </dgm:pt>
    <dgm:pt modelId="{6D229F98-D2D0-44DD-9E6C-372EE9D53C4D}" type="parTrans" cxnId="{4F1CCE51-331C-43DF-BAD8-1DB203A1569A}">
      <dgm:prSet/>
      <dgm:spPr/>
      <dgm:t>
        <a:bodyPr/>
        <a:lstStyle/>
        <a:p>
          <a:endParaRPr lang="en-US"/>
        </a:p>
      </dgm:t>
    </dgm:pt>
    <dgm:pt modelId="{62B24F83-3F72-4BDC-852F-BC56B88787B9}" type="sibTrans" cxnId="{4F1CCE51-331C-43DF-BAD8-1DB203A1569A}">
      <dgm:prSet/>
      <dgm:spPr/>
      <dgm:t>
        <a:bodyPr/>
        <a:lstStyle/>
        <a:p>
          <a:endParaRPr lang="en-US"/>
        </a:p>
      </dgm:t>
    </dgm:pt>
    <dgm:pt modelId="{9CE4D4D7-7634-4E0C-9399-06349464BF2B}">
      <dgm:prSet/>
      <dgm:spPr/>
      <dgm:t>
        <a:bodyPr/>
        <a:lstStyle/>
        <a:p>
          <a:r>
            <a:rPr lang="en-US" dirty="0"/>
            <a:t>Topic Modeling</a:t>
          </a:r>
        </a:p>
      </dgm:t>
    </dgm:pt>
    <dgm:pt modelId="{35D84FFE-2566-46F8-AB3C-F3C2CB87BD2A}" type="parTrans" cxnId="{0249FA5A-35AD-47F0-B5CA-B587BD987E2E}">
      <dgm:prSet/>
      <dgm:spPr/>
      <dgm:t>
        <a:bodyPr/>
        <a:lstStyle/>
        <a:p>
          <a:endParaRPr lang="en-US"/>
        </a:p>
      </dgm:t>
    </dgm:pt>
    <dgm:pt modelId="{421CE00F-B180-4DBE-925B-CFBA4D26E69B}" type="sibTrans" cxnId="{0249FA5A-35AD-47F0-B5CA-B587BD987E2E}">
      <dgm:prSet/>
      <dgm:spPr/>
      <dgm:t>
        <a:bodyPr/>
        <a:lstStyle/>
        <a:p>
          <a:endParaRPr lang="en-US"/>
        </a:p>
      </dgm:t>
    </dgm:pt>
    <dgm:pt modelId="{C89CD1B7-5E1B-43EE-832D-39A466364717}">
      <dgm:prSet/>
      <dgm:spPr/>
      <dgm:t>
        <a:bodyPr/>
        <a:lstStyle/>
        <a:p>
          <a:r>
            <a:rPr lang="en-US" dirty="0"/>
            <a:t>Simple &amp; complicated features</a:t>
          </a:r>
        </a:p>
      </dgm:t>
    </dgm:pt>
    <dgm:pt modelId="{ADD92AE8-ABDF-4E70-94E7-813B7ED25242}" type="parTrans" cxnId="{4F876A2D-15FA-4EDB-89C4-D07DEC047C55}">
      <dgm:prSet/>
      <dgm:spPr/>
      <dgm:t>
        <a:bodyPr/>
        <a:lstStyle/>
        <a:p>
          <a:endParaRPr lang="en-US"/>
        </a:p>
      </dgm:t>
    </dgm:pt>
    <dgm:pt modelId="{B7291835-9320-43C1-A018-043368B9EDA4}" type="sibTrans" cxnId="{4F876A2D-15FA-4EDB-89C4-D07DEC047C55}">
      <dgm:prSet/>
      <dgm:spPr/>
      <dgm:t>
        <a:bodyPr/>
        <a:lstStyle/>
        <a:p>
          <a:endParaRPr lang="en-US"/>
        </a:p>
      </dgm:t>
    </dgm:pt>
    <dgm:pt modelId="{67DD75A9-388C-4A06-AEF0-A8CE92335551}">
      <dgm:prSet/>
      <dgm:spPr/>
      <dgm:t>
        <a:bodyPr/>
        <a:lstStyle/>
        <a:p>
          <a:r>
            <a:rPr lang="en-US" dirty="0"/>
            <a:t>The</a:t>
          </a:r>
          <a:r>
            <a:rPr lang="en-US" baseline="0" dirty="0"/>
            <a:t> future</a:t>
          </a:r>
          <a:endParaRPr lang="en-US" dirty="0"/>
        </a:p>
      </dgm:t>
    </dgm:pt>
    <dgm:pt modelId="{AE01019A-0D51-44F7-8C87-BEE686B5C21B}" type="parTrans" cxnId="{D14B947E-DA68-4DBB-BDBB-F46DED255FDF}">
      <dgm:prSet/>
      <dgm:spPr/>
      <dgm:t>
        <a:bodyPr/>
        <a:lstStyle/>
        <a:p>
          <a:endParaRPr lang="en-US"/>
        </a:p>
      </dgm:t>
    </dgm:pt>
    <dgm:pt modelId="{6DAEF5DD-D1CA-4C95-9C85-9C442186A8DA}" type="sibTrans" cxnId="{D14B947E-DA68-4DBB-BDBB-F46DED255FDF}">
      <dgm:prSet/>
      <dgm:spPr/>
      <dgm:t>
        <a:bodyPr/>
        <a:lstStyle/>
        <a:p>
          <a:endParaRPr lang="en-US"/>
        </a:p>
      </dgm:t>
    </dgm:pt>
    <dgm:pt modelId="{D777F0F4-5701-404F-9F4B-6E5AF6C2CAB6}" type="pres">
      <dgm:prSet presAssocID="{C3C008BA-F8C7-401D-A4E1-197EB1879DCB}" presName="diagram" presStyleCnt="0">
        <dgm:presLayoutVars>
          <dgm:dir/>
          <dgm:resizeHandles val="exact"/>
        </dgm:presLayoutVars>
      </dgm:prSet>
      <dgm:spPr/>
    </dgm:pt>
    <dgm:pt modelId="{11941576-345A-4A37-A788-099CCB8CF16D}" type="pres">
      <dgm:prSet presAssocID="{970242FB-A1C2-43B1-8BDE-C9AEED91F9CE}" presName="node" presStyleLbl="node1" presStyleIdx="0" presStyleCnt="6">
        <dgm:presLayoutVars>
          <dgm:bulletEnabled val="1"/>
        </dgm:presLayoutVars>
      </dgm:prSet>
      <dgm:spPr/>
    </dgm:pt>
    <dgm:pt modelId="{C1CCA5A0-2538-483A-98F7-ED20F8AFF4E3}" type="pres">
      <dgm:prSet presAssocID="{F6FB686D-BA5B-471F-9C31-5E21F9755B4D}" presName="sibTrans" presStyleCnt="0"/>
      <dgm:spPr/>
    </dgm:pt>
    <dgm:pt modelId="{9B747FC2-48C2-4AEC-AB45-AE97CDBB35F5}" type="pres">
      <dgm:prSet presAssocID="{243C698D-50DB-4E68-AE4F-395A7873735D}" presName="node" presStyleLbl="node1" presStyleIdx="1" presStyleCnt="6">
        <dgm:presLayoutVars>
          <dgm:bulletEnabled val="1"/>
        </dgm:presLayoutVars>
      </dgm:prSet>
      <dgm:spPr/>
    </dgm:pt>
    <dgm:pt modelId="{D7885569-D434-48ED-A5C2-4B66948F98C0}" type="pres">
      <dgm:prSet presAssocID="{774892E3-3053-453E-9B17-17A3AF14D826}" presName="sibTrans" presStyleCnt="0"/>
      <dgm:spPr/>
    </dgm:pt>
    <dgm:pt modelId="{26247625-C919-48BE-B07B-69D3BDB040F8}" type="pres">
      <dgm:prSet presAssocID="{26CA97C5-18E6-4A5A-8DC1-8A8F27221FA8}" presName="node" presStyleLbl="node1" presStyleIdx="2" presStyleCnt="6">
        <dgm:presLayoutVars>
          <dgm:bulletEnabled val="1"/>
        </dgm:presLayoutVars>
      </dgm:prSet>
      <dgm:spPr/>
    </dgm:pt>
    <dgm:pt modelId="{83D6537A-F2C3-40FE-83AD-0100053AD4DF}" type="pres">
      <dgm:prSet presAssocID="{62B24F83-3F72-4BDC-852F-BC56B88787B9}" presName="sibTrans" presStyleCnt="0"/>
      <dgm:spPr/>
    </dgm:pt>
    <dgm:pt modelId="{71B1A3EF-2AE1-49AD-82A4-775171BC84E3}" type="pres">
      <dgm:prSet presAssocID="{9CE4D4D7-7634-4E0C-9399-06349464BF2B}" presName="node" presStyleLbl="node1" presStyleIdx="3" presStyleCnt="6">
        <dgm:presLayoutVars>
          <dgm:bulletEnabled val="1"/>
        </dgm:presLayoutVars>
      </dgm:prSet>
      <dgm:spPr/>
    </dgm:pt>
    <dgm:pt modelId="{AD59B43A-B719-446E-BADA-25592B2031BC}" type="pres">
      <dgm:prSet presAssocID="{421CE00F-B180-4DBE-925B-CFBA4D26E69B}" presName="sibTrans" presStyleCnt="0"/>
      <dgm:spPr/>
    </dgm:pt>
    <dgm:pt modelId="{0119310D-98F8-4E0B-AF7C-D403F3B225C4}" type="pres">
      <dgm:prSet presAssocID="{C89CD1B7-5E1B-43EE-832D-39A466364717}" presName="node" presStyleLbl="node1" presStyleIdx="4" presStyleCnt="6">
        <dgm:presLayoutVars>
          <dgm:bulletEnabled val="1"/>
        </dgm:presLayoutVars>
      </dgm:prSet>
      <dgm:spPr/>
    </dgm:pt>
    <dgm:pt modelId="{6CD0C48C-3C42-44B5-89B1-2822012296CA}" type="pres">
      <dgm:prSet presAssocID="{B7291835-9320-43C1-A018-043368B9EDA4}" presName="sibTrans" presStyleCnt="0"/>
      <dgm:spPr/>
    </dgm:pt>
    <dgm:pt modelId="{A566869D-4796-43D8-9A3C-BAD1495EA5A4}" type="pres">
      <dgm:prSet presAssocID="{67DD75A9-388C-4A06-AEF0-A8CE92335551}" presName="node" presStyleLbl="node1" presStyleIdx="5" presStyleCnt="6">
        <dgm:presLayoutVars>
          <dgm:bulletEnabled val="1"/>
        </dgm:presLayoutVars>
      </dgm:prSet>
      <dgm:spPr/>
    </dgm:pt>
  </dgm:ptLst>
  <dgm:cxnLst>
    <dgm:cxn modelId="{29D03800-4950-41DB-885C-BA6598B8DE26}" srcId="{C3C008BA-F8C7-401D-A4E1-197EB1879DCB}" destId="{243C698D-50DB-4E68-AE4F-395A7873735D}" srcOrd="1" destOrd="0" parTransId="{83B807B3-6220-4FE2-B7E4-BAA49B997BD2}" sibTransId="{774892E3-3053-453E-9B17-17A3AF14D826}"/>
    <dgm:cxn modelId="{47595E10-E247-45E0-9264-A91AA3ED7CD1}" srcId="{C3C008BA-F8C7-401D-A4E1-197EB1879DCB}" destId="{970242FB-A1C2-43B1-8BDE-C9AEED91F9CE}" srcOrd="0" destOrd="0" parTransId="{02A63E08-6052-4784-8713-914F0F04D40F}" sibTransId="{F6FB686D-BA5B-471F-9C31-5E21F9755B4D}"/>
    <dgm:cxn modelId="{0E33711C-AA57-4353-BCD7-FFFD5618D479}" type="presOf" srcId="{970242FB-A1C2-43B1-8BDE-C9AEED91F9CE}" destId="{11941576-345A-4A37-A788-099CCB8CF16D}" srcOrd="0" destOrd="0" presId="urn:microsoft.com/office/officeart/2005/8/layout/default"/>
    <dgm:cxn modelId="{4F876A2D-15FA-4EDB-89C4-D07DEC047C55}" srcId="{C3C008BA-F8C7-401D-A4E1-197EB1879DCB}" destId="{C89CD1B7-5E1B-43EE-832D-39A466364717}" srcOrd="4" destOrd="0" parTransId="{ADD92AE8-ABDF-4E70-94E7-813B7ED25242}" sibTransId="{B7291835-9320-43C1-A018-043368B9EDA4}"/>
    <dgm:cxn modelId="{4F1CCE51-331C-43DF-BAD8-1DB203A1569A}" srcId="{C3C008BA-F8C7-401D-A4E1-197EB1879DCB}" destId="{26CA97C5-18E6-4A5A-8DC1-8A8F27221FA8}" srcOrd="2" destOrd="0" parTransId="{6D229F98-D2D0-44DD-9E6C-372EE9D53C4D}" sibTransId="{62B24F83-3F72-4BDC-852F-BC56B88787B9}"/>
    <dgm:cxn modelId="{32082159-3EEF-42CA-8FF4-4B36C35C99B5}" type="presOf" srcId="{26CA97C5-18E6-4A5A-8DC1-8A8F27221FA8}" destId="{26247625-C919-48BE-B07B-69D3BDB040F8}" srcOrd="0" destOrd="0" presId="urn:microsoft.com/office/officeart/2005/8/layout/default"/>
    <dgm:cxn modelId="{0249FA5A-35AD-47F0-B5CA-B587BD987E2E}" srcId="{C3C008BA-F8C7-401D-A4E1-197EB1879DCB}" destId="{9CE4D4D7-7634-4E0C-9399-06349464BF2B}" srcOrd="3" destOrd="0" parTransId="{35D84FFE-2566-46F8-AB3C-F3C2CB87BD2A}" sibTransId="{421CE00F-B180-4DBE-925B-CFBA4D26E69B}"/>
    <dgm:cxn modelId="{D14B947E-DA68-4DBB-BDBB-F46DED255FDF}" srcId="{C3C008BA-F8C7-401D-A4E1-197EB1879DCB}" destId="{67DD75A9-388C-4A06-AEF0-A8CE92335551}" srcOrd="5" destOrd="0" parTransId="{AE01019A-0D51-44F7-8C87-BEE686B5C21B}" sibTransId="{6DAEF5DD-D1CA-4C95-9C85-9C442186A8DA}"/>
    <dgm:cxn modelId="{4C244A81-858C-4927-AEF6-B4A6F375F678}" type="presOf" srcId="{C89CD1B7-5E1B-43EE-832D-39A466364717}" destId="{0119310D-98F8-4E0B-AF7C-D403F3B225C4}" srcOrd="0" destOrd="0" presId="urn:microsoft.com/office/officeart/2005/8/layout/default"/>
    <dgm:cxn modelId="{C5D24888-C372-412A-9A18-13EB3B2F40A0}" type="presOf" srcId="{243C698D-50DB-4E68-AE4F-395A7873735D}" destId="{9B747FC2-48C2-4AEC-AB45-AE97CDBB35F5}" srcOrd="0" destOrd="0" presId="urn:microsoft.com/office/officeart/2005/8/layout/default"/>
    <dgm:cxn modelId="{1B3BABB3-F2FF-4232-BFAA-9DC521389213}" type="presOf" srcId="{67DD75A9-388C-4A06-AEF0-A8CE92335551}" destId="{A566869D-4796-43D8-9A3C-BAD1495EA5A4}" srcOrd="0" destOrd="0" presId="urn:microsoft.com/office/officeart/2005/8/layout/default"/>
    <dgm:cxn modelId="{17042CD0-08CF-476A-B26A-E2D7114077B8}" type="presOf" srcId="{C3C008BA-F8C7-401D-A4E1-197EB1879DCB}" destId="{D777F0F4-5701-404F-9F4B-6E5AF6C2CAB6}" srcOrd="0" destOrd="0" presId="urn:microsoft.com/office/officeart/2005/8/layout/default"/>
    <dgm:cxn modelId="{7BA805DB-C399-4448-8940-B5AA695B6A0D}" type="presOf" srcId="{9CE4D4D7-7634-4E0C-9399-06349464BF2B}" destId="{71B1A3EF-2AE1-49AD-82A4-775171BC84E3}" srcOrd="0" destOrd="0" presId="urn:microsoft.com/office/officeart/2005/8/layout/default"/>
    <dgm:cxn modelId="{72A50D2A-7A29-4EF3-94CE-BAF29F150E24}" type="presParOf" srcId="{D777F0F4-5701-404F-9F4B-6E5AF6C2CAB6}" destId="{11941576-345A-4A37-A788-099CCB8CF16D}" srcOrd="0" destOrd="0" presId="urn:microsoft.com/office/officeart/2005/8/layout/default"/>
    <dgm:cxn modelId="{1CD810DF-B74D-4AA8-BB4E-276EEC544F01}" type="presParOf" srcId="{D777F0F4-5701-404F-9F4B-6E5AF6C2CAB6}" destId="{C1CCA5A0-2538-483A-98F7-ED20F8AFF4E3}" srcOrd="1" destOrd="0" presId="urn:microsoft.com/office/officeart/2005/8/layout/default"/>
    <dgm:cxn modelId="{6382CB7C-855A-4A45-86EE-21FC7BF8225B}" type="presParOf" srcId="{D777F0F4-5701-404F-9F4B-6E5AF6C2CAB6}" destId="{9B747FC2-48C2-4AEC-AB45-AE97CDBB35F5}" srcOrd="2" destOrd="0" presId="urn:microsoft.com/office/officeart/2005/8/layout/default"/>
    <dgm:cxn modelId="{2AC629B3-3152-4F4F-A75B-02AD9D33FD19}" type="presParOf" srcId="{D777F0F4-5701-404F-9F4B-6E5AF6C2CAB6}" destId="{D7885569-D434-48ED-A5C2-4B66948F98C0}" srcOrd="3" destOrd="0" presId="urn:microsoft.com/office/officeart/2005/8/layout/default"/>
    <dgm:cxn modelId="{A46AA5C0-A335-44B4-BAD1-F35F7B6428B9}" type="presParOf" srcId="{D777F0F4-5701-404F-9F4B-6E5AF6C2CAB6}" destId="{26247625-C919-48BE-B07B-69D3BDB040F8}" srcOrd="4" destOrd="0" presId="urn:microsoft.com/office/officeart/2005/8/layout/default"/>
    <dgm:cxn modelId="{48B6FBC9-0AB8-4C73-9C35-54DB6D523BCB}" type="presParOf" srcId="{D777F0F4-5701-404F-9F4B-6E5AF6C2CAB6}" destId="{83D6537A-F2C3-40FE-83AD-0100053AD4DF}" srcOrd="5" destOrd="0" presId="urn:microsoft.com/office/officeart/2005/8/layout/default"/>
    <dgm:cxn modelId="{0156D387-450E-4E71-B5BE-E0F66DAAC94E}" type="presParOf" srcId="{D777F0F4-5701-404F-9F4B-6E5AF6C2CAB6}" destId="{71B1A3EF-2AE1-49AD-82A4-775171BC84E3}" srcOrd="6" destOrd="0" presId="urn:microsoft.com/office/officeart/2005/8/layout/default"/>
    <dgm:cxn modelId="{B1B00208-9FE4-409B-B480-543A4B96788A}" type="presParOf" srcId="{D777F0F4-5701-404F-9F4B-6E5AF6C2CAB6}" destId="{AD59B43A-B719-446E-BADA-25592B2031BC}" srcOrd="7" destOrd="0" presId="urn:microsoft.com/office/officeart/2005/8/layout/default"/>
    <dgm:cxn modelId="{38E58593-581A-4870-B388-3E9C73C5AAE0}" type="presParOf" srcId="{D777F0F4-5701-404F-9F4B-6E5AF6C2CAB6}" destId="{0119310D-98F8-4E0B-AF7C-D403F3B225C4}" srcOrd="8" destOrd="0" presId="urn:microsoft.com/office/officeart/2005/8/layout/default"/>
    <dgm:cxn modelId="{44E6876D-88F8-4819-ADAE-B1EBAA6C621E}" type="presParOf" srcId="{D777F0F4-5701-404F-9F4B-6E5AF6C2CAB6}" destId="{6CD0C48C-3C42-44B5-89B1-2822012296CA}" srcOrd="9" destOrd="0" presId="urn:microsoft.com/office/officeart/2005/8/layout/default"/>
    <dgm:cxn modelId="{40CAEA67-66EB-4EC5-B344-FC752E1E1196}" type="presParOf" srcId="{D777F0F4-5701-404F-9F4B-6E5AF6C2CAB6}" destId="{A566869D-4796-43D8-9A3C-BAD1495EA5A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A6959-71DB-4FB9-BBC3-F6D6162DAC78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A834D-BFCD-4857-9314-B4E187CECBD9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166F1-ED3A-4B5C-BCF1-A7BF76CDBF0B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Feature engineering is the most important part of developing NLP applications.</a:t>
          </a:r>
        </a:p>
      </dsp:txBody>
      <dsp:txXfrm>
        <a:off x="1429899" y="2442"/>
        <a:ext cx="5083704" cy="1238008"/>
      </dsp:txXfrm>
    </dsp:sp>
    <dsp:sp modelId="{06AA9CAD-0952-46C9-B2F4-1D29D3F2A6F2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58FFE-F19F-46AD-A126-E26448224935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34FB8-CDCE-4BD7-8BB2-1E30FD10086B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Feature engineering is the most creative aspect of Data Science (art and skill).</a:t>
          </a:r>
        </a:p>
      </dsp:txBody>
      <dsp:txXfrm>
        <a:off x="1429899" y="1549953"/>
        <a:ext cx="5083704" cy="1238008"/>
      </dsp:txXfrm>
    </dsp:sp>
    <dsp:sp modelId="{55C2C7A0-8B10-43D5-A0EC-0325E14DA108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52E15-68B2-43DF-89F8-9A2C959E0A73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E2DC7-D348-4C99-AFA4-622A16B254E1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Domain knowledge / brainstorming sessions.</a:t>
          </a:r>
          <a:endParaRPr lang="en-US" sz="2200" kern="1200"/>
        </a:p>
      </dsp:txBody>
      <dsp:txXfrm>
        <a:off x="1429899" y="3097464"/>
        <a:ext cx="5083704" cy="1238008"/>
      </dsp:txXfrm>
    </dsp:sp>
    <dsp:sp modelId="{0883AAAF-303D-4660-8E09-9032ED1B534D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0F1FC-F78E-4C2C-97E3-897B6B7F3219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DD9C7-6ECB-4D2F-B9D0-DA626FD69193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Check / revisit what worked before.</a:t>
          </a:r>
          <a:endParaRPr lang="en-US" sz="2200" kern="1200"/>
        </a:p>
      </dsp:txBody>
      <dsp:txXfrm>
        <a:off x="1429899" y="4644974"/>
        <a:ext cx="5083704" cy="123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4DCFB-5D83-4A7D-8C0F-6B9738A90B22}">
      <dsp:nvSpPr>
        <dsp:cNvPr id="0" name=""/>
        <dsp:cNvSpPr/>
      </dsp:nvSpPr>
      <dsp:spPr>
        <a:xfrm>
          <a:off x="0" y="830034"/>
          <a:ext cx="10515600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Data collection</a:t>
          </a:r>
          <a:endParaRPr lang="en-US" sz="1700" kern="1200"/>
        </a:p>
      </dsp:txBody>
      <dsp:txXfrm>
        <a:off x="19904" y="849938"/>
        <a:ext cx="10475792" cy="367937"/>
      </dsp:txXfrm>
    </dsp:sp>
    <dsp:sp modelId="{38ADB322-D65A-4AB7-A75C-1E01E7C7F194}">
      <dsp:nvSpPr>
        <dsp:cNvPr id="0" name=""/>
        <dsp:cNvSpPr/>
      </dsp:nvSpPr>
      <dsp:spPr>
        <a:xfrm>
          <a:off x="0" y="1286739"/>
          <a:ext cx="10515600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Removing </a:t>
          </a:r>
          <a:r>
            <a:rPr lang="en-CA" sz="1700" kern="1200" dirty="0" err="1"/>
            <a:t>stopwords</a:t>
          </a:r>
          <a:r>
            <a:rPr lang="en-CA" sz="1700" kern="1200" dirty="0"/>
            <a:t>, removing non-alphanumeric, removing HTML tag, lowercasing. They are data preprocessing.</a:t>
          </a:r>
          <a:endParaRPr lang="en-US" sz="1700" kern="1200" dirty="0"/>
        </a:p>
      </dsp:txBody>
      <dsp:txXfrm>
        <a:off x="19904" y="1306643"/>
        <a:ext cx="10475792" cy="367937"/>
      </dsp:txXfrm>
    </dsp:sp>
    <dsp:sp modelId="{5CC79157-4657-42AE-A7D7-47C37858FF54}">
      <dsp:nvSpPr>
        <dsp:cNvPr id="0" name=""/>
        <dsp:cNvSpPr/>
      </dsp:nvSpPr>
      <dsp:spPr>
        <a:xfrm>
          <a:off x="0" y="1743444"/>
          <a:ext cx="10515600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Creating the target variable (labeling the data)</a:t>
          </a:r>
          <a:endParaRPr lang="en-US" sz="1700" kern="1200"/>
        </a:p>
      </dsp:txBody>
      <dsp:txXfrm>
        <a:off x="19904" y="1763348"/>
        <a:ext cx="10475792" cy="367937"/>
      </dsp:txXfrm>
    </dsp:sp>
    <dsp:sp modelId="{EBCBCA20-8992-4132-8EE4-348ACDF55720}">
      <dsp:nvSpPr>
        <dsp:cNvPr id="0" name=""/>
        <dsp:cNvSpPr/>
      </dsp:nvSpPr>
      <dsp:spPr>
        <a:xfrm>
          <a:off x="0" y="2200149"/>
          <a:ext cx="10515600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Scaling or normalization</a:t>
          </a:r>
          <a:endParaRPr lang="en-US" sz="1700" kern="1200"/>
        </a:p>
      </dsp:txBody>
      <dsp:txXfrm>
        <a:off x="19904" y="2220053"/>
        <a:ext cx="10475792" cy="367937"/>
      </dsp:txXfrm>
    </dsp:sp>
    <dsp:sp modelId="{B47B6F5C-C582-41F0-B0D9-DB8DAD892D18}">
      <dsp:nvSpPr>
        <dsp:cNvPr id="0" name=""/>
        <dsp:cNvSpPr/>
      </dsp:nvSpPr>
      <dsp:spPr>
        <a:xfrm>
          <a:off x="0" y="2656854"/>
          <a:ext cx="10515600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PCA </a:t>
          </a:r>
          <a:endParaRPr lang="en-US" sz="1700" kern="1200"/>
        </a:p>
      </dsp:txBody>
      <dsp:txXfrm>
        <a:off x="19904" y="2676758"/>
        <a:ext cx="10475792" cy="367937"/>
      </dsp:txXfrm>
    </dsp:sp>
    <dsp:sp modelId="{94B4CF89-A3AD-49E5-819E-1CFC57E2C667}">
      <dsp:nvSpPr>
        <dsp:cNvPr id="0" name=""/>
        <dsp:cNvSpPr/>
      </dsp:nvSpPr>
      <dsp:spPr>
        <a:xfrm>
          <a:off x="0" y="3113559"/>
          <a:ext cx="10515600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Hyperparameter optimization or tuning.</a:t>
          </a:r>
          <a:endParaRPr lang="en-US" sz="1700" kern="1200" dirty="0"/>
        </a:p>
      </dsp:txBody>
      <dsp:txXfrm>
        <a:off x="19904" y="3133463"/>
        <a:ext cx="10475792" cy="367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41576-345A-4A37-A788-099CCB8CF16D}">
      <dsp:nvSpPr>
        <dsp:cNvPr id="0" name=""/>
        <dsp:cNvSpPr/>
      </dsp:nvSpPr>
      <dsp:spPr>
        <a:xfrm>
          <a:off x="644851" y="998"/>
          <a:ext cx="2781421" cy="16688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TF-IDF</a:t>
          </a:r>
        </a:p>
      </dsp:txBody>
      <dsp:txXfrm>
        <a:off x="644851" y="998"/>
        <a:ext cx="2781421" cy="1668852"/>
      </dsp:txXfrm>
    </dsp:sp>
    <dsp:sp modelId="{9B747FC2-48C2-4AEC-AB45-AE97CDBB35F5}">
      <dsp:nvSpPr>
        <dsp:cNvPr id="0" name=""/>
        <dsp:cNvSpPr/>
      </dsp:nvSpPr>
      <dsp:spPr>
        <a:xfrm>
          <a:off x="3704415" y="998"/>
          <a:ext cx="2781421" cy="166885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Word2vec</a:t>
          </a:r>
        </a:p>
      </dsp:txBody>
      <dsp:txXfrm>
        <a:off x="3704415" y="998"/>
        <a:ext cx="2781421" cy="1668852"/>
      </dsp:txXfrm>
    </dsp:sp>
    <dsp:sp modelId="{26247625-C919-48BE-B07B-69D3BDB040F8}">
      <dsp:nvSpPr>
        <dsp:cNvPr id="0" name=""/>
        <dsp:cNvSpPr/>
      </dsp:nvSpPr>
      <dsp:spPr>
        <a:xfrm>
          <a:off x="6763978" y="998"/>
          <a:ext cx="2781421" cy="1668852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 err="1"/>
            <a:t>FastText</a:t>
          </a:r>
          <a:r>
            <a:rPr lang="en-CA" sz="3300" kern="1200" dirty="0"/>
            <a:t> </a:t>
          </a:r>
          <a:endParaRPr lang="en-US" sz="3300" kern="1200" dirty="0"/>
        </a:p>
      </dsp:txBody>
      <dsp:txXfrm>
        <a:off x="6763978" y="998"/>
        <a:ext cx="2781421" cy="1668852"/>
      </dsp:txXfrm>
    </dsp:sp>
    <dsp:sp modelId="{71B1A3EF-2AE1-49AD-82A4-775171BC84E3}">
      <dsp:nvSpPr>
        <dsp:cNvPr id="0" name=""/>
        <dsp:cNvSpPr/>
      </dsp:nvSpPr>
      <dsp:spPr>
        <a:xfrm>
          <a:off x="644851" y="1947993"/>
          <a:ext cx="2781421" cy="166885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Topic Modeling</a:t>
          </a:r>
        </a:p>
      </dsp:txBody>
      <dsp:txXfrm>
        <a:off x="644851" y="1947993"/>
        <a:ext cx="2781421" cy="1668852"/>
      </dsp:txXfrm>
    </dsp:sp>
    <dsp:sp modelId="{0119310D-98F8-4E0B-AF7C-D403F3B225C4}">
      <dsp:nvSpPr>
        <dsp:cNvPr id="0" name=""/>
        <dsp:cNvSpPr/>
      </dsp:nvSpPr>
      <dsp:spPr>
        <a:xfrm>
          <a:off x="3704415" y="1947993"/>
          <a:ext cx="2781421" cy="1668852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Simple &amp; complicated features</a:t>
          </a:r>
        </a:p>
      </dsp:txBody>
      <dsp:txXfrm>
        <a:off x="3704415" y="1947993"/>
        <a:ext cx="2781421" cy="1668852"/>
      </dsp:txXfrm>
    </dsp:sp>
    <dsp:sp modelId="{A566869D-4796-43D8-9A3C-BAD1495EA5A4}">
      <dsp:nvSpPr>
        <dsp:cNvPr id="0" name=""/>
        <dsp:cNvSpPr/>
      </dsp:nvSpPr>
      <dsp:spPr>
        <a:xfrm>
          <a:off x="6763978" y="1947993"/>
          <a:ext cx="2781421" cy="166885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The</a:t>
          </a:r>
          <a:r>
            <a:rPr lang="en-US" sz="3300" kern="1200" baseline="0" dirty="0"/>
            <a:t> future</a:t>
          </a:r>
          <a:endParaRPr lang="en-US" sz="3300" kern="1200" dirty="0"/>
        </a:p>
      </dsp:txBody>
      <dsp:txXfrm>
        <a:off x="6763978" y="1947993"/>
        <a:ext cx="2781421" cy="1668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C7115-FA6B-4B87-A996-95EA65EAB6FE}" type="datetimeFigureOut">
              <a:rPr lang="en-CA" smtClean="0"/>
              <a:t>2019-06-24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0786-51CB-40F6-9FB2-6021517E98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898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4E02-C613-4306-AB90-28AD55AA6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F4A2B-1673-446D-A04E-7DF75DE02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7C608-3894-46ED-9A9B-FBD57793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AB62-5CFA-4681-8377-2CB1AAD87842}" type="datetimeFigureOut">
              <a:rPr lang="en-CA" smtClean="0"/>
              <a:t>2019-06-24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BB12-5954-4F27-A6AB-BF1117CC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88C7D-6FDE-440B-B44A-221B9AE7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C8F4-2871-47BA-873E-0EC3EC66DB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432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11D8-EF4F-4F8C-842A-B503B900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39CC22-A76B-4494-8CF7-3B8D22E41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0F31A-4AF1-46A8-8BE9-AF5FB794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AB62-5CFA-4681-8377-2CB1AAD87842}" type="datetimeFigureOut">
              <a:rPr lang="en-CA" smtClean="0"/>
              <a:t>2019-06-24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C2DDB-E846-4535-A926-52EC43E2A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A5CAB-B85A-4325-8265-B0F1C1D1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C8F4-2871-47BA-873E-0EC3EC66DB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762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486909-D7C1-4319-8185-38C4E0676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812DB-0D70-4DEE-B2A3-3F586EAAC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DC411-EC7B-448D-9152-13A89941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AB62-5CFA-4681-8377-2CB1AAD87842}" type="datetimeFigureOut">
              <a:rPr lang="en-CA" smtClean="0"/>
              <a:t>2019-06-24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48A9C-E4B1-474E-A1D0-89C9CAB2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BBA0F-7B25-4D88-9B55-79FE7520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C8F4-2871-47BA-873E-0EC3EC66DB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16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AE285-7B29-47F1-846E-C33DD5AD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F8C88-81AD-445A-BD17-985AFAA4A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6999C-AC98-4ABA-8760-10DB5A89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AB62-5CFA-4681-8377-2CB1AAD87842}" type="datetimeFigureOut">
              <a:rPr lang="en-CA" smtClean="0"/>
              <a:t>2019-06-24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1C483-EEA9-40D7-B7B3-2B4B2E34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A806-AD14-4918-A7B3-BA03680C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C8F4-2871-47BA-873E-0EC3EC66DB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37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8452-A7DA-4FDA-AA16-03641414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2B056-7F44-4123-BF0A-9C40A3C87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F9DED-7393-4340-B237-3EA14670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AB62-5CFA-4681-8377-2CB1AAD87842}" type="datetimeFigureOut">
              <a:rPr lang="en-CA" smtClean="0"/>
              <a:t>2019-06-24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9B76D-1568-4D5F-A08E-56ADE220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324AA-1341-4130-A0B7-4E6EC0ED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C8F4-2871-47BA-873E-0EC3EC66DB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388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4EC1-954A-4EB5-938D-1FE40709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6070A-EAFE-4F3A-BEF6-2CFD19087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E7B4D-A6C0-49B4-B58A-D4677DB9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F033F-3799-46B6-87C0-0A066EC7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AB62-5CFA-4681-8377-2CB1AAD87842}" type="datetimeFigureOut">
              <a:rPr lang="en-CA" smtClean="0"/>
              <a:t>2019-06-24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E903B-AAD6-4246-B236-84AB1D6D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42DC1-A0C0-40F0-8F24-04AC08AD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C8F4-2871-47BA-873E-0EC3EC66DB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19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6065-F577-422A-A8BC-E3306F61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A3DFC-05E2-469F-858B-2DCDE5384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B1E1B-490A-4651-AE42-CA342B7A8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7B461-4E80-4233-B660-9B1D0B614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BEE20-BE52-4684-B13F-E60F79E40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1D4A9C-5243-4940-9327-A1B2D4BEE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AB62-5CFA-4681-8377-2CB1AAD87842}" type="datetimeFigureOut">
              <a:rPr lang="en-CA" smtClean="0"/>
              <a:t>2019-06-24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E7AB7D-036A-48BE-8A8B-9F06865D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54130B-18C6-4334-9FFD-4D0B76EE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C8F4-2871-47BA-873E-0EC3EC66DB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47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769F-D46A-43BD-91E6-E077EC61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367CE-9206-4FB2-8DE5-8349CC8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AB62-5CFA-4681-8377-2CB1AAD87842}" type="datetimeFigureOut">
              <a:rPr lang="en-CA" smtClean="0"/>
              <a:t>2019-06-24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DAF82-6558-4CEA-986B-AEA7D2C3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49686-71D6-4B7E-942A-2800D17C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C8F4-2871-47BA-873E-0EC3EC66DB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83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35FDCE-D476-4870-9A7A-C5A924CA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AB62-5CFA-4681-8377-2CB1AAD87842}" type="datetimeFigureOut">
              <a:rPr lang="en-CA" smtClean="0"/>
              <a:t>2019-06-24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E45F4-156C-4455-A0A9-1D65614B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631CE-1942-499F-BC1C-30F4F776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C8F4-2871-47BA-873E-0EC3EC66DB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63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252C-D4FB-4B23-AB9C-784907B3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D5B78-A2B0-43A4-B99A-1341145B8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28DAF-7605-44F2-BA24-0A4C2FD13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4732B-37F0-4C69-9189-341B2D0E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AB62-5CFA-4681-8377-2CB1AAD87842}" type="datetimeFigureOut">
              <a:rPr lang="en-CA" smtClean="0"/>
              <a:t>2019-06-24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F2EF3-08D0-4E5D-B9F2-02D50FBD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EFD11-C331-451A-B92A-BFA1E0BF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C8F4-2871-47BA-873E-0EC3EC66DB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57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97E6-7C84-40F8-B75D-4011A699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F92BD-E053-4371-806A-75B2B4375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5A1B2-B058-4878-99B9-002469B28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E54BD-7C85-401E-85FD-483738D2D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AB62-5CFA-4681-8377-2CB1AAD87842}" type="datetimeFigureOut">
              <a:rPr lang="en-CA" smtClean="0"/>
              <a:t>2019-06-24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F9C12-2F41-4683-A19D-0484FB81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91850-870A-4693-8C0B-FC5FA985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C8F4-2871-47BA-873E-0EC3EC66DB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022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4F7B7-54E1-42A7-B47C-9DB14A02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7BD8C-2DE8-4A5D-A871-92A341A49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91D59-6753-43F7-8431-D77E98763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5AB62-5CFA-4681-8377-2CB1AAD87842}" type="datetimeFigureOut">
              <a:rPr lang="en-CA" smtClean="0"/>
              <a:t>2019-06-24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96638-8843-44AD-8FC3-EC5256865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BA55E-48D3-42A3-A21A-CDEE4E9A1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EC8F4-2871-47BA-873E-0EC3EC66DB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79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torage.googleapis.com/tensorflow-workshop-examples/stack-overflow-data.csv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nips.cc/paper/5021-distributed-representations-of-words-and-phrases-and-their-compositionality.pd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slideshare.net/TraianRebedea/what-is-word2vec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airbnb-engineering/listing-embeddings-for-similar-listing-recommendations-and-real-time-personalization-in-search-601172f7603e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ng.uber.com/uber-eats-query-understanding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roxor.github.io/gensim/static/notebooks/WMD_tutorial.html" TargetMode="External"/><Relationship Id="rId2" Type="http://schemas.openxmlformats.org/officeDocument/2006/relationships/hyperlink" Target="https://github.com/seatgeek/fuzzywuzzy" TargetMode="Externa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medium.com/@actsusanli" TargetMode="Externa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1402.3722v1.pdf" TargetMode="External"/><Relationship Id="rId3" Type="http://schemas.openxmlformats.org/officeDocument/2006/relationships/hyperlink" Target="https://blog.acolyer.org/2016/04/22/glove-global-vectors-for-word-representation/" TargetMode="External"/><Relationship Id="rId7" Type="http://schemas.openxmlformats.org/officeDocument/2006/relationships/hyperlink" Target="https://arxiv.org/pdf/1411.2738v3.pdf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apers.nips.cc/paper/5021-distributed-representations-of-words-and-phrases-and-their-compositionality.pdf" TargetMode="External"/><Relationship Id="rId5" Type="http://schemas.openxmlformats.org/officeDocument/2006/relationships/hyperlink" Target="https://arxiv.org/pdf/1301.3781.pdf" TargetMode="External"/><Relationship Id="rId4" Type="http://schemas.openxmlformats.org/officeDocument/2006/relationships/hyperlink" Target="https://blog.acolyer.org/2016/04/21/the-amazing-power-of-word-vector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02B79-11FA-40F2-A5D0-9D078771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80" y="1148080"/>
            <a:ext cx="5669280" cy="4734033"/>
          </a:xfr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7200" dirty="0"/>
              <a:t>Natural Language Processing Is So Difficult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CE40AA-4D5F-40C7-8310-4A067B0A7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44" r="19743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8037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B8A9-D60F-4EB5-806F-22B1EBD3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Meta features                Text based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CB9DC-5BD4-4CEF-B572-305CB58299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Number of words in the text</a:t>
            </a:r>
          </a:p>
          <a:p>
            <a:r>
              <a:rPr lang="en-US" sz="2600" dirty="0"/>
              <a:t>Number of unique words in the text</a:t>
            </a:r>
          </a:p>
          <a:p>
            <a:r>
              <a:rPr lang="en-US" sz="2600" dirty="0"/>
              <a:t>Number of characters in the text</a:t>
            </a:r>
          </a:p>
          <a:p>
            <a:r>
              <a:rPr lang="en-US" sz="2600" dirty="0"/>
              <a:t>Number of </a:t>
            </a:r>
            <a:r>
              <a:rPr lang="en-US" sz="2600" dirty="0" err="1"/>
              <a:t>stopwords</a:t>
            </a:r>
            <a:endParaRPr lang="en-US" sz="2600" dirty="0"/>
          </a:p>
          <a:p>
            <a:r>
              <a:rPr lang="en-US" sz="2600" dirty="0"/>
              <a:t>Number of punctuations</a:t>
            </a:r>
          </a:p>
          <a:p>
            <a:r>
              <a:rPr lang="en-US" sz="2600" dirty="0"/>
              <a:t>Number of upper case words</a:t>
            </a:r>
          </a:p>
          <a:p>
            <a:r>
              <a:rPr lang="en-US" sz="2600" dirty="0"/>
              <a:t>Number of title case words</a:t>
            </a:r>
          </a:p>
          <a:p>
            <a:r>
              <a:rPr lang="en-US" sz="2600" dirty="0"/>
              <a:t>Average length of the words</a:t>
            </a:r>
          </a:p>
          <a:p>
            <a:r>
              <a:rPr lang="en-US" sz="2600" dirty="0"/>
              <a:t>Text distance</a:t>
            </a:r>
          </a:p>
          <a:p>
            <a:r>
              <a:rPr lang="en-US" sz="2600" dirty="0"/>
              <a:t>Language of text</a:t>
            </a:r>
          </a:p>
          <a:p>
            <a:r>
              <a:rPr lang="en-US" sz="2600" dirty="0"/>
              <a:t>Page rank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F20C3-A377-46D5-B82A-818194DE26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Vectorization (</a:t>
            </a:r>
            <a:r>
              <a:rPr lang="en-CA" dirty="0" err="1"/>
              <a:t>CountVectorizer</a:t>
            </a:r>
            <a:r>
              <a:rPr lang="en-CA" dirty="0"/>
              <a:t>, </a:t>
            </a:r>
            <a:r>
              <a:rPr lang="en-CA" dirty="0" err="1"/>
              <a:t>TfidfVectorizer</a:t>
            </a:r>
            <a:r>
              <a:rPr lang="en-CA" dirty="0"/>
              <a:t>, </a:t>
            </a:r>
            <a:r>
              <a:rPr lang="en-CA" dirty="0" err="1"/>
              <a:t>HashingVectorizer</a:t>
            </a:r>
            <a:r>
              <a:rPr lang="en-CA" dirty="0"/>
              <a:t>)</a:t>
            </a:r>
          </a:p>
          <a:p>
            <a:r>
              <a:rPr lang="en-CA" dirty="0"/>
              <a:t>Tokenization</a:t>
            </a:r>
          </a:p>
          <a:p>
            <a:r>
              <a:rPr lang="en-CA" dirty="0"/>
              <a:t>Lemmatization</a:t>
            </a:r>
          </a:p>
          <a:p>
            <a:r>
              <a:rPr lang="en-CA" dirty="0"/>
              <a:t>Stemming</a:t>
            </a:r>
          </a:p>
          <a:p>
            <a:r>
              <a:rPr lang="en-CA" dirty="0"/>
              <a:t>N-grams</a:t>
            </a:r>
          </a:p>
          <a:p>
            <a:r>
              <a:rPr lang="en-CA" dirty="0"/>
              <a:t>Part of speech tagging</a:t>
            </a:r>
          </a:p>
          <a:p>
            <a:r>
              <a:rPr lang="en-CA" dirty="0"/>
              <a:t>Parsing</a:t>
            </a:r>
          </a:p>
          <a:p>
            <a:r>
              <a:rPr lang="en-CA" dirty="0"/>
              <a:t>Named entity and key phrase extraction</a:t>
            </a:r>
          </a:p>
          <a:p>
            <a:r>
              <a:rPr lang="en-CA" dirty="0"/>
              <a:t>Capitalization pattern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683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C21C5-5F5C-4112-911E-3B08BA60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Meta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features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75F753-87A3-4526-A56D-F608581FB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345" y="2509911"/>
            <a:ext cx="903421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7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C7FEC-FA3E-4374-9280-8FE093B3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Text based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features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Content Placeholder 6">
            <a:extLst>
              <a:ext uri="{FF2B5EF4-FFF2-40B4-BE49-F238E27FC236}">
                <a16:creationId xmlns:a16="http://schemas.microsoft.com/office/drawing/2014/main" id="{65D7F37E-A290-4C5E-B847-7C522F86A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244" y="2509911"/>
            <a:ext cx="832841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4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B7167C-5576-47E0-81E9-8813A02C6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2654722"/>
            <a:ext cx="9951041" cy="154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7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34420B-BC23-42DB-A0E8-0BCCBBFDC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29442"/>
            <a:ext cx="10905066" cy="23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0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82A357-D861-44ED-9788-C074B1254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2642282"/>
            <a:ext cx="9951041" cy="156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3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47133-B0F9-46AF-91E9-30F8234C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  <a:latin typeface="Abadi" panose="020B0604020104020204" pitchFamily="34" charset="0"/>
              </a:rPr>
              <a:t>Feature Engineering for NLP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46B25A-0481-447B-953A-0A6F5554ED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34061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73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5C5C5-E42E-4F9D-B2FF-7AFCEC5A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>
                <a:latin typeface="+mn-lt"/>
              </a:rPr>
              <a:t>What Is Not Feature Engineering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51D0C8C-1FCB-4C4F-A22F-C354834C97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2815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99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2D30BB-FE6B-471F-907D-70714D160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222" y="643467"/>
            <a:ext cx="5337556" cy="44168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5E2397-90B4-47B1-AA0B-FED30910705C}"/>
              </a:ext>
            </a:extLst>
          </p:cNvPr>
          <p:cNvSpPr/>
          <p:nvPr/>
        </p:nvSpPr>
        <p:spPr>
          <a:xfrm>
            <a:off x="3048000" y="5375255"/>
            <a:ext cx="790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Our machine learning algorithm looks at the textual content before applying SVM on the word vector.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02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AEA3-6A1A-4C9D-A186-9F4394BD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Feature Engineering for NLP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6D2FC4-1A79-4418-B429-10574F6110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212566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357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9535EF-1D62-4E16-8BA5-C83BBB3B0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683" y="1123527"/>
            <a:ext cx="4618628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48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E84C5-8AF3-41E9-A30E-4B6ED937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 1: Predict label of a Stack Overflow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91C7E-8AE5-4D0D-A98E-4C7D5ED0F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u="sng" dirty="0"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https://storage.googleapis.com/tensorflow-workshop-examples/stack-overflow-data.csv</a:t>
            </a:r>
            <a:endParaRPr lang="en-US" u="sng" dirty="0">
              <a:latin typeface="Helvetica Neue"/>
            </a:endParaRPr>
          </a:p>
          <a:p>
            <a:pPr algn="ctr"/>
            <a:endParaRPr lang="en-US" sz="24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66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4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67E09-CA49-438D-8C9C-6FB543B8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CA" sz="3000" dirty="0">
                <a:solidFill>
                  <a:srgbClr val="262626"/>
                </a:solidFill>
              </a:rPr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628C-EF10-4768-99C3-52EE6C69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400"/>
              <a:t>Our problem is best formulated as multi-class, single label text classification which predicts a given Stack Overflow question to one of a set of target labels. </a:t>
            </a:r>
          </a:p>
        </p:txBody>
      </p:sp>
    </p:spTree>
    <p:extLst>
      <p:ext uri="{BB962C8B-B14F-4D97-AF65-F5344CB8AC3E}">
        <p14:creationId xmlns:p14="http://schemas.microsoft.com/office/powerpoint/2010/main" val="1507776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AE54C9-642B-46D7-9249-66A496E7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803" y="2217876"/>
            <a:ext cx="1663838" cy="1855409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DD7DBE-2A5F-4519-A116-EAA00BB39524}"/>
              </a:ext>
            </a:extLst>
          </p:cNvPr>
          <p:cNvCxnSpPr>
            <a:cxnSpLocks/>
          </p:cNvCxnSpPr>
          <p:nvPr/>
        </p:nvCxnSpPr>
        <p:spPr>
          <a:xfrm>
            <a:off x="6756400" y="3241040"/>
            <a:ext cx="7948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4E95CB-C4F0-4E88-9BC3-F5FAD2FCB772}"/>
              </a:ext>
            </a:extLst>
          </p:cNvPr>
          <p:cNvCxnSpPr>
            <a:cxnSpLocks/>
          </p:cNvCxnSpPr>
          <p:nvPr/>
        </p:nvCxnSpPr>
        <p:spPr>
          <a:xfrm flipV="1">
            <a:off x="9347201" y="3200400"/>
            <a:ext cx="904239" cy="61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8F83219-5552-4C6C-84CB-5A16D9EEFC9E}"/>
              </a:ext>
            </a:extLst>
          </p:cNvPr>
          <p:cNvSpPr txBox="1"/>
          <p:nvPr/>
        </p:nvSpPr>
        <p:spPr>
          <a:xfrm>
            <a:off x="10312400" y="2851259"/>
            <a:ext cx="1398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python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45910B-F8A7-4AA3-AA15-7BEB5DCB0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" y="1391156"/>
            <a:ext cx="5651362" cy="35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5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BDC572-434E-41E7-B485-99F0C4760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32" y="643467"/>
            <a:ext cx="72117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6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2D30BB-FE6B-471F-907D-70714D160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222" y="643467"/>
            <a:ext cx="5337556" cy="44168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5E2397-90B4-47B1-AA0B-FED30910705C}"/>
              </a:ext>
            </a:extLst>
          </p:cNvPr>
          <p:cNvSpPr/>
          <p:nvPr/>
        </p:nvSpPr>
        <p:spPr>
          <a:xfrm>
            <a:off x="3048000" y="5375255"/>
            <a:ext cx="790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444444"/>
                </a:solidFill>
                <a:latin typeface="Verdana" panose="020B0604030504040204" pitchFamily="34" charset="0"/>
              </a:rPr>
              <a:t>Our machine learning algorithm looks at the textual content before applying SVM on the word vector.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2034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E5370-8031-46E7-8CCC-79E079840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CA" dirty="0">
                <a:solidFill>
                  <a:schemeClr val="accent1"/>
                </a:solidFill>
                <a:latin typeface="Abadi" panose="020B0604020104020204" pitchFamily="34" charset="0"/>
              </a:rPr>
              <a:t>N-gram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CD0D6-074F-4B17-9E02-AF58FE645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74619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CA" sz="2400" dirty="0"/>
              <a:t>Unigrams: “</a:t>
            </a:r>
            <a:r>
              <a:rPr lang="en-CA" sz="2400" dirty="0" err="1"/>
              <a:t>nlp</a:t>
            </a:r>
            <a:r>
              <a:rPr lang="en-CA" sz="2400" dirty="0"/>
              <a:t> multilabel classification problem” -&gt; [“</a:t>
            </a:r>
            <a:r>
              <a:rPr lang="en-CA" sz="2400" dirty="0" err="1"/>
              <a:t>nlp</a:t>
            </a:r>
            <a:r>
              <a:rPr lang="en-CA" sz="2400" dirty="0"/>
              <a:t>”, “multilabel”, “classification”, “problem”]</a:t>
            </a:r>
          </a:p>
          <a:p>
            <a:r>
              <a:rPr lang="en-CA" sz="2400" dirty="0"/>
              <a:t>Bigrams: “</a:t>
            </a:r>
            <a:r>
              <a:rPr lang="en-CA" sz="2400" dirty="0" err="1"/>
              <a:t>nlp</a:t>
            </a:r>
            <a:r>
              <a:rPr lang="en-CA" sz="2400" dirty="0"/>
              <a:t> multilabel classification problem” -&gt; [“</a:t>
            </a:r>
            <a:r>
              <a:rPr lang="en-CA" sz="2400" dirty="0" err="1"/>
              <a:t>nlp</a:t>
            </a:r>
            <a:r>
              <a:rPr lang="en-CA" sz="2400" dirty="0"/>
              <a:t> multilabel”, “multilabel classification”, “classification problem”]</a:t>
            </a:r>
          </a:p>
          <a:p>
            <a:r>
              <a:rPr lang="en-CA" sz="2400" dirty="0"/>
              <a:t>Trigrams: [“</a:t>
            </a:r>
            <a:r>
              <a:rPr lang="en-CA" sz="2400" dirty="0" err="1"/>
              <a:t>nlp</a:t>
            </a:r>
            <a:r>
              <a:rPr lang="en-CA" sz="2400" dirty="0"/>
              <a:t> multilabel classification”, “multilabel classification problem”]</a:t>
            </a:r>
          </a:p>
          <a:p>
            <a:r>
              <a:rPr lang="en-CA" sz="2400" dirty="0"/>
              <a:t>Character-grams: “multilabel” -&gt; [“</a:t>
            </a:r>
            <a:r>
              <a:rPr lang="en-CA" sz="2400" dirty="0" err="1"/>
              <a:t>mul</a:t>
            </a:r>
            <a:r>
              <a:rPr lang="en-CA" sz="2400" dirty="0"/>
              <a:t>”, “</a:t>
            </a:r>
            <a:r>
              <a:rPr lang="en-CA" sz="2400" dirty="0" err="1"/>
              <a:t>ult</a:t>
            </a:r>
            <a:r>
              <a:rPr lang="en-CA" sz="2400" dirty="0"/>
              <a:t>”, “</a:t>
            </a:r>
            <a:r>
              <a:rPr lang="en-CA" sz="2400" dirty="0" err="1"/>
              <a:t>lti</a:t>
            </a:r>
            <a:r>
              <a:rPr lang="en-CA" sz="2400" dirty="0"/>
              <a:t>”, “</a:t>
            </a:r>
            <a:r>
              <a:rPr lang="en-CA" sz="2400" dirty="0" err="1"/>
              <a:t>til</a:t>
            </a:r>
            <a:r>
              <a:rPr lang="en-CA" sz="2400" dirty="0"/>
              <a:t>”, “</a:t>
            </a:r>
            <a:r>
              <a:rPr lang="en-CA" sz="2400" dirty="0" err="1"/>
              <a:t>ila</a:t>
            </a:r>
            <a:r>
              <a:rPr lang="en-CA" sz="2400" dirty="0"/>
              <a:t>”, “lab”, “</a:t>
            </a:r>
            <a:r>
              <a:rPr lang="en-CA" sz="2400" dirty="0" err="1"/>
              <a:t>abe</a:t>
            </a:r>
            <a:r>
              <a:rPr lang="en-CA" sz="2400" dirty="0"/>
              <a:t>”, “bel”]</a:t>
            </a:r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706180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98341-1F92-41DF-9BCA-691774D74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72228"/>
            <a:ext cx="5294716" cy="271354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7F38197-4842-4090-A5FE-A306D497C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867059"/>
            <a:ext cx="5294715" cy="31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7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E0687-21DF-499B-AE0B-76784C0C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TF-IDF computation of the word “python”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80A43D-CFA6-40E6-AEB9-4E1848DF7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3100369"/>
            <a:ext cx="11496821" cy="28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20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E0687-21DF-499B-AE0B-76784C0C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TF-IDF sparse matrix example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1EF4C04-0656-4DA8-8AD6-77F2B7357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3567906"/>
            <a:ext cx="9448800" cy="86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86347C-54B2-4F60-A227-ECF80BC85B38}"/>
              </a:ext>
            </a:extLst>
          </p:cNvPr>
          <p:cNvSpPr/>
          <p:nvPr/>
        </p:nvSpPr>
        <p:spPr>
          <a:xfrm>
            <a:off x="3048000" y="51415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55555"/>
                </a:solidFill>
              </a:rPr>
              <a:t>Without going into the math, TF-IDF are word frequency scores that try to highlight words that are more interesting, e.g. frequent in a document but not across documents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9278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32B33-97D0-43AC-BD43-3AE9E9DF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CA">
                <a:solidFill>
                  <a:schemeClr val="accent1"/>
                </a:solidFill>
              </a:rPr>
              <a:t>Coding TF-IDF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3E4E5F58-5642-47C2-9DCA-7DC846937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000" dirty="0"/>
              <a:t>from </a:t>
            </a:r>
            <a:r>
              <a:rPr lang="en-CA" sz="2000" dirty="0" err="1"/>
              <a:t>sklearn.feature_extraction.text</a:t>
            </a:r>
            <a:r>
              <a:rPr lang="en-CA" sz="2000" dirty="0"/>
              <a:t> import </a:t>
            </a:r>
            <a:r>
              <a:rPr lang="en-CA" sz="2000" dirty="0" err="1"/>
              <a:t>TfidfVectorizer</a:t>
            </a:r>
            <a:endParaRPr lang="en-CA" sz="2000" dirty="0"/>
          </a:p>
          <a:p>
            <a:pPr marL="0" indent="0">
              <a:buNone/>
            </a:pPr>
            <a:r>
              <a:rPr lang="en-CA" sz="2000" dirty="0"/>
              <a:t>vectorizer = </a:t>
            </a:r>
            <a:r>
              <a:rPr lang="en-CA" sz="2000" dirty="0" err="1"/>
              <a:t>TfidfVectorizer</a:t>
            </a:r>
            <a:r>
              <a:rPr lang="en-CA" sz="2000" dirty="0"/>
              <a:t>(</a:t>
            </a:r>
            <a:r>
              <a:rPr lang="en-CA" sz="2000" dirty="0" err="1"/>
              <a:t>min_df</a:t>
            </a:r>
            <a:r>
              <a:rPr lang="en-CA" sz="2000" dirty="0"/>
              <a:t>=3, </a:t>
            </a:r>
            <a:r>
              <a:rPr lang="en-CA" sz="2000" dirty="0" err="1"/>
              <a:t>max_features</a:t>
            </a:r>
            <a:r>
              <a:rPr lang="en-CA" sz="2000" dirty="0"/>
              <a:t> = None, </a:t>
            </a:r>
            <a:r>
              <a:rPr lang="en-CA" sz="2000" dirty="0" err="1"/>
              <a:t>token_patterns</a:t>
            </a:r>
            <a:r>
              <a:rPr lang="en-CA" sz="2000" dirty="0"/>
              <a:t> = r’\w{1, }’, </a:t>
            </a:r>
            <a:r>
              <a:rPr lang="en-CA" sz="2000" dirty="0" err="1"/>
              <a:t>strip_accents</a:t>
            </a:r>
            <a:r>
              <a:rPr lang="en-CA" sz="2000" dirty="0"/>
              <a:t> = ‘</a:t>
            </a:r>
            <a:r>
              <a:rPr lang="en-CA" sz="2000" dirty="0" err="1"/>
              <a:t>unicode</a:t>
            </a:r>
            <a:r>
              <a:rPr lang="en-CA" sz="2000" dirty="0"/>
              <a:t>’,  analyzer=‘word’, </a:t>
            </a:r>
            <a:r>
              <a:rPr lang="en-CA" sz="2000" dirty="0" err="1"/>
              <a:t>ngram_range</a:t>
            </a:r>
            <a:r>
              <a:rPr lang="en-CA" sz="2000" dirty="0"/>
              <a:t>(1, 3), </a:t>
            </a:r>
            <a:r>
              <a:rPr lang="en-CA" sz="2000" dirty="0" err="1"/>
              <a:t>strop_words</a:t>
            </a:r>
            <a:r>
              <a:rPr lang="en-CA" sz="2000" dirty="0"/>
              <a:t>=‘</a:t>
            </a:r>
            <a:r>
              <a:rPr lang="en-CA" sz="2000" dirty="0" err="1"/>
              <a:t>english</a:t>
            </a:r>
            <a:r>
              <a:rPr lang="en-CA" sz="2000" dirty="0"/>
              <a:t>’)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 err="1"/>
              <a:t>tfidf_matrix</a:t>
            </a:r>
            <a:r>
              <a:rPr lang="en-CA" sz="2000" dirty="0"/>
              <a:t> = </a:t>
            </a:r>
            <a:r>
              <a:rPr lang="en-CA" sz="2000" dirty="0" err="1"/>
              <a:t>vectorizer.fit_transform</a:t>
            </a:r>
            <a:r>
              <a:rPr lang="en-CA" sz="2000" dirty="0"/>
              <a:t>(</a:t>
            </a:r>
            <a:r>
              <a:rPr lang="en-CA" sz="2000" dirty="0" err="1"/>
              <a:t>questions_train</a:t>
            </a:r>
            <a:r>
              <a:rPr lang="en-CA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886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B761A8E-88FB-4434-87AB-6CBAFF6F9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138" y="644229"/>
            <a:ext cx="3954162" cy="25603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68A4DB2F-064C-470B-AD9C-B7E6169B3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970" y="644229"/>
            <a:ext cx="4947478" cy="256032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5CB0447-7C05-4AFA-BE47-38AD8FCA9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79" y="3741348"/>
            <a:ext cx="5212080" cy="238452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CDBBB7-6DD1-45A8-A576-007229AAD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669" y="4594618"/>
            <a:ext cx="5212080" cy="7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28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900D3-F927-4D0F-BFD4-32F4F8F16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04" y="2672080"/>
            <a:ext cx="10850332" cy="10207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0F2AA1-75E9-4093-ABDA-26582DC7060F}"/>
              </a:ext>
            </a:extLst>
          </p:cNvPr>
          <p:cNvSpPr/>
          <p:nvPr/>
        </p:nvSpPr>
        <p:spPr>
          <a:xfrm>
            <a:off x="3048000" y="6342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extract from the sentence a rich set of hand-designed features which are then fed to a classical shallow classification algorithm, e.g. a Support Vector Machine (SVM), often with a linear kernel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0261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52283-6523-453D-9AFA-81BC9955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CA">
                <a:solidFill>
                  <a:schemeClr val="accent1"/>
                </a:solidFill>
              </a:rPr>
              <a:t>Word2vec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D3202-03D7-4254-94A9-8BFC17E46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5371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You shall know a word by the company it keeps (Firth, J. R. 1957:11)</a:t>
            </a:r>
            <a:endParaRPr lang="en-CA" sz="2400" dirty="0"/>
          </a:p>
          <a:p>
            <a:endParaRPr lang="en-US" sz="2400" dirty="0"/>
          </a:p>
          <a:p>
            <a:r>
              <a:rPr lang="en-US" sz="2400" dirty="0"/>
              <a:t>Word2vec is not deep learning</a:t>
            </a:r>
          </a:p>
          <a:p>
            <a:r>
              <a:rPr lang="en-US" sz="2400" dirty="0"/>
              <a:t>Word2vec turns input text into a numerical form that deep neural networks can process as inputs.</a:t>
            </a:r>
          </a:p>
          <a:p>
            <a:r>
              <a:rPr lang="en-US" sz="2400" dirty="0"/>
              <a:t>We can either download one of the pre-trained models from </a:t>
            </a:r>
            <a:r>
              <a:rPr lang="en-US" sz="2400" dirty="0" err="1"/>
              <a:t>GloVe</a:t>
            </a:r>
            <a:r>
              <a:rPr lang="en-US" sz="2400" dirty="0"/>
              <a:t>, or train a Word2Vec model from scratch with </a:t>
            </a:r>
            <a:r>
              <a:rPr lang="en-US" sz="2400" dirty="0" err="1"/>
              <a:t>gensim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249156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C1968-2F64-4D4A-ABB5-4B8A2184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CA">
                <a:solidFill>
                  <a:schemeClr val="accent1"/>
                </a:solidFill>
              </a:rPr>
              <a:t>Word2vec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86E84FA-3BE8-4ABC-B934-310280D02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CBOW</a:t>
            </a:r>
            <a:r>
              <a:rPr lang="en-US" sz="2400" dirty="0"/>
              <a:t>: if we have the phrase “</a:t>
            </a:r>
            <a:r>
              <a:rPr lang="en-US" sz="2400" i="1" dirty="0"/>
              <a:t>how to plot </a:t>
            </a:r>
            <a:r>
              <a:rPr lang="en-US" sz="2400" i="1" dirty="0" err="1"/>
              <a:t>dataframe</a:t>
            </a:r>
            <a:r>
              <a:rPr lang="en-US" sz="2400" i="1" dirty="0"/>
              <a:t> bar graph</a:t>
            </a:r>
            <a:r>
              <a:rPr lang="en-US" sz="2400" dirty="0"/>
              <a:t>”, the parameters/features of {how, to, plot, bar, graph} are used to predict {</a:t>
            </a:r>
            <a:r>
              <a:rPr lang="en-US" sz="2400" dirty="0" err="1"/>
              <a:t>dataframe</a:t>
            </a:r>
            <a:r>
              <a:rPr lang="en-US" sz="2400" dirty="0"/>
              <a:t>}. </a:t>
            </a:r>
            <a:r>
              <a:rPr lang="en-US" sz="2400" b="1"/>
              <a:t>Predicts the current </a:t>
            </a:r>
            <a:r>
              <a:rPr lang="en-US" sz="2400" b="1" dirty="0"/>
              <a:t>word given the neighboring words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Skip-gram</a:t>
            </a:r>
            <a:r>
              <a:rPr lang="en-US" sz="2400" dirty="0"/>
              <a:t>: if we have the phrase “</a:t>
            </a:r>
            <a:r>
              <a:rPr lang="en-US" sz="2400" i="1" dirty="0"/>
              <a:t>how to plot </a:t>
            </a:r>
            <a:r>
              <a:rPr lang="en-US" sz="2400" i="1" dirty="0" err="1"/>
              <a:t>dataframe</a:t>
            </a:r>
            <a:r>
              <a:rPr lang="en-US" sz="2400" i="1" dirty="0"/>
              <a:t> bar graph</a:t>
            </a:r>
            <a:r>
              <a:rPr lang="en-US" sz="2400" dirty="0"/>
              <a:t>”, the parameters/features of {</a:t>
            </a:r>
            <a:r>
              <a:rPr lang="en-US" sz="2400" dirty="0" err="1"/>
              <a:t>dataframe</a:t>
            </a:r>
            <a:r>
              <a:rPr lang="en-US" sz="2400" dirty="0"/>
              <a:t>} are used to predict {how, to, plot, bar, graph}. </a:t>
            </a:r>
            <a:r>
              <a:rPr lang="en-US" sz="2400" b="1" dirty="0"/>
              <a:t>Predicts the neighboring words given the current word.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583804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311C3-6CEE-4ADB-8A72-2B8CD8BD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84" y="643467"/>
            <a:ext cx="8253431" cy="55710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197C29-5627-422C-8D7A-2A5231D2E9B7}"/>
              </a:ext>
            </a:extLst>
          </p:cNvPr>
          <p:cNvSpPr/>
          <p:nvPr/>
        </p:nvSpPr>
        <p:spPr>
          <a:xfrm>
            <a:off x="1087120" y="5727115"/>
            <a:ext cx="9377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https://papers.nips.cc/paper/5021-distributed-representations-of-words-and-phrases-and-their-compositionality.pdf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6623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776D0-3D00-4765-B7E9-52C6580B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CA" sz="3200">
                <a:solidFill>
                  <a:srgbClr val="FFFFFF"/>
                </a:solidFill>
              </a:rPr>
              <a:t>Word2vec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4A277-2B55-4EE2-80EF-0064C3E28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11" y="5641131"/>
            <a:ext cx="5687849" cy="559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>
                <a:hlinkClick r:id="rId2"/>
              </a:rPr>
              <a:t>https://www.slideshare.net/TraianRebedea/what-is-word2vec</a:t>
            </a:r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D2AFE-5328-44A6-99E2-86B15E3AF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4" y="982389"/>
            <a:ext cx="6903723" cy="391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94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4002B-BA67-41FD-A53D-35FC69542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1" r="85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23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B485B2-25AB-4640-884F-A3D7EF06E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8" r="963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25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440B4C-1B77-411D-8CA4-B57A5F821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" r="1100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72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052683-A288-40DB-879F-E7E204412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433" y="1536940"/>
            <a:ext cx="5372100" cy="378412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8B3731-92F1-412C-BCCD-D6421FA6C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" y="1445456"/>
            <a:ext cx="5372099" cy="39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9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32772-AF59-4EA7-B2F2-ED5F65788345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Airbnb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00B565-8431-4053-9E8B-A8E05DA1F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40" y="343235"/>
            <a:ext cx="6434327" cy="53887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16C001-61A2-4D85-88E9-ACA08977F8D1}"/>
              </a:ext>
            </a:extLst>
          </p:cNvPr>
          <p:cNvSpPr/>
          <p:nvPr/>
        </p:nvSpPr>
        <p:spPr>
          <a:xfrm>
            <a:off x="5090160" y="5923895"/>
            <a:ext cx="7132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3"/>
              </a:rPr>
              <a:t>https://medium.com/airbnb-engineering/listing-embeddings-for-similar-listing-recommendations-and-real-time-personalization-in-search-601172f7603e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58655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9F339-104A-4F2A-8D56-FD14AF51C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801" y="643467"/>
            <a:ext cx="3802252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7B5BF8-92FA-4127-9F07-8CAEBD94E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851219"/>
            <a:ext cx="5129784" cy="515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31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60DBA4-F6B5-4D9F-BC79-0C444CC4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319212"/>
            <a:ext cx="9877425" cy="42195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1E0FD1-7CCB-44A8-B499-86099FEFD1FE}"/>
              </a:ext>
            </a:extLst>
          </p:cNvPr>
          <p:cNvSpPr/>
          <p:nvPr/>
        </p:nvSpPr>
        <p:spPr>
          <a:xfrm>
            <a:off x="3439407" y="5957054"/>
            <a:ext cx="5313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https://eng.uber.com/uber-eats-query-understanding/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E3BB69-E73F-4ECF-A95B-0B7D955FFA6C}"/>
              </a:ext>
            </a:extLst>
          </p:cNvPr>
          <p:cNvSpPr txBox="1"/>
          <p:nvPr/>
        </p:nvSpPr>
        <p:spPr>
          <a:xfrm>
            <a:off x="1686560" y="528320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Uber</a:t>
            </a:r>
          </a:p>
        </p:txBody>
      </p:sp>
    </p:spTree>
    <p:extLst>
      <p:ext uri="{BB962C8B-B14F-4D97-AF65-F5344CB8AC3E}">
        <p14:creationId xmlns:p14="http://schemas.microsoft.com/office/powerpoint/2010/main" val="4029080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791EB-4A0F-4FC8-BE46-F26DC524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CA" sz="3600">
                <a:solidFill>
                  <a:srgbClr val="3F3F3F"/>
                </a:solidFill>
              </a:rPr>
              <a:t>Word2Vec                       FastText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BA950-9BFF-479A-97CF-D1F420B24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/>
          </a:bodyPr>
          <a:lstStyle/>
          <a:p>
            <a:r>
              <a:rPr lang="en-US" sz="2000"/>
              <a:t>Treat each word as the smallest unit to train on.</a:t>
            </a:r>
          </a:p>
          <a:p>
            <a:r>
              <a:rPr lang="en-US" sz="2000"/>
              <a:t>Does not perform well for rare words. </a:t>
            </a:r>
          </a:p>
          <a:p>
            <a:r>
              <a:rPr lang="en-CA" sz="2000"/>
              <a:t>Can’t generate word embedding if a word does not appear in training corpus. </a:t>
            </a:r>
          </a:p>
          <a:p>
            <a:r>
              <a:rPr lang="en-CA" sz="2000"/>
              <a:t>Training faster.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0F1E3-7AF2-425B-B139-4E0CE2A28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888250"/>
            <a:ext cx="4292594" cy="2959778"/>
          </a:xfrm>
        </p:spPr>
        <p:txBody>
          <a:bodyPr anchor="t">
            <a:normAutofit/>
          </a:bodyPr>
          <a:lstStyle/>
          <a:p>
            <a:r>
              <a:rPr lang="en-CA" sz="1900" dirty="0"/>
              <a:t>An extension of Word2vec</a:t>
            </a:r>
          </a:p>
          <a:p>
            <a:r>
              <a:rPr lang="en-US" sz="1900" dirty="0"/>
              <a:t>Treats each word as composed of character n-grams.</a:t>
            </a:r>
          </a:p>
          <a:p>
            <a:r>
              <a:rPr lang="en-US" sz="1900" dirty="0"/>
              <a:t>Generate better word embeddings for rare words.</a:t>
            </a:r>
          </a:p>
          <a:p>
            <a:r>
              <a:rPr lang="en-US" sz="1900" dirty="0"/>
              <a:t>Can construct the vector for a</a:t>
            </a:r>
            <a:r>
              <a:rPr lang="en-CA" sz="1900" dirty="0"/>
              <a:t> word even it does not appear in training corpus. </a:t>
            </a:r>
          </a:p>
          <a:p>
            <a:r>
              <a:rPr lang="en-CA" sz="1900" dirty="0"/>
              <a:t>Training slower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183906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55609-3A8E-4E97-87C6-9052DE443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433" y="1874163"/>
            <a:ext cx="5372100" cy="31096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A627C4-F158-48F1-8D6C-575391CC5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" y="1615917"/>
            <a:ext cx="5372099" cy="36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48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32B33-97D0-43AC-BD43-3AE9E9DF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CA" dirty="0">
                <a:solidFill>
                  <a:schemeClr val="accent1"/>
                </a:solidFill>
              </a:rPr>
              <a:t>Word2vec</a:t>
            </a:r>
            <a:br>
              <a:rPr lang="en-CA" dirty="0">
                <a:solidFill>
                  <a:schemeClr val="accent1"/>
                </a:solidFill>
              </a:rPr>
            </a:br>
            <a:br>
              <a:rPr lang="en-CA" dirty="0">
                <a:solidFill>
                  <a:schemeClr val="accent1"/>
                </a:solidFill>
              </a:rPr>
            </a:br>
            <a:br>
              <a:rPr lang="en-CA" dirty="0">
                <a:solidFill>
                  <a:schemeClr val="accent1"/>
                </a:solidFill>
              </a:rPr>
            </a:br>
            <a:r>
              <a:rPr lang="en-CA" dirty="0" err="1">
                <a:solidFill>
                  <a:schemeClr val="accent1"/>
                </a:solidFill>
              </a:rPr>
              <a:t>FastText</a:t>
            </a:r>
            <a:endParaRPr lang="en-CA" dirty="0">
              <a:solidFill>
                <a:schemeClr val="accent1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3E4E5F58-5642-47C2-9DCA-7DC846937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from </a:t>
            </a:r>
            <a:r>
              <a:rPr lang="en-US" sz="2400" dirty="0" err="1"/>
              <a:t>gensim.models</a:t>
            </a:r>
            <a:r>
              <a:rPr lang="en-US" sz="2400" dirty="0"/>
              <a:t> import word2vec</a:t>
            </a:r>
            <a:endParaRPr lang="en-CA" sz="2400" dirty="0"/>
          </a:p>
          <a:p>
            <a:pPr marL="0" indent="0">
              <a:buNone/>
            </a:pPr>
            <a:r>
              <a:rPr lang="en-US" sz="2400" dirty="0"/>
              <a:t>model = word2vec.Word2Vec(corpus, size=100, window=20, </a:t>
            </a:r>
            <a:r>
              <a:rPr lang="en-US" sz="2400" dirty="0" err="1"/>
              <a:t>min_count</a:t>
            </a:r>
            <a:r>
              <a:rPr lang="en-US" sz="2400" dirty="0"/>
              <a:t>=500, workers=4)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from </a:t>
            </a:r>
            <a:r>
              <a:rPr lang="en-CA" sz="2400" dirty="0" err="1"/>
              <a:t>gensim.models</a:t>
            </a:r>
            <a:r>
              <a:rPr lang="en-CA" sz="2400" dirty="0"/>
              <a:t> import </a:t>
            </a:r>
            <a:r>
              <a:rPr lang="en-CA" sz="2400" dirty="0" err="1"/>
              <a:t>FastText</a:t>
            </a:r>
            <a:endParaRPr lang="en-CA" sz="2400" dirty="0"/>
          </a:p>
          <a:p>
            <a:pPr marL="0" indent="0">
              <a:buNone/>
            </a:pPr>
            <a:r>
              <a:rPr lang="en-US" sz="2400" dirty="0" err="1"/>
              <a:t>model_FastText</a:t>
            </a:r>
            <a:r>
              <a:rPr lang="en-US" sz="2400" dirty="0"/>
              <a:t> = </a:t>
            </a:r>
            <a:r>
              <a:rPr lang="en-US" sz="2400" dirty="0" err="1"/>
              <a:t>FastText</a:t>
            </a:r>
            <a:r>
              <a:rPr lang="en-US" sz="2400" dirty="0"/>
              <a:t>(corpus, size=100, window=20, </a:t>
            </a:r>
            <a:r>
              <a:rPr lang="en-US" sz="2400" dirty="0" err="1"/>
              <a:t>min_count</a:t>
            </a:r>
            <a:r>
              <a:rPr lang="en-US" sz="2400" dirty="0"/>
              <a:t>=500, workers=4)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740804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A7F01-69AB-4DC5-A6D2-D25ED1F40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CA" sz="5800" dirty="0"/>
              <a:t>Problem 2: Topic Modeling (Unsupervised)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A17A2-1E18-4252-95FD-F768DB32C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endParaRPr lang="en-CA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924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C3FD9A-1E78-4EDF-AF22-AFCE79107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975" y="643467"/>
            <a:ext cx="61220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72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9CB46-AF5D-4E44-B5FB-882E77FB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3557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CA" sz="3200" dirty="0">
                <a:solidFill>
                  <a:srgbClr val="262626"/>
                </a:solidFill>
              </a:rPr>
              <a:t>Topic Modeling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F40DF6-4069-4311-BFFA-D19195D12C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20925" y="802638"/>
            <a:ext cx="6549155" cy="52527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+mn-lt"/>
              </a:rPr>
              <a:t>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rom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sklearn.decomposition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import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LatentDirichletAllocation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lda_model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LatentDirichletAllocation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n_components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=</a:t>
            </a:r>
            <a:r>
              <a:rPr lang="en-US" altLang="en-US" sz="2000" dirty="0">
                <a:latin typeface="+mn-lt"/>
              </a:rPr>
              <a:t>2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0,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learning_method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='online’, </a:t>
            </a:r>
          </a:p>
          <a:p>
            <a:pPr marL="0" lvl="0" indent="0">
              <a:buNone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random_state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=0,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n_jobs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= -1</a:t>
            </a:r>
            <a:r>
              <a:rPr lang="en-US" altLang="en-US" sz="2000" dirty="0"/>
              <a:t>) </a:t>
            </a:r>
            <a:endParaRPr lang="en-US" altLang="en-US" sz="2000" i="1" dirty="0">
              <a:latin typeface="+mn-lt"/>
            </a:endParaRPr>
          </a:p>
          <a:p>
            <a:pPr marL="0" marR="0" lvl="0" indent="0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1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lda_output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lda_model.fit_transform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(</a:t>
            </a:r>
            <a:r>
              <a:rPr lang="en-US" altLang="en-US" sz="2000" dirty="0" err="1">
                <a:latin typeface="+mn-lt"/>
              </a:rPr>
              <a:t>df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_vectorized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01663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BF31A5-2224-48F5-977A-0B401887E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76200"/>
            <a:ext cx="11201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69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954131-C28C-490C-A932-9718484B7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77" y="2794000"/>
            <a:ext cx="11704337" cy="138969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A39219-57D9-4688-8792-30CC2FB773EB}"/>
              </a:ext>
            </a:extLst>
          </p:cNvPr>
          <p:cNvCxnSpPr/>
          <p:nvPr/>
        </p:nvCxnSpPr>
        <p:spPr>
          <a:xfrm flipV="1">
            <a:off x="772160" y="2936240"/>
            <a:ext cx="0" cy="294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376EAC5-CDBE-4430-B0A7-2666BFE57715}"/>
              </a:ext>
            </a:extLst>
          </p:cNvPr>
          <p:cNvSpPr txBox="1"/>
          <p:nvPr/>
        </p:nvSpPr>
        <p:spPr>
          <a:xfrm>
            <a:off x="487680" y="2471102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err="1"/>
              <a:t>sql</a:t>
            </a:r>
            <a:endParaRPr lang="en-CA" sz="2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A56C00-87C2-4E43-9FFC-12033D88720F}"/>
              </a:ext>
            </a:extLst>
          </p:cNvPr>
          <p:cNvCxnSpPr/>
          <p:nvPr/>
        </p:nvCxnSpPr>
        <p:spPr>
          <a:xfrm>
            <a:off x="853440" y="4196080"/>
            <a:ext cx="0" cy="396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980518-46F0-4787-953D-9FD2F8E5CDFF}"/>
              </a:ext>
            </a:extLst>
          </p:cNvPr>
          <p:cNvSpPr txBox="1"/>
          <p:nvPr/>
        </p:nvSpPr>
        <p:spPr>
          <a:xfrm>
            <a:off x="386080" y="4604544"/>
            <a:ext cx="11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4016486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E84C5-8AF3-41E9-A30E-4B6ED937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 3: Auto detect duplicate Stack Overflow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91C7E-8AE5-4D0D-A98E-4C7D5ED0F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909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F0C0BB-30D6-4DEF-8293-1A65D931E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44" y="643467"/>
            <a:ext cx="828411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213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4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C6210-8DC1-4516-AA9E-0ED87A1AA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07093"/>
            <a:ext cx="10905066" cy="444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48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7F65CF-BBF6-4AC7-9AD4-7A276520E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57038"/>
            <a:ext cx="10905066" cy="41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024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67E09-CA49-438D-8C9C-6FB543B8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CA" sz="3200" dirty="0">
                <a:solidFill>
                  <a:srgbClr val="262626"/>
                </a:solidFill>
              </a:rPr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628C-EF10-4768-99C3-52EE6C69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Our problem is a binary classification problem in which we Identify and classify whether question pairs are duplicates or not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01401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1FFA-88BD-4D2B-A493-48E6A632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>
                <a:latin typeface="+mn-lt"/>
              </a:rPr>
              <a:t>Meta features</a:t>
            </a:r>
            <a:r>
              <a:rPr lang="en-CA" dirty="0">
                <a:latin typeface="+mn-lt"/>
              </a:rPr>
              <a:t>                    </a:t>
            </a:r>
            <a:r>
              <a:rPr lang="en-CA" sz="4000" dirty="0">
                <a:latin typeface="+mn-lt"/>
              </a:rPr>
              <a:t>Word2vec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D8093-EA8B-4AC0-A34A-843445FA6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1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CA" sz="2000" dirty="0"/>
              <a:t>The word counts of each question.</a:t>
            </a:r>
          </a:p>
          <a:p>
            <a:r>
              <a:rPr lang="en-CA" sz="2000" dirty="0"/>
              <a:t>The character length of each question.</a:t>
            </a:r>
          </a:p>
          <a:p>
            <a:r>
              <a:rPr lang="en-CA" sz="2000" dirty="0"/>
              <a:t>The number of common words of these two questions</a:t>
            </a:r>
          </a:p>
          <a:p>
            <a:r>
              <a:rPr lang="en-CA" sz="2000" dirty="0"/>
              <a:t>. . .</a:t>
            </a:r>
          </a:p>
          <a:p>
            <a:pPr marL="0" indent="0">
              <a:buNone/>
            </a:pPr>
            <a:endParaRPr lang="en-CA" sz="4000" dirty="0"/>
          </a:p>
          <a:p>
            <a:pPr marL="0" indent="0">
              <a:buNone/>
            </a:pPr>
            <a:r>
              <a:rPr lang="en-CA" sz="4000" dirty="0"/>
              <a:t>Fuzzy Features</a:t>
            </a:r>
          </a:p>
          <a:p>
            <a:r>
              <a:rPr lang="en-CA" sz="2000" dirty="0"/>
              <a:t>Fuzzy string matching related features. (</a:t>
            </a:r>
            <a:r>
              <a:rPr lang="en-CA" sz="2000" dirty="0">
                <a:hlinkClick r:id="rId2"/>
              </a:rPr>
              <a:t>https://github.com/seatgeek/fuzzywuzzy</a:t>
            </a:r>
            <a:r>
              <a:rPr lang="en-CA" sz="2000" dirty="0"/>
              <a:t>) 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D0ABD-6961-4891-9886-AB758608D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1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CA" sz="2000" dirty="0"/>
              <a:t>Word2vec vectors for each question.</a:t>
            </a:r>
          </a:p>
          <a:p>
            <a:r>
              <a:rPr lang="en-CA" sz="2000" dirty="0"/>
              <a:t>Word mover’s distance. (</a:t>
            </a:r>
            <a:r>
              <a:rPr lang="en-CA" sz="2000" dirty="0">
                <a:hlinkClick r:id="rId3"/>
              </a:rPr>
              <a:t>https://markroxor.github.io/gensim/static/notebooks/WMD_tutorial.html</a:t>
            </a:r>
            <a:r>
              <a:rPr lang="en-CA" sz="2000" dirty="0"/>
              <a:t>)</a:t>
            </a:r>
          </a:p>
          <a:p>
            <a:r>
              <a:rPr lang="en-US" sz="2000" dirty="0"/>
              <a:t>Cosine distance between vectors of question1 and question2.</a:t>
            </a:r>
          </a:p>
          <a:p>
            <a:r>
              <a:rPr lang="en-US" sz="2000" dirty="0"/>
              <a:t>Manhattan distance between vectors of question1 and question2.</a:t>
            </a:r>
          </a:p>
          <a:p>
            <a:r>
              <a:rPr lang="en-US" sz="2000" dirty="0"/>
              <a:t>Euclidean distance between vectors of question1 and question2.</a:t>
            </a:r>
          </a:p>
          <a:p>
            <a:r>
              <a:rPr lang="en-US" sz="2200" dirty="0"/>
              <a:t>Jaccard similarity between vectors of question1 and question2.</a:t>
            </a:r>
            <a:endParaRPr lang="en-US" sz="2000" dirty="0"/>
          </a:p>
          <a:p>
            <a:r>
              <a:rPr lang="en-US" sz="2000" dirty="0"/>
              <a:t>. . . 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703849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71E74-CF6E-4227-8022-62BDAF630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145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81151A8-B81A-45A9-B840-D7BE121B3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536" y="643466"/>
            <a:ext cx="617292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017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9CC0-52C8-426D-9B68-5EFA0D71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2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/>
              <a:t>Debug end-to-end Auto ML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BECE4-597A-44EE-B882-1EA54FD44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960" y="2628265"/>
            <a:ext cx="7025640" cy="2949575"/>
          </a:xfrm>
        </p:spPr>
        <p:txBody>
          <a:bodyPr>
            <a:normAutofit/>
          </a:bodyPr>
          <a:lstStyle/>
          <a:p>
            <a:r>
              <a:rPr lang="en-CA" sz="3600" b="1" dirty="0"/>
              <a:t>LIME</a:t>
            </a:r>
          </a:p>
          <a:p>
            <a:endParaRPr lang="en-CA" sz="3600" b="1" dirty="0"/>
          </a:p>
          <a:p>
            <a:endParaRPr lang="en-CA" sz="3600" b="1" dirty="0"/>
          </a:p>
          <a:p>
            <a:r>
              <a:rPr lang="en-CA" sz="3600" b="1" dirty="0"/>
              <a:t>SHAP</a:t>
            </a:r>
          </a:p>
        </p:txBody>
      </p:sp>
    </p:spTree>
    <p:extLst>
      <p:ext uri="{BB962C8B-B14F-4D97-AF65-F5344CB8AC3E}">
        <p14:creationId xmlns:p14="http://schemas.microsoft.com/office/powerpoint/2010/main" val="16974722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889E3-3F0A-463E-8F10-3C1F7B052715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LIME</a:t>
            </a:r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8D5B7F-E322-4651-855C-A63ADAC89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91203"/>
            <a:ext cx="10905066" cy="3762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8CBAE9-EE31-47B9-B2E2-08B352B8B8E8}"/>
              </a:ext>
            </a:extLst>
          </p:cNvPr>
          <p:cNvSpPr txBox="1"/>
          <p:nvPr/>
        </p:nvSpPr>
        <p:spPr>
          <a:xfrm>
            <a:off x="386080" y="5953760"/>
            <a:ext cx="11225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printf</a:t>
            </a:r>
            <a:r>
              <a:rPr lang="en-US" dirty="0"/>
              <a:t>” is positive for c, but negative for Other.</a:t>
            </a:r>
          </a:p>
          <a:p>
            <a:r>
              <a:rPr lang="en-US" dirty="0"/>
              <a:t>If we remove the words </a:t>
            </a:r>
            <a:r>
              <a:rPr lang="en-US" dirty="0" err="1"/>
              <a:t>printf</a:t>
            </a:r>
            <a:r>
              <a:rPr lang="en-US" dirty="0"/>
              <a:t> from the document, we expect the model to predict c with probability 0.97 - 0.28 = 0.69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20976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AB3C42-B29B-4335-8874-E5F7AC62C1D9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SHAP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281598-ADBD-4607-91D3-BB359EE5F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336690"/>
            <a:ext cx="6553545" cy="5603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2CA297-E23E-4DBC-983A-E8D1C319C8C0}"/>
              </a:ext>
            </a:extLst>
          </p:cNvPr>
          <p:cNvSpPr txBox="1"/>
          <p:nvPr/>
        </p:nvSpPr>
        <p:spPr>
          <a:xfrm>
            <a:off x="5039360" y="6035040"/>
            <a:ext cx="685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“php” is the biggest signal word used by our model, contributing most to “php” predictions.</a:t>
            </a:r>
          </a:p>
          <a:p>
            <a:r>
              <a:rPr lang="en-US" sz="1400" dirty="0"/>
              <a:t>It’s unlikely you’d see the word “php” used in a python question.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7629389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EE517-2564-4896-8FCD-78E93577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880" y="396240"/>
            <a:ext cx="7122158" cy="36372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1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Good Features are the backbone of any machine learning model.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 good feature creation often needs domain knowledge, creativity, and lots of time.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016A-E6FB-4835-80A8-9FDFB3AF5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2000" kern="1200" dirty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49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5B6035-342D-4249-94AD-50972C1F8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555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041F31-A7C3-45BF-ACF8-F6E2D85372D3}"/>
              </a:ext>
            </a:extLst>
          </p:cNvPr>
          <p:cNvSpPr/>
          <p:nvPr/>
        </p:nvSpPr>
        <p:spPr>
          <a:xfrm>
            <a:off x="3423920" y="1290320"/>
            <a:ext cx="7792720" cy="163068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latin typeface="Aharoni" panose="02010803020104030203" pitchFamily="2" charset="-79"/>
                <a:cs typeface="Aharoni" panose="02010803020104030203" pitchFamily="2" charset="-79"/>
              </a:rPr>
              <a:t>Feature Engineering for Natural Language Processing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325E09-1399-4A56-980F-DC5D090FA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95600" cy="2552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39CF0-4F42-4B85-9AAF-2A52140E99CA}"/>
              </a:ext>
            </a:extLst>
          </p:cNvPr>
          <p:cNvSpPr txBox="1"/>
          <p:nvPr/>
        </p:nvSpPr>
        <p:spPr>
          <a:xfrm>
            <a:off x="1869440" y="164592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FC6741-4F17-4FB2-A881-47680060D338}"/>
              </a:ext>
            </a:extLst>
          </p:cNvPr>
          <p:cNvSpPr/>
          <p:nvPr/>
        </p:nvSpPr>
        <p:spPr>
          <a:xfrm>
            <a:off x="20320" y="4831070"/>
            <a:ext cx="4257040" cy="201677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Susan Li</a:t>
            </a:r>
          </a:p>
          <a:p>
            <a:pPr algn="ctr"/>
            <a:r>
              <a:rPr lang="en-CA" sz="20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https://medium.com/@actsusanli</a:t>
            </a:r>
            <a:endParaRPr lang="en-CA" sz="2000" b="1" dirty="0">
              <a:solidFill>
                <a:schemeClr val="bg1"/>
              </a:solidFill>
            </a:endParaRPr>
          </a:p>
          <a:p>
            <a:pPr algn="ctr"/>
            <a:endParaRPr lang="en-CA" sz="2000" dirty="0"/>
          </a:p>
          <a:p>
            <a:pPr algn="ctr"/>
            <a:r>
              <a:rPr lang="en-CA" sz="2000" b="1" dirty="0"/>
              <a:t>Sr. Data Scientist</a:t>
            </a:r>
          </a:p>
          <a:p>
            <a:pPr algn="ctr"/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B79DF0-C220-4E77-9031-CD8F90AFF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013" y="6350000"/>
            <a:ext cx="1246389" cy="37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519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2AB7-3001-451F-8704-DF246E53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Resources: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EE11F9-6FB5-4E78-9DBD-770C249050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645" r="453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2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2BB75-5F33-4B9C-9BC1-1087B6AA4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/>
              <a:t>Glove: </a:t>
            </a:r>
            <a:r>
              <a:rPr lang="en-US" sz="2000">
                <a:hlinkClick r:id="rId3"/>
              </a:rPr>
              <a:t>https://blog.acolyer.org/2016/04/22/glove-global-vectors-for-word-representation/</a:t>
            </a:r>
            <a:endParaRPr lang="en-US" sz="2000"/>
          </a:p>
          <a:p>
            <a:pPr marL="0"/>
            <a:r>
              <a:rPr lang="en-US" sz="2000"/>
              <a:t>Word2vec: </a:t>
            </a:r>
            <a:r>
              <a:rPr lang="en-US" sz="2000">
                <a:hlinkClick r:id="rId4"/>
              </a:rPr>
              <a:t>https://blog.acolyer.org/2016/04/21/the-amazing-power-of-word-vectors/</a:t>
            </a:r>
            <a:endParaRPr lang="en-US" sz="2000"/>
          </a:p>
          <a:p>
            <a:pPr marL="0"/>
            <a:r>
              <a:rPr lang="en-US" sz="2000">
                <a:hlinkClick r:id="rId5"/>
              </a:rPr>
              <a:t>https://arxiv.org/pdf/1301.3781.pdf</a:t>
            </a:r>
            <a:r>
              <a:rPr lang="en-US" sz="2000"/>
              <a:t> - Mikolov et al. 2013</a:t>
            </a:r>
          </a:p>
          <a:p>
            <a:pPr marL="0"/>
            <a:r>
              <a:rPr lang="en-US" sz="2000">
                <a:hlinkClick r:id="rId6"/>
              </a:rPr>
              <a:t>https://papers.nips.cc/paper/5021-distributed-representations-of-words-and-phrases-and-their-compositionality.pdf</a:t>
            </a:r>
            <a:r>
              <a:rPr lang="en-US" sz="2000"/>
              <a:t> - Mikolov et al. 2013</a:t>
            </a:r>
          </a:p>
          <a:p>
            <a:pPr marL="0"/>
            <a:r>
              <a:rPr lang="en-US" sz="2000">
                <a:hlinkClick r:id="rId7"/>
              </a:rPr>
              <a:t>https://arxiv.org/pdf/1411.2738v3.pdf</a:t>
            </a:r>
            <a:r>
              <a:rPr lang="en-US" sz="2000"/>
              <a:t> - Rong 2014</a:t>
            </a:r>
          </a:p>
          <a:p>
            <a:pPr marL="0"/>
            <a:r>
              <a:rPr lang="en-US" sz="2000">
                <a:hlinkClick r:id="rId8"/>
              </a:rPr>
              <a:t>https://arxiv.org/pdf/1402.3722v1.pdf</a:t>
            </a:r>
            <a:r>
              <a:rPr lang="en-US" sz="2000"/>
              <a:t> - Goldberg and Levy 2014</a:t>
            </a:r>
          </a:p>
          <a:p>
            <a:pPr marL="0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6616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car parked on a city street&#10;&#10;Description automatically generated">
            <a:extLst>
              <a:ext uri="{FF2B5EF4-FFF2-40B4-BE49-F238E27FC236}">
                <a16:creationId xmlns:a16="http://schemas.microsoft.com/office/drawing/2014/main" id="{92678246-36D7-45D3-8233-6E6CFD54C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79" b="701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A14E38-967C-4EC7-8CE4-E944B55B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CA" sz="3600" dirty="0">
                <a:latin typeface="Abadi" panose="020B0604020104020204" pitchFamily="34" charset="0"/>
              </a:rPr>
              <a:t>What are features</a:t>
            </a:r>
            <a:br>
              <a:rPr lang="en-CA" sz="3600" dirty="0">
                <a:latin typeface="Abadi" panose="020B0604020104020204" pitchFamily="34" charset="0"/>
              </a:rPr>
            </a:br>
            <a:r>
              <a:rPr lang="en-CA" sz="2000" dirty="0">
                <a:latin typeface="Abadi" panose="020B0604020104020204" pitchFamily="34" charset="0"/>
              </a:rPr>
              <a:t>When we predict New York City </a:t>
            </a:r>
            <a:br>
              <a:rPr lang="en-CA" sz="2000" dirty="0">
                <a:latin typeface="Abadi" panose="020B0604020104020204" pitchFamily="34" charset="0"/>
              </a:rPr>
            </a:br>
            <a:r>
              <a:rPr lang="en-CA" sz="2000" dirty="0">
                <a:latin typeface="Abadi" panose="020B0604020104020204" pitchFamily="34" charset="0"/>
              </a:rPr>
              <a:t>taxi fare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AE0D-6B94-4841-BF83-655732FC7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55981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CA" sz="2000" dirty="0">
                <a:latin typeface="Abadi" panose="020B0604020104020204" pitchFamily="34" charset="0"/>
              </a:rPr>
              <a:t>Distance between pickup and drop off location</a:t>
            </a:r>
          </a:p>
          <a:p>
            <a:r>
              <a:rPr lang="en-CA" sz="2000" dirty="0">
                <a:latin typeface="Abadi" panose="020B0604020104020204" pitchFamily="34" charset="0"/>
              </a:rPr>
              <a:t>Time of the day</a:t>
            </a:r>
          </a:p>
          <a:p>
            <a:r>
              <a:rPr lang="en-CA" sz="2000" dirty="0">
                <a:latin typeface="Abadi" panose="020B0604020104020204" pitchFamily="34" charset="0"/>
              </a:rPr>
              <a:t>Day of the week</a:t>
            </a:r>
          </a:p>
          <a:p>
            <a:r>
              <a:rPr lang="en-CA" sz="2000" dirty="0">
                <a:latin typeface="Abadi" panose="020B0604020104020204" pitchFamily="34" charset="0"/>
              </a:rPr>
              <a:t>Is a holiday or not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85200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725D2-1067-4682-9889-18B39B41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+mn-lt"/>
              </a:rPr>
              <a:t>What are the features for NLP?</a:t>
            </a:r>
          </a:p>
        </p:txBody>
      </p:sp>
      <p:pic>
        <p:nvPicPr>
          <p:cNvPr id="31" name="Content Placeholder 3">
            <a:extLst>
              <a:ext uri="{FF2B5EF4-FFF2-40B4-BE49-F238E27FC236}">
                <a16:creationId xmlns:a16="http://schemas.microsoft.com/office/drawing/2014/main" id="{36B7FFB3-5038-4BAC-8BF6-46CDAF674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908" y="307731"/>
            <a:ext cx="3078180" cy="3997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3D514-88EA-4BD8-A6E4-DA6C27748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139" y="307731"/>
            <a:ext cx="4017725" cy="3997637"/>
          </a:xfrm>
          <a:prstGeom prst="rect">
            <a:avLst/>
          </a:prstGeom>
        </p:spPr>
      </p:pic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72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84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D56CC-06DF-4BF3-9F4D-0B5726D4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604" y="1053042"/>
            <a:ext cx="4458424" cy="30683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dirty="0">
                <a:solidFill>
                  <a:srgbClr val="FFFFFF"/>
                </a:solidFill>
                <a:latin typeface="+mn-lt"/>
              </a:rPr>
              <a:t>How does computer perceive text?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C8C4A3-C755-4CB5-8B09-11558DB6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451" y="4201833"/>
            <a:ext cx="5499411" cy="1182372"/>
          </a:xfrm>
          <a:prstGeom prst="rect">
            <a:avLst/>
          </a:prstGeom>
        </p:spPr>
      </p:pic>
      <p:cxnSp>
        <p:nvCxnSpPr>
          <p:cNvPr id="92" name="Straight Connector 86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88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Content Placeholder 7">
            <a:extLst>
              <a:ext uri="{FF2B5EF4-FFF2-40B4-BE49-F238E27FC236}">
                <a16:creationId xmlns:a16="http://schemas.microsoft.com/office/drawing/2014/main" id="{CA7E360A-7677-4ECC-9418-C6CFC605E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6251" y="1093813"/>
            <a:ext cx="5390093" cy="140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46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effectLst>
          <a:outerShdw blurRad="50800" dist="38100" dir="2700000" algn="tl" rotWithShape="0">
            <a:prstClr val="black">
              <a:alpha val="40000"/>
            </a:prstClr>
          </a:outerShdw>
          <a:softEdge rad="63500"/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1288</Words>
  <Application>Microsoft Office PowerPoint</Application>
  <PresentationFormat>Widescreen</PresentationFormat>
  <Paragraphs>163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Abadi</vt:lpstr>
      <vt:lpstr>Aharoni</vt:lpstr>
      <vt:lpstr>Arial</vt:lpstr>
      <vt:lpstr>Calibri</vt:lpstr>
      <vt:lpstr>Calibri Light</vt:lpstr>
      <vt:lpstr>Helvetica Neue</vt:lpstr>
      <vt:lpstr>Verdana</vt:lpstr>
      <vt:lpstr>Office Theme</vt:lpstr>
      <vt:lpstr>Natural Language Processing Is So Difficult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features When we predict New York City  taxi fare</vt:lpstr>
      <vt:lpstr>What are the features for NLP?</vt:lpstr>
      <vt:lpstr>How does computer perceive text?</vt:lpstr>
      <vt:lpstr>Meta features                Text based features</vt:lpstr>
      <vt:lpstr>Meta features</vt:lpstr>
      <vt:lpstr>Text based features</vt:lpstr>
      <vt:lpstr>PowerPoint Presentation</vt:lpstr>
      <vt:lpstr>PowerPoint Presentation</vt:lpstr>
      <vt:lpstr>PowerPoint Presentation</vt:lpstr>
      <vt:lpstr>Feature Engineering for NLP</vt:lpstr>
      <vt:lpstr>What Is Not Feature Engineering</vt:lpstr>
      <vt:lpstr>PowerPoint Presentation</vt:lpstr>
      <vt:lpstr>Feature Engineering for NLP</vt:lpstr>
      <vt:lpstr>Problem 1: Predict label of a Stack Overflow question</vt:lpstr>
      <vt:lpstr>Problem formulation</vt:lpstr>
      <vt:lpstr>PowerPoint Presentation</vt:lpstr>
      <vt:lpstr>PowerPoint Presentation</vt:lpstr>
      <vt:lpstr>PowerPoint Presentation</vt:lpstr>
      <vt:lpstr>N-gram</vt:lpstr>
      <vt:lpstr>PowerPoint Presentation</vt:lpstr>
      <vt:lpstr>TF-IDF computation of the word “python”</vt:lpstr>
      <vt:lpstr>TF-IDF sparse matrix example</vt:lpstr>
      <vt:lpstr>Coding TF-IDF</vt:lpstr>
      <vt:lpstr>PowerPoint Presentation</vt:lpstr>
      <vt:lpstr>Word2vec</vt:lpstr>
      <vt:lpstr>Word2vec</vt:lpstr>
      <vt:lpstr>PowerPoint Presentation</vt:lpstr>
      <vt:lpstr>Word2vec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Word2Vec                       FastText</vt:lpstr>
      <vt:lpstr>PowerPoint Presentation</vt:lpstr>
      <vt:lpstr>Word2vec   FastText</vt:lpstr>
      <vt:lpstr>Problem 2: Topic Modeling (Unsupervised)</vt:lpstr>
      <vt:lpstr>PowerPoint Presentation</vt:lpstr>
      <vt:lpstr>Topic Modeling</vt:lpstr>
      <vt:lpstr>PowerPoint Presentation</vt:lpstr>
      <vt:lpstr>PowerPoint Presentation</vt:lpstr>
      <vt:lpstr>Problem 3: Auto detect duplicate Stack Overflow questions</vt:lpstr>
      <vt:lpstr>PowerPoint Presentation</vt:lpstr>
      <vt:lpstr>PowerPoint Presentation</vt:lpstr>
      <vt:lpstr>Problem formulation</vt:lpstr>
      <vt:lpstr>Meta features                    Word2vec features</vt:lpstr>
      <vt:lpstr>PowerPoint Presentation</vt:lpstr>
      <vt:lpstr>PowerPoint Presentation</vt:lpstr>
      <vt:lpstr>Debug end-to-end Auto ML models</vt:lpstr>
      <vt:lpstr>PowerPoint Presentation</vt:lpstr>
      <vt:lpstr>PowerPoint Presentation</vt:lpstr>
      <vt:lpstr>            Good Features are the backbone of any machine learning model. And good feature creation often needs domain knowledge, creativity, and lots of time. </vt:lpstr>
      <vt:lpstr>Resources: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Language Processing Is So Difficult</dc:title>
  <dc:creator>Susan Li</dc:creator>
  <cp:lastModifiedBy>Susan Li</cp:lastModifiedBy>
  <cp:revision>4</cp:revision>
  <dcterms:created xsi:type="dcterms:W3CDTF">2019-06-19T15:26:28Z</dcterms:created>
  <dcterms:modified xsi:type="dcterms:W3CDTF">2019-06-24T21:17:18Z</dcterms:modified>
</cp:coreProperties>
</file>