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0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4448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</a:t>
            </a:r>
            <a:r>
              <a:rPr b="1" lang="en" sz="1800">
                <a:solidFill>
                  <a:srgbClr val="434343"/>
                </a:solidFill>
              </a:rPr>
              <a:t>@c</a:t>
            </a:r>
            <a:r>
              <a:rPr b="1" lang="en" sz="1800">
                <a:solidFill>
                  <a:srgbClr val="434343"/>
                </a:solidFill>
              </a:rPr>
              <a:t>hrispacia - Lead backend dev OpenBazaar</a:t>
            </a:r>
            <a:endParaRPr b="1" sz="1800">
              <a:solidFill>
                <a:srgbClr val="434343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0" y="4531950"/>
            <a:ext cx="335274" cy="3352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754550" y="3235125"/>
            <a:ext cx="5634900" cy="1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AD5199"/>
                </a:solidFill>
                <a:latin typeface="Open Sans"/>
                <a:ea typeface="Open Sans"/>
                <a:cs typeface="Open Sans"/>
                <a:sym typeface="Open Sans"/>
              </a:rPr>
              <a:t>How</a:t>
            </a: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3000">
                <a:solidFill>
                  <a:srgbClr val="C8DE5B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3000">
                <a:solidFill>
                  <a:srgbClr val="FCC251"/>
                </a:solidFill>
                <a:latin typeface="Open Sans"/>
                <a:ea typeface="Open Sans"/>
                <a:cs typeface="Open Sans"/>
                <a:sym typeface="Open Sans"/>
              </a:rPr>
              <a:t>Leverage</a:t>
            </a: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Lib</a:t>
            </a:r>
            <a:r>
              <a:rPr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p2p</a:t>
            </a: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3000">
                <a:solidFill>
                  <a:srgbClr val="C8DE5B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" sz="3000">
                <a:solidFill>
                  <a:srgbClr val="66CCDA"/>
                </a:solidFill>
                <a:latin typeface="Open Sans"/>
                <a:ea typeface="Open Sans"/>
                <a:cs typeface="Open Sans"/>
                <a:sym typeface="Open Sans"/>
              </a:rPr>
              <a:t>blockchain</a:t>
            </a: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3000">
                <a:solidFill>
                  <a:srgbClr val="F862A1"/>
                </a:solidFill>
                <a:latin typeface="Open Sans"/>
                <a:ea typeface="Open Sans"/>
                <a:cs typeface="Open Sans"/>
                <a:sym typeface="Open Sans"/>
              </a:rPr>
              <a:t>applications</a:t>
            </a:r>
            <a:endParaRPr b="1" sz="3000">
              <a:solidFill>
                <a:srgbClr val="F862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275" y="637900"/>
            <a:ext cx="2601449" cy="25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25" y="4418950"/>
            <a:ext cx="506450" cy="6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896975" y="571700"/>
            <a:ext cx="6207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Multiplexing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can multiplex multiple listen network interfaces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can multiplex multiple transport protocols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can multiplex multiple connections per peer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can multiplex multiple client protocols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can multiplex multiple streams per protocol, per connection (SPDY, HTTP2, QUIC, SSH)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has flow control (backpressure, fairness)</a:t>
            </a:r>
            <a:endParaRPr sz="1800">
              <a:solidFill>
                <a:srgbClr val="24292E"/>
              </a:solidFill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</a:rPr>
              <a:t>encrypts each connection with a different ephemeral key</a:t>
            </a:r>
            <a:endParaRPr sz="1800">
              <a:solidFill>
                <a:srgbClr val="24292E"/>
              </a:solidFill>
            </a:endParaRPr>
          </a:p>
          <a:p>
            <a:pPr indent="0" lvl="0" marL="457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" y="4439100"/>
            <a:ext cx="474700" cy="6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Protocol Muxing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400" y="231775"/>
            <a:ext cx="4102139" cy="40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896975" y="571700"/>
            <a:ext cx="6207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Encryption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	</a:t>
            </a:r>
            <a:r>
              <a:rPr lang="en" sz="1200">
                <a:solidFill>
                  <a:srgbClr val="434343"/>
                </a:solidFill>
              </a:rPr>
              <a:t>Communications on </a:t>
            </a:r>
            <a:r>
              <a:rPr lang="en"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libp2p</a:t>
            </a:r>
            <a:r>
              <a:rPr lang="en" sz="1200">
                <a:solidFill>
                  <a:srgbClr val="434343"/>
                </a:solidFill>
              </a:rPr>
              <a:t> may be:</a:t>
            </a:r>
            <a:endParaRPr sz="1200">
              <a:solidFill>
                <a:srgbClr val="434343"/>
              </a:solidFill>
            </a:endParaRPr>
          </a:p>
          <a:p>
            <a:pPr indent="-304800" lvl="0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encrypted</a:t>
            </a:r>
            <a:endParaRPr sz="1200">
              <a:solidFill>
                <a:srgbClr val="434343"/>
              </a:solidFill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signed (not encrypted)</a:t>
            </a:r>
            <a:endParaRPr sz="1200">
              <a:solidFill>
                <a:srgbClr val="434343"/>
              </a:solidFill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clear (not encrypted, not signed)</a:t>
            </a:r>
            <a:endParaRPr sz="1200">
              <a:solidFill>
                <a:srgbClr val="43434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24292E"/>
                </a:solidFill>
              </a:rPr>
              <a:t>		</a:t>
            </a:r>
            <a:endParaRPr sz="1800">
              <a:solidFill>
                <a:srgbClr val="24292E"/>
              </a:solidFill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0" y="4399200"/>
            <a:ext cx="538200" cy="6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0" y="4622750"/>
            <a:ext cx="601700" cy="4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375" y="152400"/>
            <a:ext cx="71288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896975" y="349450"/>
            <a:ext cx="6207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Nat Traversal / Relay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	</a:t>
            </a:r>
            <a:endParaRPr sz="1800">
              <a:solidFill>
                <a:srgbClr val="43434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25" y="4334000"/>
            <a:ext cx="474700" cy="6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88" y="1039125"/>
            <a:ext cx="8817027" cy="15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047800" y="2627500"/>
            <a:ext cx="7810500" cy="18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292E"/>
                </a:solidFill>
                <a:latin typeface="Open Sans"/>
                <a:ea typeface="Open Sans"/>
                <a:cs typeface="Open Sans"/>
                <a:sym typeface="Open Sans"/>
              </a:rPr>
              <a:t>Multiaddr Format</a:t>
            </a:r>
            <a:endParaRPr b="1" sz="1200">
              <a:solidFill>
                <a:srgbClr val="2429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92E"/>
                </a:solidFill>
                <a:latin typeface="Verdana"/>
                <a:ea typeface="Verdana"/>
                <a:cs typeface="Verdana"/>
                <a:sym typeface="Verdana"/>
              </a:rPr>
              <a:t>[&lt;relay peer multiaddr&gt;]/p2p-circuit/&lt;destination peer multiaddr&gt;</a:t>
            </a:r>
            <a:endParaRPr sz="1200">
              <a:solidFill>
                <a:srgbClr val="2429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292E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endParaRPr b="1" sz="1200">
              <a:solidFill>
                <a:srgbClr val="2429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292E"/>
                </a:solidFill>
                <a:latin typeface="Verdana"/>
                <a:ea typeface="Verdana"/>
                <a:cs typeface="Verdana"/>
                <a:sym typeface="Verdana"/>
              </a:rPr>
              <a:t>/p2p-circuit/p2p/QmVT6GYwjeeAF5TR485Yc58S3xRF5EFsZ5YAF4VcP3URHt</a:t>
            </a:r>
            <a:r>
              <a:rPr lang="en" sz="1200">
                <a:solidFill>
                  <a:srgbClr val="24292E"/>
                </a:solidFill>
              </a:rPr>
              <a:t> - Arbitrary relay node</a:t>
            </a:r>
            <a:endParaRPr sz="1200">
              <a:solidFill>
                <a:srgbClr val="24292E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4292E"/>
                </a:solidFill>
                <a:latin typeface="Verdana"/>
                <a:ea typeface="Verdana"/>
                <a:cs typeface="Verdana"/>
                <a:sym typeface="Verdana"/>
              </a:rPr>
              <a:t>/ip4/127.0.0.1/tcp/5002/p2p/QmdPU7PfRyKehdrP5A3WqmjyD6bhVpU1mLGKppa2FjGDjZ/p2p-circuit/p2p/QmVT6GYwjeeAF5TR485Yc58S3xRF5EFsZ5YAF4VcP3URHt</a:t>
            </a:r>
            <a:r>
              <a:rPr lang="en" sz="1200">
                <a:solidFill>
                  <a:srgbClr val="24292E"/>
                </a:solidFill>
              </a:rPr>
              <a:t> - Specific relay node</a:t>
            </a:r>
            <a:endParaRPr sz="1200">
              <a:solidFill>
                <a:srgbClr val="24292E"/>
              </a:solidFill>
            </a:endParaRPr>
          </a:p>
          <a:p>
            <a:pPr indent="0" lvl="0" mar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429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5" y="4511000"/>
            <a:ext cx="482650" cy="5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896975" y="349450"/>
            <a:ext cx="6207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Routing</a:t>
            </a:r>
            <a:endParaRPr b="1"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Kademlia DHT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Supernode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MDNS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	</a:t>
            </a:r>
            <a:endParaRPr sz="1800">
              <a:solidFill>
                <a:srgbClr val="43434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Routing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730300" y="349450"/>
            <a:ext cx="7993200" cy="4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Lightning Network</a:t>
            </a:r>
            <a:endParaRPr b="1"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02212d3ec887188b284dbb7b2e6eb40629a6e14fb049673f22d2a0aa05f902090e@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162.246.145.218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Libp2p</a:t>
            </a:r>
            <a:endParaRPr b="1"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QmYMR9kDCSF3yBVVyhsRepJC4Byx6TrYGbjZsBgzVP9rG2</a:t>
            </a:r>
            <a:br>
              <a:rPr lang="en" sz="1200">
                <a:solidFill>
                  <a:srgbClr val="434343"/>
                </a:solidFill>
              </a:rPr>
            </a:br>
            <a:br>
              <a:rPr lang="en" sz="1200">
                <a:solidFill>
                  <a:srgbClr val="434343"/>
                </a:solidFill>
              </a:rPr>
            </a:b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b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“/ip4/127.0.0.1/tcp/4001”,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“/ip4/127.0.0.1/tcp/9005/ws”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“/ip4/10.0.0.8/tcp/4001”,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“/ip4/10.0.0.8/tcp/4001/ws”,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“/ip6/::1/tcp/4001”,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“/ip6/::1/tcp/9005/ws”,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“/ip6/Fe80::8823:6dff:fee7:f172/tcp/9005/ws”,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“/onion/erhkddypoy6qml6h:4003”	</a:t>
            </a:r>
            <a:b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0" y="4399200"/>
            <a:ext cx="538200" cy="6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" y="4439100"/>
            <a:ext cx="474700" cy="6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896975" y="571700"/>
            <a:ext cx="74136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Pubsub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Propagate information throughout the network in a structured manner, with or without guarantees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45720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 like: order, delivery, efficiency, fault tolerance and so on.</a:t>
            </a:r>
            <a:endParaRPr sz="1200">
              <a:solidFill>
                <a:srgbClr val="434343"/>
              </a:solidFill>
            </a:endParaRPr>
          </a:p>
          <a:p>
            <a:pPr indent="-304800" lvl="0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floodsub</a:t>
            </a:r>
            <a:endParaRPr sz="1200">
              <a:solidFill>
                <a:srgbClr val="434343"/>
              </a:solidFill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multicast</a:t>
            </a:r>
            <a:endParaRPr sz="1200">
              <a:solidFill>
                <a:srgbClr val="43434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24292E"/>
                </a:solidFill>
              </a:rPr>
              <a:t>		</a:t>
            </a:r>
            <a:endParaRPr sz="1800">
              <a:solidFill>
                <a:srgbClr val="24292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08285" cy="409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75" y="4568863"/>
            <a:ext cx="474700" cy="4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024600" y="222450"/>
            <a:ext cx="28734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Identity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DHT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Protocol multiplexing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Wire encryption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Pubsub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Further Reading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087475" y="547875"/>
            <a:ext cx="67230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https://libp2p.io/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https://github.com/libp2p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25" y="2310025"/>
            <a:ext cx="335274" cy="33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500225" y="2254450"/>
            <a:ext cx="17145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@chrispacia</a:t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113" y="2954473"/>
            <a:ext cx="206100" cy="2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541800" y="2841825"/>
            <a:ext cx="2244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ctpacia@gmail.com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700" y="4549988"/>
            <a:ext cx="601700" cy="4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025" y="2028225"/>
            <a:ext cx="7396198" cy="13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" y="320975"/>
            <a:ext cx="7554948" cy="11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24525"/>
            <a:ext cx="585825" cy="4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0" y="4399200"/>
            <a:ext cx="538200" cy="6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Common Needs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896975" y="571700"/>
            <a:ext cx="62070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Identity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Peer discovery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Routing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Wire encryption/authentication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Multi-transport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Nat traversal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Stream/protocol multiplexing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Relaying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00" y="4568863"/>
            <a:ext cx="474700" cy="4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275" y="842925"/>
            <a:ext cx="633450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6700" y="901275"/>
            <a:ext cx="1284275" cy="7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7200" y="901273"/>
            <a:ext cx="805652" cy="79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Shape 81"/>
          <p:cNvCxnSpPr/>
          <p:nvPr/>
        </p:nvCxnSpPr>
        <p:spPr>
          <a:xfrm>
            <a:off x="603300" y="2302075"/>
            <a:ext cx="772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Shape 82"/>
          <p:cNvPicPr preferRelativeResize="0"/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840750" y="2905200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8">
            <a:alphaModFix amt="43000"/>
          </a:blip>
          <a:stretch>
            <a:fillRect/>
          </a:stretch>
        </p:blipFill>
        <p:spPr>
          <a:xfrm>
            <a:off x="2675475" y="3181425"/>
            <a:ext cx="1943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9">
            <a:alphaModFix amt="43000"/>
          </a:blip>
          <a:stretch>
            <a:fillRect/>
          </a:stretch>
        </p:blipFill>
        <p:spPr>
          <a:xfrm>
            <a:off x="5102725" y="3038550"/>
            <a:ext cx="14287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10">
            <a:alphaModFix amt="43000"/>
          </a:blip>
          <a:stretch>
            <a:fillRect/>
          </a:stretch>
        </p:blipFill>
        <p:spPr>
          <a:xfrm>
            <a:off x="7015625" y="3048075"/>
            <a:ext cx="11811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Languages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25" y="4418950"/>
            <a:ext cx="506450" cy="6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Architecture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96975" y="571700"/>
            <a:ext cx="6207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Transport agnostic</a:t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transports: TCP, UDP, SCTP, UDT, uTP, QUIC, SSH, etc.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authenticated transports: TLS, DTLS, CurveCP, SSH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5" y="4511000"/>
            <a:ext cx="482650" cy="5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Multiaddr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912850" y="412950"/>
            <a:ext cx="6405600" cy="19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Support addresses for any network protocol.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Are self-describing.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Conform to a simple syntax, making them trivial to parse and construct.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Have human-readable and efficient machine-readable representations.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Encapsulate well, allowing trivial wrapping and unwrapping of encapsulation layers.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968425" y="2651325"/>
            <a:ext cx="67470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52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/ip6/fe80::8823:6dff:fee7:f172/tcp/4001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52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/ip4/162.246.145.218/udp/4001/utp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52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/onion/erhkddypoy6qml6h:4003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52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/ip6/2601:9:4f81:9700:803e:ca65:66e8:c21/udp/1234/quic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52400" rtl="0">
              <a:lnSpc>
                <a:spcPct val="14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highlight>
                <a:srgbClr val="F6F8FA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0" y="4622750"/>
            <a:ext cx="601700" cy="4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25" y="184150"/>
            <a:ext cx="8299731" cy="431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6F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5" y="4511000"/>
            <a:ext cx="482650" cy="5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896975" y="4399200"/>
            <a:ext cx="64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Multihash</a:t>
            </a:r>
            <a:endParaRPr b="1" sz="3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881100" y="444700"/>
            <a:ext cx="77310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Format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152400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&lt;varint hash function code&gt;&lt;varint digest size in bytes&gt;&lt;hash function output&gt;</a:t>
            </a:r>
            <a:endParaRPr sz="1000">
              <a:solidFill>
                <a:srgbClr val="434343"/>
              </a:solidFill>
              <a:highlight>
                <a:srgbClr val="F6F8FA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52400" marR="152400" rtl="0">
              <a:lnSpc>
                <a:spcPct val="14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# sha1 - 0x11 - sha1("multihash")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111488c2f11fb2ce392acb5b2986e640211c4690073e # sha1 in hex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CEKIRQXRD6ZM4OJKZNNSTBXGIAQRYRUQA47A==== # sha1 in base32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5dsgvJGnvAfiR3K6HCBc4hcokSfmjj # sha1 in base58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ERSIwvEfss45KstbKYbmQCEcRpAHPg== # sha1 in base64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# sha2-256 0x12 - sha2-256("multihash")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12209cbc07c3f991725836a3aa2a581ca2029198aa420b9d99bc0e131d9f3e2cbe47 # sha2-256 in hex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CIQJZPAHYP4ZC4SYG2R2UKSYDSRAFEMYVJBAXHMZXQHBGHM7HYWL4RY= # sha256 in base32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QmYtUc4iTCbbfVSDNKvtQqrfyezPPnFvE33wFmutw9PBBk # sha256 in base58</a:t>
            </a:r>
            <a:b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434343"/>
                </a:solidFill>
                <a:highlight>
                  <a:srgbClr val="F6F8FA"/>
                </a:highlight>
                <a:latin typeface="Verdana"/>
                <a:ea typeface="Verdana"/>
                <a:cs typeface="Verdana"/>
                <a:sym typeface="Verdana"/>
              </a:rPr>
              <a:t>EiCcvAfD+ZFyWDajqipYHKICkZiqQgudmbwOEx2fPiy+Rw== # sha256 in base64</a:t>
            </a:r>
            <a:endParaRPr sz="1000">
              <a:solidFill>
                <a:srgbClr val="434343"/>
              </a:solidFill>
              <a:highlight>
                <a:srgbClr val="F6F8FA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52400" rtl="0">
              <a:lnSpc>
                <a:spcPct val="14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highlight>
                <a:srgbClr val="F6F8FA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0" y="4622750"/>
            <a:ext cx="601700" cy="4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625" y="244475"/>
            <a:ext cx="479674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