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304" r:id="rId3"/>
    <p:sldId id="278" r:id="rId4"/>
    <p:sldId id="257" r:id="rId5"/>
    <p:sldId id="267" r:id="rId6"/>
    <p:sldId id="283" r:id="rId7"/>
    <p:sldId id="298" r:id="rId8"/>
    <p:sldId id="297" r:id="rId9"/>
    <p:sldId id="281" r:id="rId10"/>
    <p:sldId id="282" r:id="rId11"/>
    <p:sldId id="300" r:id="rId12"/>
    <p:sldId id="286" r:id="rId13"/>
    <p:sldId id="287" r:id="rId14"/>
    <p:sldId id="284" r:id="rId15"/>
    <p:sldId id="288" r:id="rId16"/>
    <p:sldId id="290" r:id="rId17"/>
    <p:sldId id="277" r:id="rId18"/>
    <p:sldId id="270" r:id="rId19"/>
    <p:sldId id="303" r:id="rId20"/>
    <p:sldId id="274" r:id="rId21"/>
    <p:sldId id="275" r:id="rId22"/>
    <p:sldId id="301" r:id="rId23"/>
    <p:sldId id="279" r:id="rId24"/>
    <p:sldId id="264" r:id="rId25"/>
    <p:sldId id="268" r:id="rId26"/>
    <p:sldId id="296" r:id="rId27"/>
    <p:sldId id="280" r:id="rId28"/>
    <p:sldId id="299" r:id="rId29"/>
    <p:sldId id="293" r:id="rId30"/>
    <p:sldId id="269"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43" d="100"/>
          <a:sy n="143" d="100"/>
        </p:scale>
        <p:origin x="-128" y="-3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2BC36-3EE8-A245-91F1-212AEDA10A95}" type="datetimeFigureOut">
              <a:rPr lang="en-US" smtClean="0"/>
              <a:t>6/28/17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CB4BF-50F1-C842-89C9-F962C9B43B2B}" type="slidenum">
              <a:rPr lang="en-US" smtClean="0"/>
              <a:t>‹#›</a:t>
            </a:fld>
            <a:endParaRPr lang="en-US"/>
          </a:p>
        </p:txBody>
      </p:sp>
    </p:spTree>
    <p:extLst>
      <p:ext uri="{BB962C8B-B14F-4D97-AF65-F5344CB8AC3E}">
        <p14:creationId xmlns:p14="http://schemas.microsoft.com/office/powerpoint/2010/main" val="1873434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9FE2C-91B5-EC4D-B5EC-1AB56E7928F3}" type="slidenum">
              <a:rPr lang="en-US" smtClean="0"/>
              <a:pPr/>
              <a:t>1</a:t>
            </a:fld>
            <a:endParaRPr lang="en-US" dirty="0"/>
          </a:p>
        </p:txBody>
      </p:sp>
    </p:spTree>
    <p:extLst>
      <p:ext uri="{BB962C8B-B14F-4D97-AF65-F5344CB8AC3E}">
        <p14:creationId xmlns:p14="http://schemas.microsoft.com/office/powerpoint/2010/main" val="71874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00F217-0197-4B6D-B151-40992193D973}"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27028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0F217-0197-4B6D-B151-40992193D973}"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253309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0F217-0197-4B6D-B151-40992193D973}"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55707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3" name="Rectangle 2"/>
          <p:cNvSpPr/>
          <p:nvPr userDrawn="1"/>
        </p:nvSpPr>
        <p:spPr>
          <a:xfrm>
            <a:off x="0" y="2291957"/>
            <a:ext cx="12192000" cy="45660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p>
        </p:txBody>
      </p:sp>
      <p:grpSp>
        <p:nvGrpSpPr>
          <p:cNvPr id="20" name="Group 19"/>
          <p:cNvGrpSpPr>
            <a:grpSpLocks noChangeAspect="1"/>
          </p:cNvGrpSpPr>
          <p:nvPr userDrawn="1"/>
        </p:nvGrpSpPr>
        <p:grpSpPr>
          <a:xfrm>
            <a:off x="4624160" y="2332696"/>
            <a:ext cx="6631473" cy="4693368"/>
            <a:chOff x="192816" y="762000"/>
            <a:chExt cx="7808184" cy="5638956"/>
          </a:xfrm>
          <a:solidFill>
            <a:schemeClr val="bg2"/>
          </a:solidFill>
        </p:grpSpPr>
        <p:sp>
          <p:nvSpPr>
            <p:cNvPr id="22" name="Rectangle 21"/>
            <p:cNvSpPr/>
            <p:nvPr userDrawn="1"/>
          </p:nvSpPr>
          <p:spPr>
            <a:xfrm rot="18900000">
              <a:off x="2362044" y="762000"/>
              <a:ext cx="5638956" cy="5638956"/>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8900000">
              <a:off x="1638966" y="762000"/>
              <a:ext cx="5638956" cy="5638956"/>
            </a:xfrm>
            <a:prstGeom prst="rect">
              <a:avLst/>
            </a:prstGeom>
            <a:solidFill>
              <a:schemeClr val="bg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rot="18900000">
              <a:off x="915891" y="762000"/>
              <a:ext cx="5638956" cy="5638956"/>
            </a:xfrm>
            <a:prstGeom prst="rect">
              <a:avLst/>
            </a:prstGeom>
            <a:solidFill>
              <a:schemeClr val="bg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rot="18900000">
              <a:off x="192816" y="762000"/>
              <a:ext cx="5638956" cy="56389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p:cNvSpPr/>
          <p:nvPr/>
        </p:nvSpPr>
        <p:spPr>
          <a:xfrm>
            <a:off x="0" y="2103122"/>
            <a:ext cx="8246947" cy="4754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p>
        </p:txBody>
      </p:sp>
      <p:sp>
        <p:nvSpPr>
          <p:cNvPr id="2" name="Title 1"/>
          <p:cNvSpPr>
            <a:spLocks noGrp="1"/>
          </p:cNvSpPr>
          <p:nvPr>
            <p:ph type="ctrTitle"/>
          </p:nvPr>
        </p:nvSpPr>
        <p:spPr>
          <a:xfrm>
            <a:off x="921730" y="2956760"/>
            <a:ext cx="7939325" cy="689337"/>
          </a:xfrm>
        </p:spPr>
        <p:txBody>
          <a:bodyPr anchor="t"/>
          <a:lstStyle>
            <a:lvl1pPr>
              <a:defRPr sz="3700">
                <a:solidFill>
                  <a:schemeClr val="bg1"/>
                </a:solidFill>
              </a:defRPr>
            </a:lvl1pPr>
          </a:lstStyle>
          <a:p>
            <a:r>
              <a:rPr lang="en-US" dirty="0" smtClean="0"/>
              <a:t>Click to edit Master title style</a:t>
            </a:r>
            <a:endParaRPr lang="en-US" dirty="0"/>
          </a:p>
        </p:txBody>
      </p:sp>
      <p:sp>
        <p:nvSpPr>
          <p:cNvPr id="16" name="TextBox 15"/>
          <p:cNvSpPr txBox="1"/>
          <p:nvPr userDrawn="1"/>
        </p:nvSpPr>
        <p:spPr>
          <a:xfrm>
            <a:off x="0" y="2060849"/>
            <a:ext cx="12192000" cy="462219"/>
          </a:xfrm>
          <a:prstGeom prst="rect">
            <a:avLst/>
          </a:prstGeom>
          <a:solidFill>
            <a:schemeClr val="tx1"/>
          </a:solidFill>
        </p:spPr>
        <p:txBody>
          <a:bodyPr wrap="square" lIns="911977" tIns="0" rIns="0" bIns="95998" rtlCol="0" anchor="ctr" anchorCtr="0">
            <a:noAutofit/>
          </a:bodyPr>
          <a:lstStyle/>
          <a:p>
            <a:pPr defTabSz="575719">
              <a:tabLst>
                <a:tab pos="7897087" algn="l"/>
              </a:tabLst>
            </a:pPr>
            <a:r>
              <a:rPr lang="en-US" sz="1900" b="1" dirty="0" smtClean="0">
                <a:solidFill>
                  <a:srgbClr val="FFFFFF"/>
                </a:solidFill>
                <a:latin typeface="Lato" panose="020F0502020204030203" pitchFamily="34" charset="0"/>
              </a:rPr>
              <a:t>	</a:t>
            </a:r>
            <a:r>
              <a:rPr lang="en-US" sz="1900" b="0" spc="67" dirty="0" smtClean="0">
                <a:solidFill>
                  <a:srgbClr val="FFFFFF"/>
                </a:solidFill>
                <a:latin typeface="Lato" panose="020F0502020204030203" pitchFamily="34" charset="0"/>
              </a:rPr>
              <a:t>www.twosigma.com</a:t>
            </a:r>
            <a:endParaRPr lang="en-US" sz="1900" b="0" spc="67" dirty="0">
              <a:solidFill>
                <a:srgbClr val="FFFFFF"/>
              </a:solidFill>
              <a:latin typeface="Lato" panose="020F0502020204030203" pitchFamily="34" charset="0"/>
            </a:endParaRPr>
          </a:p>
        </p:txBody>
      </p:sp>
      <p:sp>
        <p:nvSpPr>
          <p:cNvPr id="11" name="Date Placeholder 3"/>
          <p:cNvSpPr>
            <a:spLocks noGrp="1"/>
          </p:cNvSpPr>
          <p:nvPr>
            <p:ph type="dt" sz="half" idx="2"/>
          </p:nvPr>
        </p:nvSpPr>
        <p:spPr>
          <a:xfrm>
            <a:off x="9496947" y="6515021"/>
            <a:ext cx="2081664" cy="214091"/>
          </a:xfrm>
          <a:prstGeom prst="rect">
            <a:avLst/>
          </a:prstGeom>
        </p:spPr>
        <p:txBody>
          <a:bodyPr vert="horz" lIns="121917" tIns="0" rIns="0" bIns="0" rtlCol="0" anchor="t" anchorCtr="0"/>
          <a:lstStyle>
            <a:lvl1pPr marL="0" algn="r" defTabSz="609585" rtl="0" eaLnBrk="1" latinLnBrk="0" hangingPunct="1">
              <a:defRPr lang="en-US" sz="1300" kern="1200" smtClean="0">
                <a:solidFill>
                  <a:schemeClr val="bg1"/>
                </a:solidFill>
                <a:latin typeface="Lato" panose="020F0502020204030203" pitchFamily="34" charset="0"/>
                <a:ea typeface="+mn-ea"/>
                <a:cs typeface="+mn-cs"/>
              </a:defRPr>
            </a:lvl1pPr>
          </a:lstStyle>
          <a:p>
            <a:fld id="{25392A92-B215-45E4-BA40-C7D7379FF2E4}" type="datetime4">
              <a:rPr lang="en-US" smtClean="0"/>
              <a:t>June 28, 2017</a:t>
            </a:fld>
            <a:endParaRPr lang="en-US" dirty="0"/>
          </a:p>
        </p:txBody>
      </p:sp>
      <p:sp>
        <p:nvSpPr>
          <p:cNvPr id="18" name="Footer Placeholder 4"/>
          <p:cNvSpPr>
            <a:spLocks noGrp="1"/>
          </p:cNvSpPr>
          <p:nvPr>
            <p:ph type="ftr" sz="quarter" idx="16"/>
          </p:nvPr>
        </p:nvSpPr>
        <p:spPr>
          <a:xfrm>
            <a:off x="924706" y="6515021"/>
            <a:ext cx="5025271" cy="214091"/>
          </a:xfrm>
        </p:spPr>
        <p:txBody>
          <a:bodyPr lIns="0"/>
          <a:lstStyle>
            <a:lvl1pPr algn="l">
              <a:defRPr sz="1300" dirty="0" smtClean="0">
                <a:solidFill>
                  <a:schemeClr val="bg1"/>
                </a:solidFill>
                <a:latin typeface="Lato" panose="020F0502020204030203" pitchFamily="34" charset="0"/>
              </a:defRPr>
            </a:lvl1pPr>
          </a:lstStyle>
          <a:p>
            <a:pPr>
              <a:defRPr/>
            </a:pPr>
            <a:r>
              <a:rPr lang="en-US" dirty="0" smtClean="0"/>
              <a:t>Proprietary and Confidential – Not for Redistribution</a:t>
            </a:r>
            <a:endParaRPr lang="en-US" dirty="0"/>
          </a:p>
        </p:txBody>
      </p:sp>
      <p:sp>
        <p:nvSpPr>
          <p:cNvPr id="4" name="Rectangle 3"/>
          <p:cNvSpPr/>
          <p:nvPr userDrawn="1"/>
        </p:nvSpPr>
        <p:spPr>
          <a:xfrm>
            <a:off x="4429760" y="1"/>
            <a:ext cx="7762240" cy="2060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6" name="Text Placeholder 5"/>
          <p:cNvSpPr>
            <a:spLocks noGrp="1"/>
          </p:cNvSpPr>
          <p:nvPr>
            <p:ph type="body" sz="quarter" idx="17"/>
          </p:nvPr>
        </p:nvSpPr>
        <p:spPr>
          <a:xfrm>
            <a:off x="920752" y="3666066"/>
            <a:ext cx="7943849" cy="1092201"/>
          </a:xfrm>
        </p:spPr>
        <p:txBody>
          <a:bodyPr/>
          <a:lstStyle>
            <a:lvl1pPr>
              <a:lnSpc>
                <a:spcPct val="110000"/>
              </a:lnSpc>
              <a:spcAft>
                <a:spcPts val="1600"/>
              </a:spcAft>
              <a:defRPr lang="en-US" sz="2700" kern="1200" dirty="0">
                <a:solidFill>
                  <a:schemeClr val="bg1"/>
                </a:solidFill>
                <a:latin typeface="Lato" panose="020F0502020204030203" pitchFamily="34" charset="0"/>
                <a:ea typeface="+mj-ea"/>
                <a:cs typeface="Lato Black" panose="020F0502020204030203" pitchFamily="34" charset="0"/>
              </a:defRPr>
            </a:lvl1pPr>
            <a:lvl2pPr>
              <a:defRPr sz="3200"/>
            </a:lvl2pPr>
            <a:lvl3pPr>
              <a:defRPr sz="3200"/>
            </a:lvl3pPr>
            <a:lvl4pPr>
              <a:defRPr sz="3200"/>
            </a:lvl4pPr>
            <a:lvl5pPr>
              <a:defRPr sz="3200"/>
            </a:lvl5pPr>
          </a:lstStyle>
          <a:p>
            <a:pPr lvl="0"/>
            <a:r>
              <a:rPr lang="en-US" dirty="0" smtClean="0"/>
              <a:t>Click to edit Master text styles</a:t>
            </a:r>
            <a:endParaRPr lang="en-US" dirty="0"/>
          </a:p>
        </p:txBody>
      </p:sp>
      <p:sp>
        <p:nvSpPr>
          <p:cNvPr id="8" name="Text Placeholder 7"/>
          <p:cNvSpPr>
            <a:spLocks noGrp="1"/>
          </p:cNvSpPr>
          <p:nvPr>
            <p:ph type="body" sz="quarter" idx="18" hasCustomPrompt="1"/>
          </p:nvPr>
        </p:nvSpPr>
        <p:spPr>
          <a:xfrm>
            <a:off x="920752" y="4995333"/>
            <a:ext cx="7943849" cy="558800"/>
          </a:xfrm>
        </p:spPr>
        <p:txBody>
          <a:bodyPr/>
          <a:lstStyle>
            <a:lvl1pPr>
              <a:spcAft>
                <a:spcPts val="1600"/>
              </a:spcAft>
              <a:defRPr lang="en-US" sz="2400" kern="1200" dirty="0">
                <a:solidFill>
                  <a:schemeClr val="bg1"/>
                </a:solidFill>
                <a:latin typeface="Lato Black" panose="020F0502020204030203" pitchFamily="34" charset="0"/>
                <a:ea typeface="+mj-ea"/>
                <a:cs typeface="Lato Black" panose="020F0502020204030203" pitchFamily="34" charset="0"/>
              </a:defRPr>
            </a:lvl1pPr>
          </a:lstStyle>
          <a:p>
            <a:pPr lvl="0"/>
            <a:r>
              <a:rPr lang="en-US" dirty="0" smtClean="0"/>
              <a:t>Click to edit Master subtitle</a:t>
            </a:r>
            <a:endParaRPr lang="en-US" dirty="0"/>
          </a:p>
        </p:txBody>
      </p:sp>
      <p:sp>
        <p:nvSpPr>
          <p:cNvPr id="13" name="Text Placeholder 12"/>
          <p:cNvSpPr>
            <a:spLocks noGrp="1"/>
          </p:cNvSpPr>
          <p:nvPr>
            <p:ph type="body" sz="quarter" idx="19"/>
          </p:nvPr>
        </p:nvSpPr>
        <p:spPr>
          <a:xfrm>
            <a:off x="920752" y="5554134"/>
            <a:ext cx="7943849" cy="855133"/>
          </a:xfrm>
        </p:spPr>
        <p:txBody>
          <a:bodyPr/>
          <a:lstStyle>
            <a:lvl1pPr>
              <a:spcAft>
                <a:spcPts val="1600"/>
              </a:spcAft>
              <a:defRPr lang="en-US" sz="2100" kern="1200" dirty="0">
                <a:solidFill>
                  <a:schemeClr val="bg1"/>
                </a:solidFill>
                <a:latin typeface="Lato" panose="020F0502020204030203" pitchFamily="34" charset="0"/>
                <a:ea typeface="+mj-ea"/>
                <a:cs typeface="Lato Black" panose="020F0502020204030203" pitchFamily="34" charset="0"/>
              </a:defRPr>
            </a:lvl1pPr>
          </a:lstStyle>
          <a:p>
            <a:pPr lvl="0"/>
            <a:r>
              <a:rPr lang="en-US" dirty="0" smtClean="0"/>
              <a:t>Click to edit Master text</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504" y="801653"/>
            <a:ext cx="3373397" cy="610791"/>
          </a:xfrm>
          <a:prstGeom prst="rect">
            <a:avLst/>
          </a:prstGeom>
        </p:spPr>
      </p:pic>
    </p:spTree>
    <p:extLst>
      <p:ext uri="{BB962C8B-B14F-4D97-AF65-F5344CB8AC3E}">
        <p14:creationId xmlns:p14="http://schemas.microsoft.com/office/powerpoint/2010/main" val="18081623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0F217-0197-4B6D-B151-40992193D973}"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118763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00F217-0197-4B6D-B151-40992193D973}"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133601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0F217-0197-4B6D-B151-40992193D973}" type="datetimeFigureOut">
              <a:rPr lang="en-US" smtClean="0"/>
              <a:t>6/28/17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25527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0F217-0197-4B6D-B151-40992193D973}" type="datetimeFigureOut">
              <a:rPr lang="en-US" smtClean="0"/>
              <a:t>6/28/17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155380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0F217-0197-4B6D-B151-40992193D973}" type="datetimeFigureOut">
              <a:rPr lang="en-US" smtClean="0"/>
              <a:t>6/28/17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315424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0F217-0197-4B6D-B151-40992193D973}" type="datetimeFigureOut">
              <a:rPr lang="en-US" smtClean="0"/>
              <a:t>6/28/17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388028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00F217-0197-4B6D-B151-40992193D973}" type="datetimeFigureOut">
              <a:rPr lang="en-US" smtClean="0"/>
              <a:t>6/28/17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85017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00F217-0197-4B6D-B151-40992193D973}" type="datetimeFigureOut">
              <a:rPr lang="en-US" smtClean="0"/>
              <a:t>6/28/17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830ED-BD3D-4F4E-8EEF-E1DD9BD460C9}" type="slidenum">
              <a:rPr lang="en-US" smtClean="0"/>
              <a:t>‹#›</a:t>
            </a:fld>
            <a:endParaRPr lang="en-US"/>
          </a:p>
        </p:txBody>
      </p:sp>
    </p:spTree>
    <p:extLst>
      <p:ext uri="{BB962C8B-B14F-4D97-AF65-F5344CB8AC3E}">
        <p14:creationId xmlns:p14="http://schemas.microsoft.com/office/powerpoint/2010/main" val="32519628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ollkorn"/>
                <a:cs typeface="Vollkorn"/>
              </a:defRPr>
            </a:lvl1pPr>
          </a:lstStyle>
          <a:p>
            <a:fld id="{8100F217-0197-4B6D-B151-40992193D973}" type="datetimeFigureOut">
              <a:rPr lang="en-US" smtClean="0"/>
              <a:pPr/>
              <a:t>6/28/17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ollkorn"/>
                <a:cs typeface="Vollkorn"/>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ollkorn"/>
                <a:cs typeface="Vollkorn"/>
              </a:defRPr>
            </a:lvl1pPr>
          </a:lstStyle>
          <a:p>
            <a:fld id="{551830ED-BD3D-4F4E-8EEF-E1DD9BD460C9}" type="slidenum">
              <a:rPr lang="en-US" smtClean="0"/>
              <a:pPr/>
              <a:t>‹#›</a:t>
            </a:fld>
            <a:endParaRPr lang="en-US"/>
          </a:p>
        </p:txBody>
      </p:sp>
    </p:spTree>
    <p:extLst>
      <p:ext uri="{BB962C8B-B14F-4D97-AF65-F5344CB8AC3E}">
        <p14:creationId xmlns:p14="http://schemas.microsoft.com/office/powerpoint/2010/main" val="2479757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Vollkorn"/>
          <a:ea typeface="+mj-ea"/>
          <a:cs typeface="Vollkorn"/>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ollkorn"/>
          <a:ea typeface="+mn-ea"/>
          <a:cs typeface="Vollkor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ollkorn"/>
          <a:ea typeface="+mn-ea"/>
          <a:cs typeface="Vollkor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lkorn"/>
          <a:ea typeface="+mn-ea"/>
          <a:cs typeface="Vollkor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ollkorn"/>
          <a:ea typeface="+mn-ea"/>
          <a:cs typeface="Vollkor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ollkorn"/>
          <a:ea typeface="+mn-ea"/>
          <a:cs typeface="Vollkor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ctrTitle"/>
          </p:nvPr>
        </p:nvSpPr>
        <p:spPr/>
        <p:txBody>
          <a:bodyPr/>
          <a:lstStyle/>
          <a:p>
            <a:r>
              <a:rPr lang="en-US" dirty="0" smtClean="0">
                <a:solidFill>
                  <a:schemeClr val="tx1"/>
                </a:solidFill>
              </a:rPr>
              <a:t>Modern Distributed Optimization</a:t>
            </a:r>
            <a:endParaRPr lang="en-US" dirty="0">
              <a:solidFill>
                <a:schemeClr val="tx1"/>
              </a:solidFill>
            </a:endParaRPr>
          </a:p>
        </p:txBody>
      </p:sp>
      <p:sp>
        <p:nvSpPr>
          <p:cNvPr id="3" name="Date Placeholder 2"/>
          <p:cNvSpPr>
            <a:spLocks noGrp="1"/>
          </p:cNvSpPr>
          <p:nvPr>
            <p:ph type="dt" sz="half" idx="2"/>
          </p:nvPr>
        </p:nvSpPr>
        <p:spPr/>
        <p:txBody>
          <a:bodyPr/>
          <a:lstStyle/>
          <a:p>
            <a:fld id="{FCB561C4-2D84-45C9-8A9F-3FEBB2A46FAD}" type="datetime4">
              <a:rPr lang="en-US" smtClean="0"/>
              <a:t>June 28, 2017</a:t>
            </a:fld>
            <a:endParaRPr lang="en-US" dirty="0"/>
          </a:p>
        </p:txBody>
      </p:sp>
      <p:sp>
        <p:nvSpPr>
          <p:cNvPr id="26" name="Text Placeholder 25"/>
          <p:cNvSpPr>
            <a:spLocks noGrp="1"/>
          </p:cNvSpPr>
          <p:nvPr>
            <p:ph type="body" sz="quarter" idx="17"/>
          </p:nvPr>
        </p:nvSpPr>
        <p:spPr>
          <a:xfrm>
            <a:off x="920752" y="3781519"/>
            <a:ext cx="7943849" cy="1092201"/>
          </a:xfrm>
        </p:spPr>
        <p:txBody>
          <a:bodyPr>
            <a:normAutofit fontScale="85000" lnSpcReduction="20000"/>
          </a:bodyPr>
          <a:lstStyle/>
          <a:p>
            <a:pPr marL="0" indent="0">
              <a:buNone/>
            </a:pPr>
            <a:r>
              <a:rPr lang="en-US" dirty="0" smtClean="0">
                <a:solidFill>
                  <a:schemeClr val="tx1"/>
                </a:solidFill>
                <a:latin typeface="Vollkorn"/>
                <a:cs typeface="Vollkorn"/>
              </a:rPr>
              <a:t>Matt Adereth</a:t>
            </a:r>
          </a:p>
          <a:p>
            <a:pPr marL="0" indent="0">
              <a:buNone/>
            </a:pPr>
            <a:r>
              <a:rPr lang="en-US" dirty="0" err="1" smtClean="0">
                <a:solidFill>
                  <a:schemeClr val="tx1"/>
                </a:solidFill>
                <a:latin typeface="Vollkorn"/>
                <a:cs typeface="Vollkorn"/>
              </a:rPr>
              <a:t>QCon</a:t>
            </a:r>
            <a:r>
              <a:rPr lang="en-US" dirty="0" smtClean="0">
                <a:solidFill>
                  <a:schemeClr val="tx1"/>
                </a:solidFill>
                <a:latin typeface="Vollkorn"/>
                <a:cs typeface="Vollkorn"/>
              </a:rPr>
              <a:t> NY 2017</a:t>
            </a:r>
            <a:endParaRPr lang="en-US" dirty="0">
              <a:solidFill>
                <a:schemeClr val="tx1"/>
              </a:solidFill>
              <a:latin typeface="Vollkorn"/>
              <a:cs typeface="Vollkorn"/>
            </a:endParaRPr>
          </a:p>
        </p:txBody>
      </p:sp>
    </p:spTree>
    <p:extLst>
      <p:ext uri="{BB962C8B-B14F-4D97-AF65-F5344CB8AC3E}">
        <p14:creationId xmlns:p14="http://schemas.microsoft.com/office/powerpoint/2010/main" val="531278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JVM Tuning</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latin typeface="Consolas"/>
                <a:cs typeface="Consolas"/>
              </a:rPr>
              <a:t>$ java </a:t>
            </a:r>
            <a:r>
              <a:rPr lang="en-US" sz="1800" dirty="0">
                <a:latin typeface="Consolas"/>
                <a:cs typeface="Consolas"/>
              </a:rPr>
              <a:t>-XX:+</a:t>
            </a:r>
            <a:r>
              <a:rPr lang="en-US" sz="1800" dirty="0" err="1">
                <a:latin typeface="Consolas"/>
                <a:cs typeface="Consolas"/>
              </a:rPr>
              <a:t>UnlockDiagnosticVMOptions</a:t>
            </a:r>
            <a:r>
              <a:rPr lang="en-US" sz="1800" dirty="0">
                <a:latin typeface="Consolas"/>
                <a:cs typeface="Consolas"/>
              </a:rPr>
              <a:t> -XX:+</a:t>
            </a:r>
            <a:r>
              <a:rPr lang="en-US" sz="1800" dirty="0" err="1">
                <a:latin typeface="Consolas"/>
                <a:cs typeface="Consolas"/>
              </a:rPr>
              <a:t>PrintFlagsFinal</a:t>
            </a:r>
            <a:r>
              <a:rPr lang="en-US" sz="1800" dirty="0">
                <a:latin typeface="Consolas"/>
                <a:cs typeface="Consolas"/>
              </a:rPr>
              <a:t> -version | </a:t>
            </a:r>
            <a:r>
              <a:rPr lang="en-US" sz="1800" dirty="0" err="1">
                <a:latin typeface="Consolas"/>
                <a:cs typeface="Consolas"/>
              </a:rPr>
              <a:t>wc</a:t>
            </a:r>
            <a:r>
              <a:rPr lang="en-US" sz="1800" dirty="0">
                <a:latin typeface="Consolas"/>
                <a:cs typeface="Consolas"/>
              </a:rPr>
              <a:t> -l</a:t>
            </a:r>
          </a:p>
          <a:p>
            <a:pPr marL="0" indent="0">
              <a:buNone/>
            </a:pPr>
            <a:r>
              <a:rPr lang="en-US" sz="1800" dirty="0">
                <a:latin typeface="Consolas"/>
                <a:cs typeface="Consolas"/>
              </a:rPr>
              <a:t>java version "1.8.0_92"</a:t>
            </a:r>
          </a:p>
          <a:p>
            <a:pPr marL="0" indent="0">
              <a:buNone/>
            </a:pPr>
            <a:r>
              <a:rPr lang="en-US" sz="1800" dirty="0">
                <a:latin typeface="Consolas"/>
                <a:cs typeface="Consolas"/>
              </a:rPr>
              <a:t>Java(TM) SE Runtime Environment (build 1.8.0_92-b14)</a:t>
            </a:r>
          </a:p>
          <a:p>
            <a:pPr marL="0" indent="0">
              <a:buNone/>
            </a:pPr>
            <a:r>
              <a:rPr lang="en-US" sz="1800" dirty="0">
                <a:latin typeface="Consolas"/>
                <a:cs typeface="Consolas"/>
              </a:rPr>
              <a:t>Java </a:t>
            </a:r>
            <a:r>
              <a:rPr lang="en-US" sz="1800" dirty="0" err="1">
                <a:latin typeface="Consolas"/>
                <a:cs typeface="Consolas"/>
              </a:rPr>
              <a:t>HotSpot</a:t>
            </a:r>
            <a:r>
              <a:rPr lang="en-US" sz="1800" dirty="0">
                <a:latin typeface="Consolas"/>
                <a:cs typeface="Consolas"/>
              </a:rPr>
              <a:t>(TM) 64-Bit Server VM (build 25.92-b14, mixed mode)</a:t>
            </a:r>
          </a:p>
          <a:p>
            <a:pPr marL="0" indent="0">
              <a:buNone/>
            </a:pPr>
            <a:r>
              <a:rPr lang="en-US" sz="1800" dirty="0">
                <a:latin typeface="Consolas"/>
                <a:cs typeface="Consolas"/>
              </a:rPr>
              <a:t>     823</a:t>
            </a:r>
          </a:p>
        </p:txBody>
      </p:sp>
    </p:spTree>
    <p:extLst>
      <p:ext uri="{BB962C8B-B14F-4D97-AF65-F5344CB8AC3E}">
        <p14:creationId xmlns:p14="http://schemas.microsoft.com/office/powerpoint/2010/main" val="4058830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6-27 at 12.02.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397000"/>
            <a:ext cx="7861300" cy="406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4097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JVM Tuning at Twitter</a:t>
            </a:r>
            <a:endParaRPr lang="en-US" dirty="0"/>
          </a:p>
        </p:txBody>
      </p:sp>
      <p:pic>
        <p:nvPicPr>
          <p:cNvPr id="6" name="Picture 5" descr="Screen Shot 2017-06-27 at 12.00.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727" y="1776690"/>
            <a:ext cx="5550547" cy="4713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7626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Testing at Yelp</a:t>
            </a:r>
            <a:endParaRPr lang="en-US" dirty="0"/>
          </a:p>
        </p:txBody>
      </p:sp>
      <p:pic>
        <p:nvPicPr>
          <p:cNvPr id="5" name="Picture 4" descr="Screen Shot 2017-06-19 at 3.18.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638006"/>
            <a:ext cx="845022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3662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pic>
        <p:nvPicPr>
          <p:cNvPr id="5" name="Picture 4"/>
          <p:cNvPicPr>
            <a:picLocks noChangeAspect="1"/>
          </p:cNvPicPr>
          <p:nvPr/>
        </p:nvPicPr>
        <p:blipFill>
          <a:blip r:embed="rId2"/>
          <a:stretch>
            <a:fillRect/>
          </a:stretch>
        </p:blipFill>
        <p:spPr>
          <a:xfrm>
            <a:off x="2595220" y="2166327"/>
            <a:ext cx="7112000" cy="3543300"/>
          </a:xfrm>
          <a:prstGeom prst="rect">
            <a:avLst/>
          </a:prstGeom>
        </p:spPr>
      </p:pic>
    </p:spTree>
    <p:extLst>
      <p:ext uri="{BB962C8B-B14F-4D97-AF65-F5344CB8AC3E}">
        <p14:creationId xmlns:p14="http://schemas.microsoft.com/office/powerpoint/2010/main" val="647174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pic>
        <p:nvPicPr>
          <p:cNvPr id="5" name="Picture 4" descr="Screen Shot 2017-06-25 at 3.33.5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607" y="1618395"/>
            <a:ext cx="7008810" cy="4580225"/>
          </a:xfrm>
          <a:prstGeom prst="rect">
            <a:avLst/>
          </a:prstGeom>
        </p:spPr>
      </p:pic>
      <p:sp>
        <p:nvSpPr>
          <p:cNvPr id="6" name="TextBox 5"/>
          <p:cNvSpPr txBox="1"/>
          <p:nvPr/>
        </p:nvSpPr>
        <p:spPr>
          <a:xfrm>
            <a:off x="2611143" y="6236362"/>
            <a:ext cx="3637454" cy="369332"/>
          </a:xfrm>
          <a:prstGeom prst="rect">
            <a:avLst/>
          </a:prstGeom>
          <a:noFill/>
        </p:spPr>
        <p:txBody>
          <a:bodyPr wrap="none" rtlCol="0">
            <a:spAutoFit/>
          </a:bodyPr>
          <a:lstStyle/>
          <a:p>
            <a:r>
              <a:rPr lang="en-US" dirty="0" smtClean="0">
                <a:latin typeface="Vollkorn"/>
                <a:cs typeface="Vollkorn"/>
              </a:rPr>
              <a:t>http</a:t>
            </a:r>
            <a:r>
              <a:rPr lang="en-US" dirty="0">
                <a:latin typeface="Vollkorn"/>
                <a:cs typeface="Vollkorn"/>
              </a:rPr>
              <a:t>://</a:t>
            </a:r>
            <a:r>
              <a:rPr lang="en-US" dirty="0" err="1">
                <a:latin typeface="Vollkorn"/>
                <a:cs typeface="Vollkorn"/>
              </a:rPr>
              <a:t>playground.tensorflow.org</a:t>
            </a:r>
            <a:r>
              <a:rPr lang="en-US" dirty="0">
                <a:latin typeface="Vollkorn"/>
                <a:cs typeface="Vollkorn"/>
              </a:rPr>
              <a:t>/</a:t>
            </a:r>
          </a:p>
        </p:txBody>
      </p:sp>
    </p:spTree>
    <p:extLst>
      <p:ext uri="{BB962C8B-B14F-4D97-AF65-F5344CB8AC3E}">
        <p14:creationId xmlns:p14="http://schemas.microsoft.com/office/powerpoint/2010/main" val="3033444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6554" y="2767281"/>
            <a:ext cx="5338896" cy="1323439"/>
          </a:xfrm>
          <a:prstGeom prst="rect">
            <a:avLst/>
          </a:prstGeom>
          <a:noFill/>
        </p:spPr>
        <p:txBody>
          <a:bodyPr wrap="none" rtlCol="0">
            <a:spAutoFit/>
          </a:bodyPr>
          <a:lstStyle/>
          <a:p>
            <a:pPr algn="ctr"/>
            <a:r>
              <a:rPr lang="en-US" sz="8000" dirty="0" smtClean="0">
                <a:latin typeface="Vollkorn"/>
                <a:cs typeface="Vollkorn"/>
              </a:rPr>
              <a:t>Algorithms</a:t>
            </a:r>
            <a:endParaRPr lang="en-US" sz="8000" dirty="0">
              <a:latin typeface="Vollkorn"/>
              <a:cs typeface="Vollkorn"/>
            </a:endParaRPr>
          </a:p>
        </p:txBody>
      </p:sp>
    </p:spTree>
    <p:extLst>
      <p:ext uri="{BB962C8B-B14F-4D97-AF65-F5344CB8AC3E}">
        <p14:creationId xmlns:p14="http://schemas.microsoft.com/office/powerpoint/2010/main" val="4007982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6833" y="2530961"/>
            <a:ext cx="5710767" cy="1569660"/>
          </a:xfrm>
          <a:prstGeom prst="rect">
            <a:avLst/>
          </a:prstGeom>
          <a:noFill/>
        </p:spPr>
        <p:txBody>
          <a:bodyPr wrap="square" rtlCol="0">
            <a:spAutoFit/>
          </a:bodyPr>
          <a:lstStyle/>
          <a:p>
            <a:pPr algn="ctr"/>
            <a:r>
              <a:rPr lang="en-US" sz="9600" dirty="0" smtClean="0">
                <a:latin typeface="Vollkorn"/>
                <a:cs typeface="Vollkorn"/>
              </a:rPr>
              <a:t>💻</a:t>
            </a:r>
            <a:r>
              <a:rPr lang="en-US" sz="9600" dirty="0" smtClean="0">
                <a:latin typeface="Consolas"/>
                <a:cs typeface="Consolas"/>
              </a:rPr>
              <a:t>(🎛)</a:t>
            </a:r>
            <a:endParaRPr lang="en-US" sz="9600" dirty="0">
              <a:latin typeface="Consolas"/>
              <a:cs typeface="Consolas"/>
            </a:endParaRPr>
          </a:p>
        </p:txBody>
      </p:sp>
      <p:sp>
        <p:nvSpPr>
          <p:cNvPr id="5" name="TextBox 4"/>
          <p:cNvSpPr txBox="1"/>
          <p:nvPr/>
        </p:nvSpPr>
        <p:spPr>
          <a:xfrm>
            <a:off x="685287" y="667478"/>
            <a:ext cx="5710767" cy="1569660"/>
          </a:xfrm>
          <a:prstGeom prst="rect">
            <a:avLst/>
          </a:prstGeom>
          <a:noFill/>
        </p:spPr>
        <p:txBody>
          <a:bodyPr wrap="square" rtlCol="0">
            <a:spAutoFit/>
          </a:bodyPr>
          <a:lstStyle/>
          <a:p>
            <a:pPr algn="ctr"/>
            <a:r>
              <a:rPr lang="en-US" sz="9600" dirty="0" smtClean="0">
                <a:latin typeface="Consolas"/>
                <a:cs typeface="Consolas"/>
              </a:rPr>
              <a:t>👩(🎛)</a:t>
            </a:r>
            <a:endParaRPr lang="en-US" sz="9600" dirty="0">
              <a:latin typeface="Consolas"/>
              <a:cs typeface="Consolas"/>
            </a:endParaRPr>
          </a:p>
        </p:txBody>
      </p:sp>
      <p:sp>
        <p:nvSpPr>
          <p:cNvPr id="6" name="TextBox 5"/>
          <p:cNvSpPr txBox="1"/>
          <p:nvPr/>
        </p:nvSpPr>
        <p:spPr>
          <a:xfrm>
            <a:off x="4948379" y="4352904"/>
            <a:ext cx="5710767" cy="1569660"/>
          </a:xfrm>
          <a:prstGeom prst="rect">
            <a:avLst/>
          </a:prstGeom>
          <a:noFill/>
        </p:spPr>
        <p:txBody>
          <a:bodyPr wrap="square" rtlCol="0">
            <a:spAutoFit/>
          </a:bodyPr>
          <a:lstStyle/>
          <a:p>
            <a:pPr algn="ctr"/>
            <a:r>
              <a:rPr lang="en-US" sz="9600" dirty="0" smtClean="0">
                <a:latin typeface="Vollkorn"/>
                <a:cs typeface="Vollkorn"/>
              </a:rPr>
              <a:t>🔮</a:t>
            </a:r>
            <a:r>
              <a:rPr lang="en-US" sz="9600" dirty="0" smtClean="0">
                <a:latin typeface="Consolas"/>
                <a:cs typeface="Consolas"/>
              </a:rPr>
              <a:t>(🎛)</a:t>
            </a:r>
            <a:endParaRPr lang="en-US" sz="9600" dirty="0">
              <a:latin typeface="Consolas"/>
              <a:cs typeface="Consolas"/>
            </a:endParaRPr>
          </a:p>
        </p:txBody>
      </p:sp>
      <p:sp>
        <p:nvSpPr>
          <p:cNvPr id="2" name="TextBox 1"/>
          <p:cNvSpPr txBox="1"/>
          <p:nvPr/>
        </p:nvSpPr>
        <p:spPr>
          <a:xfrm>
            <a:off x="6234773" y="1172232"/>
            <a:ext cx="2749471" cy="830997"/>
          </a:xfrm>
          <a:prstGeom prst="rect">
            <a:avLst/>
          </a:prstGeom>
          <a:noFill/>
        </p:spPr>
        <p:txBody>
          <a:bodyPr wrap="none" rtlCol="0">
            <a:spAutoFit/>
          </a:bodyPr>
          <a:lstStyle/>
          <a:p>
            <a:pPr marL="285750" indent="-285750">
              <a:buFont typeface="Arial"/>
              <a:buChar char="•"/>
            </a:pPr>
            <a:r>
              <a:rPr lang="en-US" sz="2400" dirty="0" smtClean="0">
                <a:latin typeface="Vollkorn"/>
                <a:cs typeface="Vollkorn"/>
              </a:rPr>
              <a:t>Guess and Check</a:t>
            </a:r>
          </a:p>
          <a:p>
            <a:pPr marL="285750" indent="-285750">
              <a:buFont typeface="Arial"/>
              <a:buChar char="•"/>
            </a:pPr>
            <a:r>
              <a:rPr lang="en-US" sz="2400" dirty="0" smtClean="0">
                <a:latin typeface="Vollkorn"/>
                <a:cs typeface="Vollkorn"/>
              </a:rPr>
              <a:t>Mental Model</a:t>
            </a:r>
            <a:endParaRPr lang="en-US" sz="2400" dirty="0">
              <a:latin typeface="Vollkorn"/>
              <a:cs typeface="Vollkorn"/>
            </a:endParaRPr>
          </a:p>
        </p:txBody>
      </p:sp>
      <p:sp>
        <p:nvSpPr>
          <p:cNvPr id="7" name="TextBox 6"/>
          <p:cNvSpPr txBox="1"/>
          <p:nvPr/>
        </p:nvSpPr>
        <p:spPr>
          <a:xfrm>
            <a:off x="7923663" y="2976413"/>
            <a:ext cx="3134191" cy="830997"/>
          </a:xfrm>
          <a:prstGeom prst="rect">
            <a:avLst/>
          </a:prstGeom>
          <a:noFill/>
        </p:spPr>
        <p:txBody>
          <a:bodyPr wrap="none" rtlCol="0">
            <a:spAutoFit/>
          </a:bodyPr>
          <a:lstStyle/>
          <a:p>
            <a:pPr marL="285750" indent="-285750">
              <a:buFont typeface="Arial"/>
              <a:buChar char="•"/>
            </a:pPr>
            <a:r>
              <a:rPr lang="en-US" sz="2400" dirty="0" smtClean="0">
                <a:latin typeface="Vollkorn"/>
                <a:cs typeface="Vollkorn"/>
              </a:rPr>
              <a:t>Grid Search</a:t>
            </a:r>
          </a:p>
          <a:p>
            <a:pPr marL="285750" indent="-285750">
              <a:buFont typeface="Arial"/>
              <a:buChar char="•"/>
            </a:pPr>
            <a:r>
              <a:rPr lang="en-US" sz="2400" dirty="0" smtClean="0">
                <a:latin typeface="Vollkorn"/>
                <a:cs typeface="Vollkorn"/>
              </a:rPr>
              <a:t>Coordinate Descent</a:t>
            </a:r>
            <a:endParaRPr lang="en-US" sz="2400" dirty="0">
              <a:latin typeface="Vollkorn"/>
              <a:cs typeface="Vollkorn"/>
            </a:endParaRPr>
          </a:p>
        </p:txBody>
      </p:sp>
    </p:spTree>
    <p:extLst>
      <p:ext uri="{BB962C8B-B14F-4D97-AF65-F5344CB8AC3E}">
        <p14:creationId xmlns:p14="http://schemas.microsoft.com/office/powerpoint/2010/main" val="3246861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1256" y="735591"/>
            <a:ext cx="8432308" cy="243861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266349" y="3917751"/>
            <a:ext cx="825867" cy="830997"/>
          </a:xfrm>
          <a:prstGeom prst="rect">
            <a:avLst/>
          </a:prstGeom>
          <a:noFill/>
        </p:spPr>
        <p:txBody>
          <a:bodyPr wrap="none" rtlCol="0">
            <a:spAutoFit/>
          </a:bodyPr>
          <a:lstStyle/>
          <a:p>
            <a:r>
              <a:rPr lang="en-US" sz="2400" dirty="0" smtClean="0">
                <a:latin typeface="Vollkorn"/>
                <a:cs typeface="Vollkorn"/>
              </a:rPr>
              <a:t>d = 2</a:t>
            </a:r>
          </a:p>
          <a:p>
            <a:r>
              <a:rPr lang="en-US" sz="2400" dirty="0" smtClean="0">
                <a:latin typeface="Vollkorn"/>
                <a:cs typeface="Vollkorn"/>
              </a:rPr>
              <a:t>n = 3</a:t>
            </a:r>
            <a:endParaRPr lang="en-US" sz="2400" dirty="0">
              <a:latin typeface="Vollkorn"/>
              <a:cs typeface="Vollkorn"/>
            </a:endParaRPr>
          </a:p>
        </p:txBody>
      </p:sp>
      <p:sp>
        <p:nvSpPr>
          <p:cNvPr id="5" name="TextBox 4"/>
          <p:cNvSpPr txBox="1"/>
          <p:nvPr/>
        </p:nvSpPr>
        <p:spPr>
          <a:xfrm>
            <a:off x="2168487" y="3917751"/>
            <a:ext cx="838691" cy="830997"/>
          </a:xfrm>
          <a:prstGeom prst="rect">
            <a:avLst/>
          </a:prstGeom>
          <a:noFill/>
        </p:spPr>
        <p:txBody>
          <a:bodyPr wrap="none" rtlCol="0">
            <a:spAutoFit/>
          </a:bodyPr>
          <a:lstStyle/>
          <a:p>
            <a:r>
              <a:rPr lang="en-US" sz="2400" dirty="0" smtClean="0">
                <a:latin typeface="Vollkorn"/>
                <a:cs typeface="Vollkorn"/>
              </a:rPr>
              <a:t>d = 1</a:t>
            </a:r>
          </a:p>
          <a:p>
            <a:r>
              <a:rPr lang="en-US" sz="2400" dirty="0" smtClean="0">
                <a:latin typeface="Vollkorn"/>
                <a:cs typeface="Vollkorn"/>
              </a:rPr>
              <a:t>n = 2</a:t>
            </a:r>
            <a:endParaRPr lang="en-US" sz="2400" dirty="0">
              <a:latin typeface="Vollkorn"/>
              <a:cs typeface="Vollkorn"/>
            </a:endParaRPr>
          </a:p>
        </p:txBody>
      </p:sp>
      <p:sp>
        <p:nvSpPr>
          <p:cNvPr id="6" name="TextBox 5"/>
          <p:cNvSpPr txBox="1"/>
          <p:nvPr/>
        </p:nvSpPr>
        <p:spPr>
          <a:xfrm>
            <a:off x="8351386" y="3917751"/>
            <a:ext cx="851515" cy="830997"/>
          </a:xfrm>
          <a:prstGeom prst="rect">
            <a:avLst/>
          </a:prstGeom>
          <a:noFill/>
        </p:spPr>
        <p:txBody>
          <a:bodyPr wrap="none" rtlCol="0">
            <a:spAutoFit/>
          </a:bodyPr>
          <a:lstStyle/>
          <a:p>
            <a:r>
              <a:rPr lang="en-US" sz="2400" dirty="0" smtClean="0">
                <a:latin typeface="Vollkorn"/>
                <a:cs typeface="Vollkorn"/>
              </a:rPr>
              <a:t>d = 3</a:t>
            </a:r>
          </a:p>
          <a:p>
            <a:r>
              <a:rPr lang="en-US" sz="2400" dirty="0" smtClean="0">
                <a:latin typeface="Vollkorn"/>
                <a:cs typeface="Vollkorn"/>
              </a:rPr>
              <a:t>n = 4</a:t>
            </a:r>
            <a:endParaRPr lang="en-US" sz="2400" dirty="0">
              <a:latin typeface="Vollkorn"/>
              <a:cs typeface="Vollkorn"/>
            </a:endParaRPr>
          </a:p>
        </p:txBody>
      </p:sp>
      <p:pic>
        <p:nvPicPr>
          <p:cNvPr id="3" name="Picture 2"/>
          <p:cNvPicPr>
            <a:picLocks noChangeAspect="1"/>
          </p:cNvPicPr>
          <p:nvPr/>
        </p:nvPicPr>
        <p:blipFill>
          <a:blip r:embed="rId3"/>
          <a:stretch>
            <a:fillRect/>
          </a:stretch>
        </p:blipFill>
        <p:spPr>
          <a:xfrm>
            <a:off x="8143196" y="4918933"/>
            <a:ext cx="1270000" cy="1371600"/>
          </a:xfrm>
          <a:prstGeom prst="rect">
            <a:avLst/>
          </a:prstGeom>
        </p:spPr>
      </p:pic>
      <p:pic>
        <p:nvPicPr>
          <p:cNvPr id="7" name="Picture 6"/>
          <p:cNvPicPr>
            <a:picLocks noChangeAspect="1"/>
          </p:cNvPicPr>
          <p:nvPr/>
        </p:nvPicPr>
        <p:blipFill>
          <a:blip r:embed="rId4"/>
          <a:stretch>
            <a:fillRect/>
          </a:stretch>
        </p:blipFill>
        <p:spPr>
          <a:xfrm>
            <a:off x="5159031" y="5040786"/>
            <a:ext cx="1270000" cy="1270000"/>
          </a:xfrm>
          <a:prstGeom prst="rect">
            <a:avLst/>
          </a:prstGeom>
        </p:spPr>
      </p:pic>
      <p:cxnSp>
        <p:nvCxnSpPr>
          <p:cNvPr id="9" name="Straight Connector 8"/>
          <p:cNvCxnSpPr/>
          <p:nvPr/>
        </p:nvCxnSpPr>
        <p:spPr>
          <a:xfrm flipV="1">
            <a:off x="2007206" y="5692429"/>
            <a:ext cx="1136825" cy="888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958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lder-Mead_Himmelblau.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840" y="0"/>
            <a:ext cx="7960320" cy="5970240"/>
          </a:xfrm>
          <a:prstGeom prst="rect">
            <a:avLst/>
          </a:prstGeom>
        </p:spPr>
      </p:pic>
      <p:sp>
        <p:nvSpPr>
          <p:cNvPr id="5" name="Rectangle 4"/>
          <p:cNvSpPr/>
          <p:nvPr/>
        </p:nvSpPr>
        <p:spPr>
          <a:xfrm>
            <a:off x="1232413" y="6371755"/>
            <a:ext cx="9727177" cy="261610"/>
          </a:xfrm>
          <a:prstGeom prst="rect">
            <a:avLst/>
          </a:prstGeom>
        </p:spPr>
        <p:txBody>
          <a:bodyPr wrap="square">
            <a:spAutoFit/>
          </a:bodyPr>
          <a:lstStyle/>
          <a:p>
            <a:pPr algn="ctr"/>
            <a:r>
              <a:rPr lang="en-US" sz="1100" dirty="0">
                <a:latin typeface="Vollkorn"/>
                <a:cs typeface="Vollkorn"/>
              </a:rPr>
              <a:t>© </a:t>
            </a:r>
            <a:r>
              <a:rPr lang="en-US" sz="1100" dirty="0" err="1">
                <a:latin typeface="Vollkorn"/>
                <a:cs typeface="Vollkorn"/>
              </a:rPr>
              <a:t>User</a:t>
            </a:r>
            <a:r>
              <a:rPr lang="en-US" sz="1100" dirty="0" err="1" smtClean="0">
                <a:latin typeface="Vollkorn"/>
                <a:cs typeface="Vollkorn"/>
              </a:rPr>
              <a:t>:Nicoguaro</a:t>
            </a:r>
            <a:r>
              <a:rPr lang="en-US" sz="1100" dirty="0" smtClean="0">
                <a:latin typeface="Vollkorn"/>
                <a:cs typeface="Vollkorn"/>
              </a:rPr>
              <a:t>/ </a:t>
            </a:r>
            <a:r>
              <a:rPr lang="en-US" sz="1100" dirty="0">
                <a:latin typeface="Vollkorn"/>
                <a:cs typeface="Vollkorn"/>
              </a:rPr>
              <a:t>Wikimedia Commons / CC-</a:t>
            </a:r>
            <a:r>
              <a:rPr lang="en-US" sz="1100" dirty="0" smtClean="0">
                <a:latin typeface="Vollkorn"/>
                <a:cs typeface="Vollkorn"/>
              </a:rPr>
              <a:t>BY-4.0</a:t>
            </a:r>
            <a:endParaRPr lang="en-US" sz="1100" dirty="0">
              <a:latin typeface="Vollkorn"/>
              <a:cs typeface="Vollkorn"/>
            </a:endParaRPr>
          </a:p>
        </p:txBody>
      </p:sp>
    </p:spTree>
    <p:extLst>
      <p:ext uri="{BB962C8B-B14F-4D97-AF65-F5344CB8AC3E}">
        <p14:creationId xmlns:p14="http://schemas.microsoft.com/office/powerpoint/2010/main" val="505115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Legal Information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rgbClr val="000000"/>
                </a:solidFill>
                <a:ea typeface="Lato" panose="020F0502020204030203" pitchFamily="34" charset="0"/>
              </a:rPr>
              <a:t>The views expressed herein are not necessarily the views of Two Sigma Investments, LP or any of its affiliates (collectively, “Two Sigma”). The information presented herein is only for informational and educational purposes and is not an offer to sell or the solicitation of an offer to buy any securities or other instruments. Additionally, the information is not intended to provide, and should not be relied upon for investment, accounting, legal or tax advice. Two Sigma makes no representations, express or implied, regarding the accuracy or completeness of this information, and you accept all risks in relying on the above information for any purpose whatsoever</a:t>
            </a:r>
            <a:endParaRPr lang="en-US" sz="2000" dirty="0">
              <a:solidFill>
                <a:srgbClr val="000000"/>
              </a:solidFill>
            </a:endParaRPr>
          </a:p>
        </p:txBody>
      </p:sp>
    </p:spTree>
    <p:extLst>
      <p:ext uri="{BB962C8B-B14F-4D97-AF65-F5344CB8AC3E}">
        <p14:creationId xmlns:p14="http://schemas.microsoft.com/office/powerpoint/2010/main" val="1215452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2925965" y="803520"/>
            <a:ext cx="23039" cy="495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407584" y="5451840"/>
            <a:ext cx="73149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6157851" y="2367360"/>
            <a:ext cx="311028" cy="2419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243659" y="3478800"/>
            <a:ext cx="311028" cy="2419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005205" y="3478800"/>
            <a:ext cx="311028" cy="2419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025377" y="3130080"/>
            <a:ext cx="311028" cy="2419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762290" y="2393280"/>
            <a:ext cx="311028" cy="2419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9082885" y="1828560"/>
            <a:ext cx="311028" cy="2419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348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0"/>
                                        </p:tgtEl>
                                        <p:attrNameLst>
                                          <p:attrName>style.color</p:attrName>
                                        </p:attrNameLst>
                                      </p:cBhvr>
                                      <p:to>
                                        <a:schemeClr val="accent2"/>
                                      </p:to>
                                    </p:animClr>
                                    <p:animClr clrSpc="rgb" dir="cw">
                                      <p:cBhvr>
                                        <p:cTn id="7" dur="500" fill="hold"/>
                                        <p:tgtEl>
                                          <p:spTgt spid="10"/>
                                        </p:tgtEl>
                                        <p:attrNameLst>
                                          <p:attrName>fillcolor</p:attrName>
                                        </p:attrNameLst>
                                      </p:cBhvr>
                                      <p:to>
                                        <a:schemeClr val="accent2"/>
                                      </p:to>
                                    </p:animClr>
                                    <p:set>
                                      <p:cBhvr>
                                        <p:cTn id="8" dur="500" fill="hold"/>
                                        <p:tgtEl>
                                          <p:spTgt spid="10"/>
                                        </p:tgtEl>
                                        <p:attrNameLst>
                                          <p:attrName>fill.type</p:attrName>
                                        </p:attrNameLst>
                                      </p:cBhvr>
                                      <p:to>
                                        <p:strVal val="solid"/>
                                      </p:to>
                                    </p:set>
                                    <p:set>
                                      <p:cBhvr>
                                        <p:cTn id="9" dur="500" fill="hold"/>
                                        <p:tgtEl>
                                          <p:spTgt spid="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10"/>
                                        </p:tgtEl>
                                        <p:attrNameLst>
                                          <p:attrName>style.opacity</p:attrName>
                                        </p:attrNameLst>
                                      </p:cBhvr>
                                      <p:to>
                                        <p:strVal val="0.5"/>
                                      </p:to>
                                    </p:set>
                                    <p:animEffect filter="image" prLst="opacity: 0.5">
                                      <p:cBhvr rctx="IE">
                                        <p:cTn id="14" dur="indefinite"/>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1" nodeType="clickEffect">
                                  <p:stCondLst>
                                    <p:cond delay="0"/>
                                  </p:stCondLst>
                                  <p:childTnLst>
                                    <p:animClr clrSpc="rgb" dir="cw">
                                      <p:cBhvr override="childStyle">
                                        <p:cTn id="21" dur="500" fill="hold"/>
                                        <p:tgtEl>
                                          <p:spTgt spid="13"/>
                                        </p:tgtEl>
                                        <p:attrNameLst>
                                          <p:attrName>style.color</p:attrName>
                                        </p:attrNameLst>
                                      </p:cBhvr>
                                      <p:to>
                                        <a:srgbClr val="00FF00"/>
                                      </p:to>
                                    </p:animClr>
                                    <p:animClr clrSpc="rgb" dir="cw">
                                      <p:cBhvr>
                                        <p:cTn id="22" dur="500" fill="hold"/>
                                        <p:tgtEl>
                                          <p:spTgt spid="13"/>
                                        </p:tgtEl>
                                        <p:attrNameLst>
                                          <p:attrName>fillcolor</p:attrName>
                                        </p:attrNameLst>
                                      </p:cBhvr>
                                      <p:to>
                                        <a:srgbClr val="00FF00"/>
                                      </p:to>
                                    </p:animClr>
                                    <p:set>
                                      <p:cBhvr>
                                        <p:cTn id="23" dur="500" fill="hold"/>
                                        <p:tgtEl>
                                          <p:spTgt spid="13"/>
                                        </p:tgtEl>
                                        <p:attrNameLst>
                                          <p:attrName>fill.type</p:attrName>
                                        </p:attrNameLst>
                                      </p:cBhvr>
                                      <p:to>
                                        <p:strVal val="solid"/>
                                      </p:to>
                                    </p:set>
                                    <p:set>
                                      <p:cBhvr>
                                        <p:cTn id="24" dur="500" fill="hold"/>
                                        <p:tgtEl>
                                          <p:spTgt spid="13"/>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grpId="2" nodeType="clickEffect">
                                  <p:stCondLst>
                                    <p:cond delay="0"/>
                                  </p:stCondLst>
                                  <p:childTnLst>
                                    <p:animClr clrSpc="rgb" dir="cw">
                                      <p:cBhvr override="childStyle">
                                        <p:cTn id="33" dur="500" fill="hold"/>
                                        <p:tgtEl>
                                          <p:spTgt spid="13"/>
                                        </p:tgtEl>
                                        <p:attrNameLst>
                                          <p:attrName>style.color</p:attrName>
                                        </p:attrNameLst>
                                      </p:cBhvr>
                                      <p:to>
                                        <a:schemeClr val="accent2"/>
                                      </p:to>
                                    </p:animClr>
                                    <p:animClr clrSpc="rgb" dir="cw">
                                      <p:cBhvr>
                                        <p:cTn id="34" dur="500" fill="hold"/>
                                        <p:tgtEl>
                                          <p:spTgt spid="13"/>
                                        </p:tgtEl>
                                        <p:attrNameLst>
                                          <p:attrName>fillcolor</p:attrName>
                                        </p:attrNameLst>
                                      </p:cBhvr>
                                      <p:to>
                                        <a:schemeClr val="accent2"/>
                                      </p:to>
                                    </p:animClr>
                                    <p:set>
                                      <p:cBhvr>
                                        <p:cTn id="35" dur="500" fill="hold"/>
                                        <p:tgtEl>
                                          <p:spTgt spid="13"/>
                                        </p:tgtEl>
                                        <p:attrNameLst>
                                          <p:attrName>fill.type</p:attrName>
                                        </p:attrNameLst>
                                      </p:cBhvr>
                                      <p:to>
                                        <p:strVal val="solid"/>
                                      </p:to>
                                    </p:set>
                                    <p:set>
                                      <p:cBhvr>
                                        <p:cTn id="36" dur="500" fill="hold"/>
                                        <p:tgtEl>
                                          <p:spTgt spid="13"/>
                                        </p:tgtEl>
                                        <p:attrNameLst>
                                          <p:attrName>fill.on</p:attrName>
                                        </p:attrNameLst>
                                      </p:cBhvr>
                                      <p:to>
                                        <p:strVal val="true"/>
                                      </p:to>
                                    </p:set>
                                  </p:childTnLst>
                                </p:cTn>
                              </p:par>
                              <p:par>
                                <p:cTn id="37" presetID="10" presetClass="exit" presetSubtype="0" fill="hold" grpId="1"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3" nodeType="clickEffect">
                                  <p:stCondLst>
                                    <p:cond delay="0"/>
                                  </p:stCondLst>
                                  <p:childTnLst>
                                    <p:set>
                                      <p:cBhvr rctx="PPT">
                                        <p:cTn id="43" dur="indefinite"/>
                                        <p:tgtEl>
                                          <p:spTgt spid="13"/>
                                        </p:tgtEl>
                                        <p:attrNameLst>
                                          <p:attrName>style.opacity</p:attrName>
                                        </p:attrNameLst>
                                      </p:cBhvr>
                                      <p:to>
                                        <p:strVal val="0.5"/>
                                      </p:to>
                                    </p:set>
                                    <p:animEffect filter="image" prLst="opacity: 0.5">
                                      <p:cBhvr rctx="IE">
                                        <p:cTn id="44" dur="indefinite"/>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3" grpId="1" animBg="1"/>
      <p:bldP spid="13" grpId="2" animBg="1"/>
      <p:bldP spid="13" grpId="3"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lder-Mead_Himmelblau.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840" y="0"/>
            <a:ext cx="7960320" cy="5970240"/>
          </a:xfrm>
          <a:prstGeom prst="rect">
            <a:avLst/>
          </a:prstGeom>
        </p:spPr>
      </p:pic>
      <p:sp>
        <p:nvSpPr>
          <p:cNvPr id="5" name="Rectangle 4"/>
          <p:cNvSpPr/>
          <p:nvPr/>
        </p:nvSpPr>
        <p:spPr>
          <a:xfrm>
            <a:off x="1232413" y="6371755"/>
            <a:ext cx="9727177" cy="261610"/>
          </a:xfrm>
          <a:prstGeom prst="rect">
            <a:avLst/>
          </a:prstGeom>
        </p:spPr>
        <p:txBody>
          <a:bodyPr wrap="square">
            <a:spAutoFit/>
          </a:bodyPr>
          <a:lstStyle/>
          <a:p>
            <a:pPr algn="ctr"/>
            <a:r>
              <a:rPr lang="en-US" sz="1100" dirty="0">
                <a:latin typeface="Vollkorn"/>
                <a:cs typeface="Vollkorn"/>
              </a:rPr>
              <a:t>© </a:t>
            </a:r>
            <a:r>
              <a:rPr lang="en-US" sz="1100" dirty="0" err="1">
                <a:latin typeface="Vollkorn"/>
                <a:cs typeface="Vollkorn"/>
              </a:rPr>
              <a:t>User</a:t>
            </a:r>
            <a:r>
              <a:rPr lang="en-US" sz="1100" dirty="0" err="1" smtClean="0">
                <a:latin typeface="Vollkorn"/>
                <a:cs typeface="Vollkorn"/>
              </a:rPr>
              <a:t>:Nicoguaro</a:t>
            </a:r>
            <a:r>
              <a:rPr lang="en-US" sz="1100" dirty="0" smtClean="0">
                <a:latin typeface="Vollkorn"/>
                <a:cs typeface="Vollkorn"/>
              </a:rPr>
              <a:t>/ </a:t>
            </a:r>
            <a:r>
              <a:rPr lang="en-US" sz="1100" dirty="0">
                <a:latin typeface="Vollkorn"/>
                <a:cs typeface="Vollkorn"/>
              </a:rPr>
              <a:t>Wikimedia Commons / CC-</a:t>
            </a:r>
            <a:r>
              <a:rPr lang="en-US" sz="1100" dirty="0" smtClean="0">
                <a:latin typeface="Vollkorn"/>
                <a:cs typeface="Vollkorn"/>
              </a:rPr>
              <a:t>BY-4.0</a:t>
            </a:r>
            <a:endParaRPr lang="en-US" sz="1100" dirty="0">
              <a:latin typeface="Vollkorn"/>
              <a:cs typeface="Vollkorn"/>
            </a:endParaRPr>
          </a:p>
        </p:txBody>
      </p:sp>
    </p:spTree>
    <p:extLst>
      <p:ext uri="{BB962C8B-B14F-4D97-AF65-F5344CB8AC3E}">
        <p14:creationId xmlns:p14="http://schemas.microsoft.com/office/powerpoint/2010/main" val="2877252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Multi-Start </a:t>
            </a:r>
            <a:r>
              <a:rPr lang="en-US" dirty="0" err="1" smtClean="0"/>
              <a:t>Nelder</a:t>
            </a:r>
            <a:r>
              <a:rPr lang="en-US" dirty="0"/>
              <a:t>-</a:t>
            </a:r>
            <a:r>
              <a:rPr lang="en-US" dirty="0" smtClean="0"/>
              <a:t>Mead</a:t>
            </a:r>
            <a:endParaRPr lang="en-US" dirty="0"/>
          </a:p>
        </p:txBody>
      </p:sp>
      <p:pic>
        <p:nvPicPr>
          <p:cNvPr id="3" name="Picture 2" descr="Screen Shot 2017-06-28 at 9.3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979" y="1758346"/>
            <a:ext cx="6148963" cy="4466367"/>
          </a:xfrm>
          <a:prstGeom prst="rect">
            <a:avLst/>
          </a:prstGeom>
        </p:spPr>
      </p:pic>
      <p:sp>
        <p:nvSpPr>
          <p:cNvPr id="6" name="Isosceles Triangle 5"/>
          <p:cNvSpPr/>
          <p:nvPr/>
        </p:nvSpPr>
        <p:spPr>
          <a:xfrm>
            <a:off x="5000252" y="2752969"/>
            <a:ext cx="1421031" cy="2575357"/>
          </a:xfrm>
          <a:prstGeom prst="triangl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rot="1510369">
            <a:off x="4764700" y="6655820"/>
            <a:ext cx="1421031" cy="2575357"/>
          </a:xfrm>
          <a:prstGeom prst="triangle">
            <a:avLst>
              <a:gd name="adj" fmla="val 100000"/>
            </a:avLst>
          </a:prstGeom>
          <a:noFill/>
          <a:ln w="2857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16688009">
            <a:off x="5141330" y="1913219"/>
            <a:ext cx="1421031" cy="3916680"/>
          </a:xfrm>
          <a:prstGeom prst="triangle">
            <a:avLst>
              <a:gd name="adj" fmla="val 100000"/>
            </a:avLst>
          </a:prstGeom>
          <a:noFill/>
          <a:ln w="28575"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rot="13603854">
            <a:off x="5854762" y="2321148"/>
            <a:ext cx="749604" cy="3903527"/>
          </a:xfrm>
          <a:prstGeom prst="triangle">
            <a:avLst>
              <a:gd name="adj" fmla="val 100000"/>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86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6-16 at 9.44.2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987" y="0"/>
            <a:ext cx="4397028" cy="6858000"/>
          </a:xfrm>
          <a:prstGeom prst="rect">
            <a:avLst/>
          </a:prstGeom>
        </p:spPr>
      </p:pic>
      <p:pic>
        <p:nvPicPr>
          <p:cNvPr id="6" name="Picture 5" descr="Screen Shot 2017-06-16 at 9.46.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19" y="312879"/>
            <a:ext cx="4613063" cy="61471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4769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Parallelized </a:t>
            </a:r>
            <a:r>
              <a:rPr lang="en-US" dirty="0" err="1" smtClean="0"/>
              <a:t>Nelder</a:t>
            </a:r>
            <a:r>
              <a:rPr lang="en-US" dirty="0" smtClean="0"/>
              <a:t>-Mead Options</a:t>
            </a:r>
            <a:endParaRPr lang="en-US" dirty="0"/>
          </a:p>
        </p:txBody>
      </p:sp>
      <p:sp>
        <p:nvSpPr>
          <p:cNvPr id="3" name="Content Placeholder 2"/>
          <p:cNvSpPr>
            <a:spLocks noGrp="1"/>
          </p:cNvSpPr>
          <p:nvPr>
            <p:ph idx="1"/>
          </p:nvPr>
        </p:nvSpPr>
        <p:spPr>
          <a:xfrm>
            <a:off x="420772" y="1816745"/>
            <a:ext cx="5316640" cy="4351338"/>
          </a:xfrm>
        </p:spPr>
        <p:txBody>
          <a:bodyPr/>
          <a:lstStyle/>
          <a:p>
            <a:pPr marL="0" indent="0">
              <a:buNone/>
            </a:pPr>
            <a:r>
              <a:rPr lang="en-US" dirty="0" smtClean="0"/>
              <a:t>Speculative</a:t>
            </a:r>
          </a:p>
          <a:p>
            <a:r>
              <a:rPr lang="en-US" dirty="0" smtClean="0"/>
              <a:t>Single large batch</a:t>
            </a:r>
          </a:p>
          <a:p>
            <a:r>
              <a:rPr lang="en-US" dirty="0" smtClean="0"/>
              <a:t>All results influence next batch</a:t>
            </a:r>
            <a:endParaRPr lang="en-US" dirty="0"/>
          </a:p>
        </p:txBody>
      </p:sp>
      <p:sp>
        <p:nvSpPr>
          <p:cNvPr id="4" name="Content Placeholder 2"/>
          <p:cNvSpPr txBox="1">
            <a:spLocks/>
          </p:cNvSpPr>
          <p:nvPr/>
        </p:nvSpPr>
        <p:spPr>
          <a:xfrm>
            <a:off x="6132955" y="1818175"/>
            <a:ext cx="51478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ollkorn"/>
                <a:ea typeface="+mn-ea"/>
                <a:cs typeface="Vollkor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ollkorn"/>
                <a:ea typeface="+mn-ea"/>
                <a:cs typeface="Vollkor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lkorn"/>
                <a:ea typeface="+mn-ea"/>
                <a:cs typeface="Vollkor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ollkorn"/>
                <a:ea typeface="+mn-ea"/>
                <a:cs typeface="Vollkor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ollkorn"/>
                <a:ea typeface="+mn-ea"/>
                <a:cs typeface="Vollkor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Multi-start</a:t>
            </a:r>
          </a:p>
          <a:p>
            <a:r>
              <a:rPr lang="en-US" dirty="0" smtClean="0"/>
              <a:t>Multiple asynchronous </a:t>
            </a:r>
            <a:r>
              <a:rPr lang="en-US" dirty="0"/>
              <a:t>t</a:t>
            </a:r>
            <a:r>
              <a:rPr lang="en-US" dirty="0" smtClean="0"/>
              <a:t>asks</a:t>
            </a:r>
          </a:p>
          <a:p>
            <a:r>
              <a:rPr lang="en-US" dirty="0" smtClean="0"/>
              <a:t>Local results only influence local next steps </a:t>
            </a:r>
            <a:endParaRPr lang="en-US" dirty="0"/>
          </a:p>
        </p:txBody>
      </p:sp>
      <p:pic>
        <p:nvPicPr>
          <p:cNvPr id="5" name="Picture 4" descr="Screen Shot 2017-06-16 at 9.44.2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477" y="3747591"/>
            <a:ext cx="1806355" cy="2817353"/>
          </a:xfrm>
          <a:prstGeom prst="rect">
            <a:avLst/>
          </a:prstGeom>
        </p:spPr>
      </p:pic>
      <p:pic>
        <p:nvPicPr>
          <p:cNvPr id="7" name="Picture 6" descr="Screen Shot 2017-06-28 at 9.30.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393" y="4271541"/>
            <a:ext cx="2945729" cy="2139663"/>
          </a:xfrm>
          <a:prstGeom prst="rect">
            <a:avLst/>
          </a:prstGeom>
        </p:spPr>
      </p:pic>
      <p:sp>
        <p:nvSpPr>
          <p:cNvPr id="8" name="Isosceles Triangle 7"/>
          <p:cNvSpPr/>
          <p:nvPr/>
        </p:nvSpPr>
        <p:spPr>
          <a:xfrm>
            <a:off x="8247128" y="4671807"/>
            <a:ext cx="563263" cy="1233754"/>
          </a:xfrm>
          <a:prstGeom prst="triangl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rot="16688009">
            <a:off x="8139152" y="4579191"/>
            <a:ext cx="680761" cy="1552480"/>
          </a:xfrm>
          <a:prstGeom prst="triangle">
            <a:avLst>
              <a:gd name="adj" fmla="val 100000"/>
            </a:avLst>
          </a:prstGeom>
          <a:noFill/>
          <a:ln w="28575"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13603854">
            <a:off x="8293970" y="4396901"/>
            <a:ext cx="359106" cy="1547266"/>
          </a:xfrm>
          <a:prstGeom prst="triangle">
            <a:avLst>
              <a:gd name="adj" fmla="val 100000"/>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887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Optimization</a:t>
            </a:r>
            <a:endParaRPr lang="en-US" dirty="0"/>
          </a:p>
        </p:txBody>
      </p:sp>
      <p:sp>
        <p:nvSpPr>
          <p:cNvPr id="3" name="Content Placeholder 2"/>
          <p:cNvSpPr>
            <a:spLocks noGrp="1"/>
          </p:cNvSpPr>
          <p:nvPr>
            <p:ph idx="1"/>
          </p:nvPr>
        </p:nvSpPr>
        <p:spPr/>
        <p:txBody>
          <a:bodyPr/>
          <a:lstStyle/>
          <a:p>
            <a:pPr marL="0" indent="0">
              <a:buNone/>
            </a:pPr>
            <a:r>
              <a:rPr lang="en-US" dirty="0" smtClean="0"/>
              <a:t>1. Estimate the underlying function</a:t>
            </a:r>
          </a:p>
          <a:p>
            <a:pPr marL="0" indent="0">
              <a:buNone/>
            </a:pPr>
            <a:r>
              <a:rPr lang="en-US" dirty="0" smtClean="0"/>
              <a:t>2. Evaluate the point that is most likely to be the optimum of underlying function</a:t>
            </a:r>
          </a:p>
          <a:p>
            <a:pPr marL="0" indent="0">
              <a:buNone/>
            </a:pPr>
            <a:r>
              <a:rPr lang="en-US" dirty="0" smtClean="0"/>
              <a:t>3. Update the estimate</a:t>
            </a:r>
          </a:p>
        </p:txBody>
      </p:sp>
    </p:spTree>
    <p:extLst>
      <p:ext uri="{BB962C8B-B14F-4D97-AF65-F5344CB8AC3E}">
        <p14:creationId xmlns:p14="http://schemas.microsoft.com/office/powerpoint/2010/main" val="2928832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Optimization Demo</a:t>
            </a:r>
            <a:endParaRPr lang="en-US" dirty="0"/>
          </a:p>
        </p:txBody>
      </p:sp>
    </p:spTree>
    <p:extLst>
      <p:ext uri="{BB962C8B-B14F-4D97-AF65-F5344CB8AC3E}">
        <p14:creationId xmlns:p14="http://schemas.microsoft.com/office/powerpoint/2010/main" val="671768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Bayesian Optimization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Select the set of points that maximize the likelihood of any of them being the new optimum </a:t>
            </a:r>
          </a:p>
          <a:p>
            <a:endParaRPr lang="en-US" dirty="0"/>
          </a:p>
          <a:p>
            <a:endParaRPr lang="en-US" dirty="0" smtClean="0"/>
          </a:p>
          <a:p>
            <a:endParaRPr lang="en-US" dirty="0" smtClean="0"/>
          </a:p>
          <a:p>
            <a:pPr marL="0" indent="0">
              <a:buNone/>
            </a:pPr>
            <a:endParaRPr lang="en-US" dirty="0" smtClean="0"/>
          </a:p>
          <a:p>
            <a:pPr marL="0" indent="0">
              <a:buNone/>
            </a:pPr>
            <a:r>
              <a:rPr lang="en-US" dirty="0" smtClean="0"/>
              <a:t>Unique benefit: Asynchronous with information sharing!</a:t>
            </a:r>
          </a:p>
        </p:txBody>
      </p:sp>
      <p:pic>
        <p:nvPicPr>
          <p:cNvPr id="4" name="Picture 3" descr="Screen Shot 2017-06-25 at 3.21.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342" y="3427734"/>
            <a:ext cx="3909694" cy="918778"/>
          </a:xfrm>
          <a:prstGeom prst="rect">
            <a:avLst/>
          </a:prstGeom>
        </p:spPr>
      </p:pic>
      <p:pic>
        <p:nvPicPr>
          <p:cNvPr id="6" name="Picture 5" descr="Screen Shot 2017-06-25 at 3.21.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760" y="3535922"/>
            <a:ext cx="1972512" cy="627099"/>
          </a:xfrm>
          <a:prstGeom prst="rect">
            <a:avLst/>
          </a:prstGeom>
        </p:spPr>
      </p:pic>
      <p:sp>
        <p:nvSpPr>
          <p:cNvPr id="7" name="TextBox 6"/>
          <p:cNvSpPr txBox="1"/>
          <p:nvPr/>
        </p:nvSpPr>
        <p:spPr>
          <a:xfrm>
            <a:off x="923672" y="5834518"/>
            <a:ext cx="5070619" cy="738664"/>
          </a:xfrm>
          <a:prstGeom prst="rect">
            <a:avLst/>
          </a:prstGeom>
          <a:noFill/>
        </p:spPr>
        <p:txBody>
          <a:bodyPr wrap="none" rtlCol="0">
            <a:spAutoFit/>
          </a:bodyPr>
          <a:lstStyle/>
          <a:p>
            <a:r>
              <a:rPr lang="en-US" sz="1400" dirty="0">
                <a:latin typeface="Vollkorn"/>
                <a:cs typeface="Vollkorn"/>
              </a:rPr>
              <a:t>Parallel Bayesian Global Optimization of Expensive Functions</a:t>
            </a:r>
          </a:p>
          <a:p>
            <a:r>
              <a:rPr lang="en-US" sz="1400" dirty="0" err="1" smtClean="0">
                <a:latin typeface="Vollkorn"/>
                <a:cs typeface="Vollkorn"/>
              </a:rPr>
              <a:t>Jialei</a:t>
            </a:r>
            <a:r>
              <a:rPr lang="en-US" sz="1400" dirty="0" smtClean="0">
                <a:latin typeface="Vollkorn"/>
                <a:cs typeface="Vollkorn"/>
              </a:rPr>
              <a:t> </a:t>
            </a:r>
            <a:r>
              <a:rPr lang="en-US" sz="1400" dirty="0">
                <a:latin typeface="Vollkorn"/>
                <a:cs typeface="Vollkorn"/>
              </a:rPr>
              <a:t>Wang, Scott C. Clark, Eric Liu, Peter I. Frazier</a:t>
            </a:r>
          </a:p>
          <a:p>
            <a:r>
              <a:rPr lang="pt-BR" sz="1400" dirty="0">
                <a:latin typeface="Vollkorn"/>
                <a:cs typeface="Vollkorn"/>
              </a:rPr>
              <a:t>arXiv:1602.05149 [</a:t>
            </a:r>
            <a:r>
              <a:rPr lang="pt-BR" sz="1400" dirty="0" err="1">
                <a:latin typeface="Vollkorn"/>
                <a:cs typeface="Vollkorn"/>
              </a:rPr>
              <a:t>stat.ML</a:t>
            </a:r>
            <a:r>
              <a:rPr lang="pt-BR" sz="1400" dirty="0">
                <a:latin typeface="Vollkorn"/>
                <a:cs typeface="Vollkorn"/>
              </a:rPr>
              <a:t>]</a:t>
            </a:r>
            <a:endParaRPr lang="en-US" sz="1400" dirty="0">
              <a:latin typeface="Vollkorn"/>
              <a:cs typeface="Vollkorn"/>
            </a:endParaRPr>
          </a:p>
        </p:txBody>
      </p:sp>
    </p:spTree>
    <p:extLst>
      <p:ext uri="{BB962C8B-B14F-4D97-AF65-F5344CB8AC3E}">
        <p14:creationId xmlns:p14="http://schemas.microsoft.com/office/powerpoint/2010/main" val="2346763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Parallel BO: Freeze-Thaw</a:t>
            </a:r>
            <a:endParaRPr lang="en-US" dirty="0"/>
          </a:p>
        </p:txBody>
      </p:sp>
      <p:pic>
        <p:nvPicPr>
          <p:cNvPr id="5" name="Picture 4" descr="Screen Shot 2017-06-26 at 1.37.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541" y="2641750"/>
            <a:ext cx="8978900" cy="3187700"/>
          </a:xfrm>
          <a:prstGeom prst="rect">
            <a:avLst/>
          </a:prstGeom>
        </p:spPr>
      </p:pic>
      <p:sp>
        <p:nvSpPr>
          <p:cNvPr id="6" name="Content Placeholder 2"/>
          <p:cNvSpPr>
            <a:spLocks noGrp="1"/>
          </p:cNvSpPr>
          <p:nvPr>
            <p:ph idx="1"/>
          </p:nvPr>
        </p:nvSpPr>
        <p:spPr>
          <a:xfrm>
            <a:off x="838200" y="1715195"/>
            <a:ext cx="10515600" cy="4351338"/>
          </a:xfrm>
        </p:spPr>
        <p:txBody>
          <a:bodyPr>
            <a:normAutofit/>
          </a:bodyPr>
          <a:lstStyle/>
          <a:p>
            <a:pPr marL="0" indent="0">
              <a:buNone/>
            </a:pPr>
            <a:r>
              <a:rPr lang="en-US" dirty="0" smtClean="0"/>
              <a:t>What if you can approximate the objective function early?</a:t>
            </a:r>
          </a:p>
        </p:txBody>
      </p:sp>
      <p:sp>
        <p:nvSpPr>
          <p:cNvPr id="7" name="TextBox 6"/>
          <p:cNvSpPr txBox="1"/>
          <p:nvPr/>
        </p:nvSpPr>
        <p:spPr>
          <a:xfrm>
            <a:off x="923672" y="5834518"/>
            <a:ext cx="4224233" cy="738664"/>
          </a:xfrm>
          <a:prstGeom prst="rect">
            <a:avLst/>
          </a:prstGeom>
          <a:noFill/>
        </p:spPr>
        <p:txBody>
          <a:bodyPr wrap="none" rtlCol="0">
            <a:spAutoFit/>
          </a:bodyPr>
          <a:lstStyle/>
          <a:p>
            <a:r>
              <a:rPr lang="en-US" sz="1400" dirty="0" smtClean="0">
                <a:latin typeface="Vollkorn"/>
                <a:cs typeface="Vollkorn"/>
              </a:rPr>
              <a:t>Freeze-Thaw Bayesian Optimization</a:t>
            </a:r>
          </a:p>
          <a:p>
            <a:r>
              <a:rPr lang="en-US" sz="1400" dirty="0">
                <a:latin typeface="Vollkorn"/>
                <a:cs typeface="Vollkorn"/>
              </a:rPr>
              <a:t>Kevin </a:t>
            </a:r>
            <a:r>
              <a:rPr lang="en-US" sz="1400" dirty="0" err="1">
                <a:latin typeface="Vollkorn"/>
                <a:cs typeface="Vollkorn"/>
              </a:rPr>
              <a:t>Swersky</a:t>
            </a:r>
            <a:r>
              <a:rPr lang="en-US" sz="1400" dirty="0">
                <a:latin typeface="Vollkorn"/>
                <a:cs typeface="Vollkorn"/>
              </a:rPr>
              <a:t>, Jasper </a:t>
            </a:r>
            <a:r>
              <a:rPr lang="en-US" sz="1400" dirty="0" err="1">
                <a:latin typeface="Vollkorn"/>
                <a:cs typeface="Vollkorn"/>
              </a:rPr>
              <a:t>Snoek</a:t>
            </a:r>
            <a:r>
              <a:rPr lang="en-US" sz="1400" dirty="0">
                <a:latin typeface="Vollkorn"/>
                <a:cs typeface="Vollkorn"/>
              </a:rPr>
              <a:t>, Ryan Prescott </a:t>
            </a:r>
            <a:r>
              <a:rPr lang="en-US" sz="1400" dirty="0" smtClean="0">
                <a:latin typeface="Vollkorn"/>
                <a:cs typeface="Vollkorn"/>
              </a:rPr>
              <a:t>Adams</a:t>
            </a:r>
          </a:p>
          <a:p>
            <a:r>
              <a:rPr lang="pt-BR" sz="1400" dirty="0">
                <a:latin typeface="Vollkorn"/>
                <a:cs typeface="Vollkorn"/>
              </a:rPr>
              <a:t>arXiv:1406.3896 [</a:t>
            </a:r>
            <a:r>
              <a:rPr lang="pt-BR" sz="1400" dirty="0" err="1">
                <a:latin typeface="Vollkorn"/>
                <a:cs typeface="Vollkorn"/>
              </a:rPr>
              <a:t>stat.ML</a:t>
            </a:r>
            <a:r>
              <a:rPr lang="pt-BR" sz="1400" dirty="0">
                <a:latin typeface="Vollkorn"/>
                <a:cs typeface="Vollkorn"/>
              </a:rPr>
              <a:t>]</a:t>
            </a:r>
            <a:endParaRPr lang="en-US" sz="1400" dirty="0">
              <a:latin typeface="Vollkorn"/>
              <a:cs typeface="Vollkorn"/>
            </a:endParaRPr>
          </a:p>
        </p:txBody>
      </p:sp>
    </p:spTree>
    <p:extLst>
      <p:ext uri="{BB962C8B-B14F-4D97-AF65-F5344CB8AC3E}">
        <p14:creationId xmlns:p14="http://schemas.microsoft.com/office/powerpoint/2010/main" val="3433447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6351" y="2767281"/>
            <a:ext cx="8679298" cy="1323439"/>
          </a:xfrm>
          <a:prstGeom prst="rect">
            <a:avLst/>
          </a:prstGeom>
          <a:noFill/>
        </p:spPr>
        <p:txBody>
          <a:bodyPr wrap="none" rtlCol="0">
            <a:spAutoFit/>
          </a:bodyPr>
          <a:lstStyle/>
          <a:p>
            <a:r>
              <a:rPr lang="en-US" sz="8000" dirty="0">
                <a:latin typeface="Vollkorn"/>
                <a:cs typeface="Vollkorn"/>
              </a:rPr>
              <a:t>How to Apply Now</a:t>
            </a:r>
          </a:p>
        </p:txBody>
      </p:sp>
    </p:spTree>
    <p:extLst>
      <p:ext uri="{BB962C8B-B14F-4D97-AF65-F5344CB8AC3E}">
        <p14:creationId xmlns:p14="http://schemas.microsoft.com/office/powerpoint/2010/main" val="2127102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5" y="735955"/>
            <a:ext cx="6133743" cy="5386090"/>
          </a:xfrm>
          <a:prstGeom prst="rect">
            <a:avLst/>
          </a:prstGeom>
        </p:spPr>
        <p:txBody>
          <a:bodyPr wrap="square">
            <a:spAutoFit/>
          </a:bodyPr>
          <a:lstStyle/>
          <a:p>
            <a:pPr algn="ctr"/>
            <a:r>
              <a:rPr lang="en-US" sz="34400" dirty="0" smtClean="0">
                <a:latin typeface="Consolas"/>
                <a:cs typeface="Consolas"/>
              </a:rPr>
              <a:t>🎛</a:t>
            </a:r>
            <a:endParaRPr lang="en-US" sz="34400" dirty="0"/>
          </a:p>
        </p:txBody>
      </p:sp>
      <p:sp>
        <p:nvSpPr>
          <p:cNvPr id="2" name="TextBox 1"/>
          <p:cNvSpPr txBox="1"/>
          <p:nvPr/>
        </p:nvSpPr>
        <p:spPr>
          <a:xfrm>
            <a:off x="6652200" y="2548717"/>
            <a:ext cx="4621778" cy="1754327"/>
          </a:xfrm>
          <a:prstGeom prst="rect">
            <a:avLst/>
          </a:prstGeom>
          <a:noFill/>
        </p:spPr>
        <p:txBody>
          <a:bodyPr wrap="none" rtlCol="0">
            <a:spAutoFit/>
          </a:bodyPr>
          <a:lstStyle/>
          <a:p>
            <a:pPr marL="285750" indent="-285750">
              <a:buFont typeface="Arial"/>
              <a:buChar char="•"/>
            </a:pPr>
            <a:r>
              <a:rPr lang="en-US" sz="3600" dirty="0" smtClean="0">
                <a:latin typeface="Vollkorn"/>
                <a:cs typeface="Vollkorn"/>
              </a:rPr>
              <a:t>Unknown Function</a:t>
            </a:r>
          </a:p>
          <a:p>
            <a:pPr marL="285750" indent="-285750">
              <a:buFont typeface="Arial"/>
              <a:buChar char="•"/>
            </a:pPr>
            <a:r>
              <a:rPr lang="en-US" sz="3600" dirty="0" smtClean="0">
                <a:latin typeface="Vollkorn"/>
                <a:cs typeface="Vollkorn"/>
              </a:rPr>
              <a:t>Multiple Parameters</a:t>
            </a:r>
          </a:p>
          <a:p>
            <a:pPr marL="285750" indent="-285750">
              <a:buFont typeface="Arial"/>
              <a:buChar char="•"/>
            </a:pPr>
            <a:r>
              <a:rPr lang="en-US" sz="3600" dirty="0" smtClean="0">
                <a:latin typeface="Vollkorn"/>
                <a:cs typeface="Vollkorn"/>
              </a:rPr>
              <a:t>Expensive</a:t>
            </a:r>
            <a:endParaRPr lang="en-US" sz="3600" dirty="0">
              <a:latin typeface="Vollkorn"/>
              <a:cs typeface="Vollkorn"/>
            </a:endParaRPr>
          </a:p>
        </p:txBody>
      </p:sp>
    </p:spTree>
    <p:extLst>
      <p:ext uri="{BB962C8B-B14F-4D97-AF65-F5344CB8AC3E}">
        <p14:creationId xmlns:p14="http://schemas.microsoft.com/office/powerpoint/2010/main" val="357799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 now?</a:t>
            </a:r>
            <a:endParaRPr lang="en-US" dirty="0"/>
          </a:p>
        </p:txBody>
      </p:sp>
      <p:sp>
        <p:nvSpPr>
          <p:cNvPr id="3" name="Content Placeholder 2"/>
          <p:cNvSpPr>
            <a:spLocks noGrp="1"/>
          </p:cNvSpPr>
          <p:nvPr>
            <p:ph idx="1"/>
          </p:nvPr>
        </p:nvSpPr>
        <p:spPr/>
        <p:txBody>
          <a:bodyPr/>
          <a:lstStyle/>
          <a:p>
            <a:r>
              <a:rPr lang="en-US" dirty="0" smtClean="0"/>
              <a:t>Packages</a:t>
            </a:r>
          </a:p>
          <a:p>
            <a:pPr lvl="1"/>
            <a:r>
              <a:rPr lang="en-US" dirty="0"/>
              <a:t>Spearmint</a:t>
            </a:r>
          </a:p>
          <a:p>
            <a:pPr lvl="1"/>
            <a:r>
              <a:rPr lang="en-US" dirty="0" err="1"/>
              <a:t>GPyOpt</a:t>
            </a:r>
            <a:endParaRPr lang="en-US" dirty="0"/>
          </a:p>
          <a:p>
            <a:pPr lvl="1"/>
            <a:r>
              <a:rPr lang="en-US" dirty="0" smtClean="0"/>
              <a:t>BOAT</a:t>
            </a:r>
          </a:p>
          <a:p>
            <a:r>
              <a:rPr lang="en-US" dirty="0" smtClean="0"/>
              <a:t>Generalized Services</a:t>
            </a:r>
          </a:p>
          <a:p>
            <a:pPr lvl="1"/>
            <a:r>
              <a:rPr lang="en-US" dirty="0" smtClean="0"/>
              <a:t>MOE</a:t>
            </a:r>
          </a:p>
          <a:p>
            <a:pPr lvl="1"/>
            <a:r>
              <a:rPr lang="en-US" dirty="0" err="1" smtClean="0"/>
              <a:t>SigOpt</a:t>
            </a:r>
            <a:endParaRPr lang="en-US" dirty="0" smtClean="0"/>
          </a:p>
          <a:p>
            <a:r>
              <a:rPr lang="en-US" dirty="0" smtClean="0"/>
              <a:t>Specialized Services</a:t>
            </a:r>
          </a:p>
          <a:p>
            <a:pPr lvl="1"/>
            <a:r>
              <a:rPr lang="en-US" dirty="0" err="1" smtClean="0"/>
              <a:t>Skipjaq</a:t>
            </a:r>
            <a:endParaRPr lang="en-US" dirty="0" smtClean="0"/>
          </a:p>
        </p:txBody>
      </p:sp>
    </p:spTree>
    <p:extLst>
      <p:ext uri="{BB962C8B-B14F-4D97-AF65-F5344CB8AC3E}">
        <p14:creationId xmlns:p14="http://schemas.microsoft.com/office/powerpoint/2010/main" val="354244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6748" y="2261090"/>
            <a:ext cx="3938513" cy="2339102"/>
          </a:xfrm>
          <a:prstGeom prst="rect">
            <a:avLst/>
          </a:prstGeom>
          <a:noFill/>
        </p:spPr>
        <p:txBody>
          <a:bodyPr wrap="none" rtlCol="0">
            <a:spAutoFit/>
          </a:bodyPr>
          <a:lstStyle/>
          <a:p>
            <a:pPr algn="ctr"/>
            <a:r>
              <a:rPr lang="en-US" sz="8000" dirty="0" smtClean="0">
                <a:latin typeface="Vollkorn"/>
                <a:cs typeface="Vollkorn"/>
              </a:rPr>
              <a:t>Thanks!</a:t>
            </a:r>
          </a:p>
          <a:p>
            <a:pPr algn="ctr"/>
            <a:r>
              <a:rPr lang="en-US" sz="6600" dirty="0" smtClean="0">
                <a:latin typeface="Vollkorn"/>
                <a:cs typeface="Vollkorn"/>
              </a:rPr>
              <a:t>@</a:t>
            </a:r>
            <a:r>
              <a:rPr lang="en-US" sz="6600" dirty="0" err="1" smtClean="0">
                <a:latin typeface="Vollkorn"/>
                <a:cs typeface="Vollkorn"/>
              </a:rPr>
              <a:t>adereth</a:t>
            </a:r>
            <a:endParaRPr lang="en-US" sz="6600" dirty="0">
              <a:latin typeface="Vollkorn"/>
              <a:cs typeface="Vollkorn"/>
            </a:endParaRPr>
          </a:p>
        </p:txBody>
      </p:sp>
    </p:spTree>
    <p:extLst>
      <p:ext uri="{BB962C8B-B14F-4D97-AF65-F5344CB8AC3E}">
        <p14:creationId xmlns:p14="http://schemas.microsoft.com/office/powerpoint/2010/main" val="1990558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25 at 11.37.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44" y="2031718"/>
            <a:ext cx="10957480" cy="2452024"/>
          </a:xfrm>
          <a:prstGeom prst="rect">
            <a:avLst/>
          </a:prstGeom>
        </p:spPr>
      </p:pic>
    </p:spTree>
    <p:extLst>
      <p:ext uri="{BB962C8B-B14F-4D97-AF65-F5344CB8AC3E}">
        <p14:creationId xmlns:p14="http://schemas.microsoft.com/office/powerpoint/2010/main" val="2546522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200" dirty="0" smtClean="0"/>
              <a:t>Real World Problems</a:t>
            </a:r>
          </a:p>
          <a:p>
            <a:r>
              <a:rPr lang="en-US" sz="3200" dirty="0" smtClean="0"/>
              <a:t>Distributed Algorithm Deep Dive</a:t>
            </a:r>
          </a:p>
          <a:p>
            <a:r>
              <a:rPr lang="en-US" sz="3200" dirty="0" smtClean="0"/>
              <a:t>How to Apply Now</a:t>
            </a:r>
            <a:endParaRPr lang="en-US" sz="3200" dirty="0"/>
          </a:p>
        </p:txBody>
      </p:sp>
    </p:spTree>
    <p:extLst>
      <p:ext uri="{BB962C8B-B14F-4D97-AF65-F5344CB8AC3E}">
        <p14:creationId xmlns:p14="http://schemas.microsoft.com/office/powerpoint/2010/main" val="703831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5690" y="2767281"/>
            <a:ext cx="9760620" cy="1323439"/>
          </a:xfrm>
          <a:prstGeom prst="rect">
            <a:avLst/>
          </a:prstGeom>
          <a:noFill/>
        </p:spPr>
        <p:txBody>
          <a:bodyPr wrap="none" rtlCol="0">
            <a:spAutoFit/>
          </a:bodyPr>
          <a:lstStyle/>
          <a:p>
            <a:pPr algn="ctr"/>
            <a:r>
              <a:rPr lang="en-US" sz="8000" dirty="0" smtClean="0">
                <a:latin typeface="Vollkorn"/>
                <a:cs typeface="Vollkorn"/>
              </a:rPr>
              <a:t>Real World Problems</a:t>
            </a:r>
            <a:endParaRPr lang="en-US" sz="8000" dirty="0">
              <a:latin typeface="Vollkorn"/>
              <a:cs typeface="Vollkorn"/>
            </a:endParaRPr>
          </a:p>
        </p:txBody>
      </p:sp>
    </p:spTree>
    <p:extLst>
      <p:ext uri="{BB962C8B-B14F-4D97-AF65-F5344CB8AC3E}">
        <p14:creationId xmlns:p14="http://schemas.microsoft.com/office/powerpoint/2010/main" val="3853643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Configuration</a:t>
            </a:r>
            <a:endParaRPr lang="en-US" dirty="0"/>
          </a:p>
        </p:txBody>
      </p:sp>
      <p:sp>
        <p:nvSpPr>
          <p:cNvPr id="3" name="Content Placeholder 2"/>
          <p:cNvSpPr>
            <a:spLocks noGrp="1"/>
          </p:cNvSpPr>
          <p:nvPr>
            <p:ph idx="1"/>
          </p:nvPr>
        </p:nvSpPr>
        <p:spPr/>
        <p:txBody>
          <a:bodyPr/>
          <a:lstStyle/>
          <a:p>
            <a:r>
              <a:rPr lang="en-US" dirty="0" smtClean="0"/>
              <a:t>Number of VMs</a:t>
            </a:r>
            <a:endParaRPr lang="en-US" dirty="0"/>
          </a:p>
          <a:p>
            <a:r>
              <a:rPr lang="en-US" dirty="0" smtClean="0"/>
              <a:t>CPU count</a:t>
            </a:r>
          </a:p>
          <a:p>
            <a:r>
              <a:rPr lang="en-US" dirty="0" smtClean="0"/>
              <a:t>CPU speed per core</a:t>
            </a:r>
          </a:p>
          <a:p>
            <a:r>
              <a:rPr lang="en-US" dirty="0" smtClean="0"/>
              <a:t>RAM per core</a:t>
            </a:r>
          </a:p>
          <a:p>
            <a:r>
              <a:rPr lang="en-US" dirty="0"/>
              <a:t>D</a:t>
            </a:r>
            <a:r>
              <a:rPr lang="en-US" dirty="0" smtClean="0"/>
              <a:t>isk count</a:t>
            </a:r>
          </a:p>
          <a:p>
            <a:r>
              <a:rPr lang="en-US" dirty="0"/>
              <a:t>D</a:t>
            </a:r>
            <a:r>
              <a:rPr lang="en-US" dirty="0" smtClean="0"/>
              <a:t>isk speed</a:t>
            </a:r>
          </a:p>
          <a:p>
            <a:r>
              <a:rPr lang="en-US" dirty="0" smtClean="0"/>
              <a:t>Network capacity </a:t>
            </a:r>
            <a:r>
              <a:rPr lang="en-US" dirty="0"/>
              <a:t>of the VM</a:t>
            </a:r>
          </a:p>
        </p:txBody>
      </p:sp>
    </p:spTree>
    <p:extLst>
      <p:ext uri="{BB962C8B-B14F-4D97-AF65-F5344CB8AC3E}">
        <p14:creationId xmlns:p14="http://schemas.microsoft.com/office/powerpoint/2010/main" val="2896797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Configuration with </a:t>
            </a:r>
            <a:r>
              <a:rPr lang="en-US" dirty="0" err="1" smtClean="0"/>
              <a:t>CherryPick</a:t>
            </a:r>
            <a:endParaRPr lang="en-US" dirty="0"/>
          </a:p>
        </p:txBody>
      </p:sp>
      <p:pic>
        <p:nvPicPr>
          <p:cNvPr id="4" name="Content Placeholder 3" descr="Screen Shot 2017-06-25 at 2.35.42 PM.png"/>
          <p:cNvPicPr>
            <a:picLocks noGrp="1" noChangeAspect="1"/>
          </p:cNvPicPr>
          <p:nvPr>
            <p:ph idx="1"/>
          </p:nvPr>
        </p:nvPicPr>
        <p:blipFill>
          <a:blip r:embed="rId2">
            <a:extLst>
              <a:ext uri="{28A0092B-C50C-407E-A947-70E740481C1C}">
                <a14:useLocalDpi xmlns:a14="http://schemas.microsoft.com/office/drawing/2010/main" val="0"/>
              </a:ext>
            </a:extLst>
          </a:blip>
          <a:srcRect t="15732" b="15732"/>
          <a:stretch>
            <a:fillRect/>
          </a:stretch>
        </p:blipFill>
        <p:spPr>
          <a:xfrm>
            <a:off x="793793" y="2524424"/>
            <a:ext cx="10515600"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8235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JVM Tuning</a:t>
            </a:r>
            <a:endParaRPr lang="en-US" dirty="0"/>
          </a:p>
        </p:txBody>
      </p:sp>
      <p:pic>
        <p:nvPicPr>
          <p:cNvPr id="8" name="Picture 7" descr="Screen Shot 2017-06-16 at 2.56.3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890" y="1693219"/>
            <a:ext cx="8154221" cy="12263035"/>
          </a:xfrm>
          <a:prstGeom prst="rect">
            <a:avLst/>
          </a:prstGeom>
        </p:spPr>
      </p:pic>
    </p:spTree>
    <p:extLst>
      <p:ext uri="{BB962C8B-B14F-4D97-AF65-F5344CB8AC3E}">
        <p14:creationId xmlns:p14="http://schemas.microsoft.com/office/powerpoint/2010/main" val="1697774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8403</TotalTime>
  <Words>511</Words>
  <Application>Microsoft Macintosh PowerPoint</Application>
  <PresentationFormat>Custom</PresentationFormat>
  <Paragraphs>94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Modern Distributed Optimization</vt:lpstr>
      <vt:lpstr>Important Legal Information</vt:lpstr>
      <vt:lpstr>PowerPoint Presentation</vt:lpstr>
      <vt:lpstr>PowerPoint Presentation</vt:lpstr>
      <vt:lpstr>Agenda</vt:lpstr>
      <vt:lpstr>PowerPoint Presentation</vt:lpstr>
      <vt:lpstr>Cluster Configuration</vt:lpstr>
      <vt:lpstr>Cluster Configuration with CherryPick</vt:lpstr>
      <vt:lpstr>JVM Tuning</vt:lpstr>
      <vt:lpstr>JVM Tuning</vt:lpstr>
      <vt:lpstr>PowerPoint Presentation</vt:lpstr>
      <vt:lpstr>JVM Tuning at Twitter</vt:lpstr>
      <vt:lpstr>A/B Testing at Yelp</vt:lpstr>
      <vt:lpstr>Deep Learning</vt:lpstr>
      <vt:lpstr>Deep Learning</vt:lpstr>
      <vt:lpstr>PowerPoint Presentation</vt:lpstr>
      <vt:lpstr>PowerPoint Presentation</vt:lpstr>
      <vt:lpstr>PowerPoint Presentation</vt:lpstr>
      <vt:lpstr>PowerPoint Presentation</vt:lpstr>
      <vt:lpstr>PowerPoint Presentation</vt:lpstr>
      <vt:lpstr>PowerPoint Presentation</vt:lpstr>
      <vt:lpstr>Multi-Start Nelder-Mead</vt:lpstr>
      <vt:lpstr>PowerPoint Presentation</vt:lpstr>
      <vt:lpstr>Parallelized Nelder-Mead Options</vt:lpstr>
      <vt:lpstr>Bayesian Optimization</vt:lpstr>
      <vt:lpstr>Bayesian Optimization Demo</vt:lpstr>
      <vt:lpstr>Parallel Bayesian Optimization</vt:lpstr>
      <vt:lpstr>Advanced Parallel BO: Freeze-Thaw</vt:lpstr>
      <vt:lpstr>PowerPoint Presentation</vt:lpstr>
      <vt:lpstr>How to apply now?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Distributed Optimization</dc:title>
  <dc:creator>madereth</dc:creator>
  <cp:lastModifiedBy>Matt Adereth</cp:lastModifiedBy>
  <cp:revision>50</cp:revision>
  <dcterms:created xsi:type="dcterms:W3CDTF">2017-06-06T19:32:16Z</dcterms:created>
  <dcterms:modified xsi:type="dcterms:W3CDTF">2017-06-28T14:08:02Z</dcterms:modified>
</cp:coreProperties>
</file>