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5143500" cx="9144000"/>
  <p:notesSz cx="6858000" cy="9144000"/>
  <p:embeddedFontLst>
    <p:embeddedFont>
      <p:font typeface="Permanent Marker"/>
      <p:regular r:id="rId60"/>
    </p:embeddedFont>
    <p:embeddedFont>
      <p:font typeface="Average"/>
      <p:regular r:id="rId61"/>
    </p:embeddedFont>
    <p:embeddedFont>
      <p:font typeface="Oswald"/>
      <p:regular r:id="rId62"/>
      <p:bold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Rimas Silkait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Oswald-regular.fntdata"/><Relationship Id="rId61" Type="http://schemas.openxmlformats.org/officeDocument/2006/relationships/font" Target="fonts/Average-regular.fntdata"/><Relationship Id="rId20" Type="http://schemas.openxmlformats.org/officeDocument/2006/relationships/slide" Target="slides/slide15.xml"/><Relationship Id="rId63" Type="http://schemas.openxmlformats.org/officeDocument/2006/relationships/font" Target="fonts/Oswal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PermanentMarker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06-21T21:21:47.733">
    <p:pos x="6000" y="0"/>
    <p:text>http://hrku.co/heroku-logo Use the vector logos. It won't look fuzzy.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ws.amazon.com/message/41926/" TargetMode="Externa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xkcd.com/1739/" TargetMode="Externa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people.canonical.com/~ubuntu-security/cve/2017/CVE-2017-7308.html" TargetMode="External"/><Relationship Id="rId3" Type="http://schemas.openxmlformats.org/officeDocument/2006/relationships/hyperlink" Target="http://people.canonical.com/~ubuntu-security/cve/2017/CVE-2017-5551.html" TargetMode="External"/><Relationship Id="rId4" Type="http://schemas.openxmlformats.org/officeDocument/2006/relationships/hyperlink" Target="http://people.canonical.com/~ubuntu-security/cve/2017/CVE-2017-5986.html" TargetMode="External"/><Relationship Id="rId5" Type="http://schemas.openxmlformats.org/officeDocument/2006/relationships/hyperlink" Target="http://people.canonical.com/~ubuntu-security/cve/2016/CVE-2016-8645.html" TargetMode="Externa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Code documented routines to execute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FSMs are abstract versions of machines, like soda machines or elevators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Reuse is high for modeling other components that are stateful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entire ecosystem relationship in data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https://aws.amazon.com/message/41926/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screenshot allowed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https://xkcd.com/1739/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 sz="1800" u="sng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2"/>
              </a:rPr>
              <a:t>http://people.canonical.com/~ubuntu-security/cve/2017/CVE-2017-7308.html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 sz="1800" u="sng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http://people.canonical.com/~ubuntu-security/cve/2017/CVE-2017-5551.html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 sz="1800" u="sng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http://people.canonical.com/~ubuntu-security/cve/2017/CVE-2017-5986.html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 sz="1800" u="sng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5"/>
              </a:rPr>
              <a:t>http://people.canonical.com/~ubuntu-security/cve/2016/CVE-2016-8645.html</a:t>
            </a: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s://xkcd.com/1205/" TargetMode="External"/><Relationship Id="rId5" Type="http://schemas.openxmlformats.org/officeDocument/2006/relationships/hyperlink" Target="https://creativecommons.org/licenses/by-nc/2.5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hyperlink" Target="https://xkcd.com/844/" TargetMode="External"/><Relationship Id="rId5" Type="http://schemas.openxmlformats.org/officeDocument/2006/relationships/hyperlink" Target="https://creativecommons.org/licenses/by-nc/2.5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tatus.heroku.com/incidents/1059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.png"/><Relationship Id="rId4" Type="http://schemas.openxmlformats.org/officeDocument/2006/relationships/hyperlink" Target="https://xkcd.com/1739/" TargetMode="External"/><Relationship Id="rId5" Type="http://schemas.openxmlformats.org/officeDocument/2006/relationships/hyperlink" Target="https://creativecommons.org/licenses/by-nc/2.5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Relationship Id="rId4" Type="http://schemas.openxmlformats.org/officeDocument/2006/relationships/hyperlink" Target="https://xkcd.com/327/" TargetMode="External"/><Relationship Id="rId5" Type="http://schemas.openxmlformats.org/officeDocument/2006/relationships/hyperlink" Target="https://creativecommons.org/licenses/by-nc/2.5/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awesome-ruby.com/#awesome-ruby-state-machines" TargetMode="External"/><Relationship Id="rId4" Type="http://schemas.openxmlformats.org/officeDocument/2006/relationships/hyperlink" Target="https://github.com/uhub/awesome-javascript" TargetMode="External"/><Relationship Id="rId5" Type="http://schemas.openxmlformats.org/officeDocument/2006/relationships/hyperlink" Target="https://github.com/akullpp/awesome-java#distributed-applications" TargetMode="External"/><Relationship Id="rId6" Type="http://schemas.openxmlformats.org/officeDocument/2006/relationships/hyperlink" Target="https://awesome-go.com/#distributed-systems" TargetMode="External"/><Relationship Id="rId7" Type="http://schemas.openxmlformats.org/officeDocument/2006/relationships/hyperlink" Target="https://github.com/quozd/awesome-dotnet#state-machines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github.com/heroku" TargetMode="External"/><Relationship Id="rId4" Type="http://schemas.openxmlformats.org/officeDocument/2006/relationships/hyperlink" Target="https://elements.heroku.com/addons/heroku-kafka" TargetMode="External"/><Relationship Id="rId9" Type="http://schemas.openxmlformats.org/officeDocument/2006/relationships/image" Target="../media/image12.png"/><Relationship Id="rId5" Type="http://schemas.openxmlformats.org/officeDocument/2006/relationships/hyperlink" Target="https://elements.heroku.com/addons/heroku-postgresql" TargetMode="External"/><Relationship Id="rId6" Type="http://schemas.openxmlformats.org/officeDocument/2006/relationships/hyperlink" Target="https://elements.heroku.com/addons/heroku-redis" TargetMode="External"/><Relationship Id="rId7" Type="http://schemas.openxmlformats.org/officeDocument/2006/relationships/hyperlink" Target="https://devcenter.heroku.com/start" TargetMode="External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4294967295" type="ctrTitle"/>
          </p:nvPr>
        </p:nvSpPr>
        <p:spPr>
          <a:xfrm>
            <a:off x="1573050" y="1455450"/>
            <a:ext cx="5997900" cy="185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Managing Millions of Data Services @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283500" y="3572175"/>
            <a:ext cx="25770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Gabe Enslein</a:t>
            </a:r>
          </a:p>
        </p:txBody>
      </p:sp>
      <p:pic>
        <p:nvPicPr>
          <p:cNvPr descr="imageedit_1_8286470636.png"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5175" y="1903974"/>
            <a:ext cx="3356544" cy="14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I’ll just™do this operation...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How often does someone “just”™do this operation?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How likely are they to make a mistake?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Is this going to wake someone up at night?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Is there a way to stop “just”™doing the operation?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Will we operation need the operation in the future?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s_it_worth_the_time.pn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550" y="361950"/>
            <a:ext cx="5438775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7344750" y="2898250"/>
            <a:ext cx="1775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Photo: Is it Worth the Time? By Randall Munroe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https://xkcd.com/1205/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is licensed under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CC-BY-NC 2.5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2013750"/>
            <a:ext cx="8520600" cy="88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Orchestration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8999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3600"/>
              <a:t>Automate yourself out of a job...but how?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990675"/>
            <a:ext cx="8520600" cy="247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We can generate one-off queries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We make scripts, reusable templates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Configuration Management tools, schedulers, etc.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3000" u="sng"/>
              <a:t>What about real-time remediation?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d_code.pn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025" y="129550"/>
            <a:ext cx="3232649" cy="49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424325" y="3840325"/>
            <a:ext cx="17751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Photo: Good Code By Randall Munroe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https://xkcd.com/844/</a:t>
            </a:r>
            <a:r>
              <a:rPr lang="en" sz="11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is licensed under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CC-BY-NC 2.5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68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Stateful Services, State Machines 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506050"/>
            <a:ext cx="8520600" cy="2403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Model the management after the objects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Finite </a:t>
            </a:r>
            <a:r>
              <a:rPr lang="en" sz="2400"/>
              <a:t>State Machines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Deterministic Finite State Machines (DFSM)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Non-deterministic Finite State  Machines (NDFSM)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56950"/>
            <a:ext cx="8520600" cy="69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Why use Finite State Machines?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95225" y="1544950"/>
            <a:ext cx="8520600" cy="295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Programmatic control of machines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Easier to model operations for real Services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Reiterable methods of modeling stateful components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Integrated view of relationships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Deterministic Finite State Machine</a:t>
            </a:r>
            <a:r>
              <a:rPr lang="en"/>
              <a:t>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Some Pros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Single direction of state change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A given input can only return one target state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Can only change states after receiving input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State is locked otherwise at the current state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Basic Deterministic Finite State Machine</a:t>
            </a:r>
          </a:p>
        </p:txBody>
      </p:sp>
      <p:pic>
        <p:nvPicPr>
          <p:cNvPr descr="base_dfsm.png"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37" y="1116450"/>
            <a:ext cx="776012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Deterministic Finite State Machines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Some</a:t>
            </a:r>
            <a:r>
              <a:rPr lang="en" sz="3000"/>
              <a:t> Cons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State locks can cause stale view of state the object is in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Single direction transitions can make long chains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Repeat State definitions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Multiple reasons the real service can be in a given state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February 28th, 2017 17:44 UTC</a:t>
            </a:r>
          </a:p>
        </p:txBody>
      </p:sp>
      <p:pic>
        <p:nvPicPr>
          <p:cNvPr descr="Screen Shot 2017-06-15 at 11.11.29 AM.pn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42275"/>
            <a:ext cx="8839199" cy="45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Nondeterministic Finite State Machines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1256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Upsides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Can have multiple transitions from a single input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Can transition without input (loops for days)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Easier to implement retry logic due to bidirectional transitions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Less Basic </a:t>
            </a:r>
            <a:r>
              <a:rPr lang="en"/>
              <a:t>Nondeterministic Finite State Machine</a:t>
            </a:r>
          </a:p>
        </p:txBody>
      </p:sp>
      <p:pic>
        <p:nvPicPr>
          <p:cNvPr descr="base ndfsm.pn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170125"/>
            <a:ext cx="6692163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Nond</a:t>
            </a:r>
            <a:r>
              <a:rPr lang="en"/>
              <a:t>eterministic Finite State Machines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600" cy="28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/>
              <a:t>Downsides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The lack of assurance of state locks on input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States can transition in less predictable ways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State Machines can interact with input each other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Applying State Machines: Choosing NDFSM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Flexibility is key when dealing with rapidly changing infrastructure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Multiple ways to get into the same problems in the ecosystem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We can implement “optimistic” state locking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More predictability in when transitions occur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We can control how states transition to each other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2013750"/>
            <a:ext cx="8520600" cy="88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An Application of NDFSM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Application of NDFSM: Data Services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Triggering installation of the service and monitor install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" sz="1800"/>
              <a:t>Can includes userdata, scripts, upstart, systemd, cron, etc.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Monitor Service health and availability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Check Service-controlled processes and resources on the Server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Transitions are triggered by inputs -&gt; State “ticks” 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Ticks queued regularly across each SM to check changes in input (or lack of input)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Application of NDFSM: A Data Service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00" y="1143300"/>
            <a:ext cx="738458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Application of NDFSM: A Data Service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304875"/>
            <a:ext cx="8520600" cy="301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All data services are containerized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Assign each Service to a subsequent Server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The Server State machine </a:t>
            </a:r>
            <a:r>
              <a:rPr lang="en" sz="2400"/>
              <a:t>represents </a:t>
            </a:r>
            <a:r>
              <a:rPr lang="en" sz="2400"/>
              <a:t>system-level State of the underlying OS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The Server can trigger state changes up to the Service and vice-versa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/>
              <a:t>Application</a:t>
            </a:r>
            <a:r>
              <a:rPr lang="en"/>
              <a:t> of NDFSM: How the Server interacts</a:t>
            </a:r>
          </a:p>
        </p:txBody>
      </p:sp>
      <p:pic>
        <p:nvPicPr>
          <p:cNvPr descr="server_affecting_services.png"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170125"/>
            <a:ext cx="7587876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/>
              <a:t>Application</a:t>
            </a:r>
            <a:r>
              <a:rPr lang="en"/>
              <a:t> of NDFSM: Servers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311700" y="1417050"/>
            <a:ext cx="8520600" cy="30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The Server State machine represents system-level state of the underlying VM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Constantly monitors health of the base VM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Runs remediations against the system resources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Disk space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RAM usage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etc.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2260225" y="2736475"/>
            <a:ext cx="5513400" cy="1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AWS S3 Outage in Virginia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u="sng">
                <a:solidFill>
                  <a:schemeClr val="accent5"/>
                </a:solidFill>
                <a:latin typeface="Average"/>
                <a:ea typeface="Average"/>
                <a:cs typeface="Average"/>
                <a:sym typeface="Average"/>
                <a:hlinkClick r:id="rId3"/>
              </a:rPr>
              <a:t>https://status.heroku.com/incidents/1059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2612100" y="1460150"/>
            <a:ext cx="57486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Primary Region failure</a:t>
            </a:r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February 28th, 2017 17:44 UTC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</a:t>
            </a:r>
            <a:r>
              <a:rPr lang="en"/>
              <a:t>Application</a:t>
            </a:r>
            <a:r>
              <a:rPr lang="en"/>
              <a:t> of NDFSM: Operational consistency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311700" y="1457275"/>
            <a:ext cx="8520600" cy="251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Running backup processes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High-Availability replication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Security Credential management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Service performance metric emissions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 sz="2400"/>
              <a:t>Many more individual service-type-specific operations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Application of NDFSM: API credential rotation</a:t>
            </a:r>
          </a:p>
        </p:txBody>
      </p:sp>
      <p:pic>
        <p:nvPicPr>
          <p:cNvPr descr="service_credential_rotate.png"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1093925"/>
            <a:ext cx="6027565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Application of NDFSM: Routine credential rotation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381075"/>
            <a:ext cx="8520600" cy="305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Average runtime of API credential rotation ~2 minutes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Recall Feb. 28th: ~1.55M services (1.5M + 50K + 1K)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Rotations happen every 4 hours (6 times a day)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400"/>
              <a:t>2 minutes * 6(per day) * ~1.55M  services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18612000 minutes = 310200 hours = 12925 days = 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3000" u="sng"/>
              <a:t>35.5 YEARS saved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Application of NDFSM: Tools to make it possible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700300"/>
            <a:ext cx="8520600" cy="260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Postgres to persist the NDFSMs and their states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Redis for Sidekiq queues holding transition messages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Ruby and Sinatra to serve the orchestration logic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AWS EC2, S3 and EBS (which is also S3)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1152475"/>
            <a:ext cx="4156200" cy="374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Postgresql: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Maintains active snapshots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History of messages</a:t>
            </a:r>
          </a:p>
          <a:p>
            <a:pPr indent="457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(“Ticks”)</a:t>
            </a:r>
          </a:p>
          <a:p>
            <a:pPr indent="45720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Metadata for each FSM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	History of FSM relations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 Application of NDFSM: Tools to make it possible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4805700" y="1076275"/>
            <a:ext cx="3657600" cy="379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Redis/SK</a:t>
            </a:r>
            <a:r>
              <a:rPr lang="en" sz="2400"/>
              <a:t>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Constant queuing for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all FSMs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Partitioned queues for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FSM specific “ticks”</a:t>
            </a: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	State locks for</a:t>
            </a:r>
          </a:p>
          <a:p>
            <a:pPr indent="457200"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contentious operations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 Application of NDFSM: More urgent Ops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11700" y="1620250"/>
            <a:ext cx="8520600" cy="261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Servers control maintaining storage disks on servers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Disks need resizing as part of normal customer usage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Maintenances occur that requiring underlying VMs be sunset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Hardware failures triggering failovers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Applying </a:t>
            </a:r>
            <a:r>
              <a:rPr lang="en"/>
              <a:t>NDFSM</a:t>
            </a:r>
            <a:r>
              <a:rPr lang="en"/>
              <a:t> to S3pocalypse: What went wrong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1879225" y="1287000"/>
            <a:ext cx="6724500" cy="358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Backup failures to us-east-1 S3 caused servers to fill disks faster than expected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Some services experienced downtime from failed state changes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Inability to acquire new disks kept new services from being provisioned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Tested</a:t>
            </a:r>
            <a:r>
              <a:rPr lang="en"/>
              <a:t> in the wild: N</a:t>
            </a:r>
            <a:r>
              <a:rPr lang="en"/>
              <a:t>eeding manual fixes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2219275"/>
            <a:ext cx="2407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Are you sure?</a:t>
            </a:r>
          </a:p>
        </p:txBody>
      </p:sp>
      <p:pic>
        <p:nvPicPr>
          <p:cNvPr descr="fixing_problems.png"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0" y="1076275"/>
            <a:ext cx="3757000" cy="36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402525" y="4061125"/>
            <a:ext cx="23166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Photo: Fixing Problems,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By Randall Munroe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u="sng">
                <a:solidFill>
                  <a:schemeClr val="accent5"/>
                </a:solidFill>
                <a:hlinkClick r:id="rId4"/>
              </a:rPr>
              <a:t>https://xkcd.com/1739/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is licensed under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CC-BY-NC 2.5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Immutable Infrastructure: Stay your hands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583300"/>
            <a:ext cx="8520600" cy="204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Enforces knowledge of the application created at that time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Standardizes mechanisms for maintenance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Discourages just™ doing manual operations 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Favor consistent configurations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Immutable Infrastructure: Stay your hands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795775" y="1623650"/>
            <a:ext cx="7797000" cy="2581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Favor consistency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instance replacement instead of manual mitigation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Failover strategies for all infrastructure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Encourage seeing Infrastructure as Code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Tests: Unit, Integration and Performance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937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Dedicated Data Services running on February 28, 2017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2230125"/>
            <a:ext cx="8520600" cy="1971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Postgresql: ~ 1.5 Million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Redis: ~ 50K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/>
              <a:t>Kafka: ~ 1K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S3pocalypse resolutions</a:t>
            </a:r>
            <a:r>
              <a:rPr lang="en"/>
              <a:t>: Missed edge cases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92700" y="1659500"/>
            <a:ext cx="3571200" cy="278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/>
              <a:t>Some services and servers did not recover cleanly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Some gotchas occurred needing engineers live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699750" y="1583300"/>
            <a:ext cx="31332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Needed some scripted fixes</a:t>
            </a:r>
          </a:p>
          <a:p>
            <a:pPr indent="0" lvl="0" marL="45720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Dependency loops were identified in S3 usage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NDFSM to S3pocalypse: </a:t>
            </a:r>
            <a:r>
              <a:rPr lang="en"/>
              <a:t>Recovering from the disaster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11700" y="1462375"/>
            <a:ext cx="4751100" cy="329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Most</a:t>
            </a:r>
            <a:r>
              <a:rPr lang="en"/>
              <a:t> services recovered without any interaction from the operators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State machines similar to the Rotate Credentials example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Services with automated remediation healed once S3 was available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/>
              <a:t>Confirmation that no data loss occurred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  <p:sp>
        <p:nvSpPr>
          <p:cNvPr id="307" name="Shape 307"/>
          <p:cNvSpPr txBox="1"/>
          <p:nvPr/>
        </p:nvSpPr>
        <p:spPr>
          <a:xfrm>
            <a:off x="5436000" y="2087675"/>
            <a:ext cx="33963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And we were able to go to sleep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ploits_of_a_mom.png"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475" y="1448400"/>
            <a:ext cx="7299025" cy="22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02525" y="4061125"/>
            <a:ext cx="23166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Photo: Exploits of a Mom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By Randall Munroe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https://xkcd.com/327/</a:t>
            </a:r>
            <a:r>
              <a:rPr lang="en" sz="1100">
                <a:solidFill>
                  <a:schemeClr val="accent3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>
                <a:solidFill>
                  <a:schemeClr val="accent3"/>
                </a:solidFill>
              </a:rPr>
              <a:t>is licensed under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CC-BY-NC 2.5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Immutable Infrastructure: Lessons learned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779875"/>
            <a:ext cx="8520600" cy="204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Need to keep “Break Glass” measures for such occasions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More automation, including emergency remedies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Increased testing of reliability cases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1816625"/>
            <a:ext cx="8520600" cy="108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latin typeface="Permanent Marker"/>
                <a:ea typeface="Permanent Marker"/>
                <a:cs typeface="Permanent Marker"/>
                <a:sym typeface="Permanent Marker"/>
              </a:rPr>
              <a:t>The story Continues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March 15, 2017 </a:t>
            </a:r>
            <a:r>
              <a:rPr lang="en"/>
              <a:t>2:39 PM UTC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180450" y="2219700"/>
            <a:ext cx="8783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1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system could be made to crash or run programs as an administrator.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idx="1" type="body"/>
          </p:nvPr>
        </p:nvSpPr>
        <p:spPr>
          <a:xfrm>
            <a:off x="235500" y="1444675"/>
            <a:ext cx="8653500" cy="226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100"/>
              <a:t> USN-3234-1 (</a:t>
            </a:r>
            <a:r>
              <a:rPr lang="en" sz="2100"/>
              <a:t>CVE-2016-10229, CVE-2017-5551) Linux Kernel Vulnerability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DoS and Admin escalation vulnerability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/>
              <a:t>What images are running the vulnerability?</a:t>
            </a:r>
          </a:p>
        </p:txBody>
      </p:sp>
      <p:sp>
        <p:nvSpPr>
          <p:cNvPr id="336" name="Shape 336"/>
          <p:cNvSpPr txBox="1"/>
          <p:nvPr>
            <p:ph type="title"/>
          </p:nvPr>
        </p:nvSpPr>
        <p:spPr>
          <a:xfrm>
            <a:off x="395250" y="3623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March 15, 2017 2:39 PM UTC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Immutable Infrastructure: S</a:t>
            </a:r>
            <a:r>
              <a:rPr lang="en"/>
              <a:t>ecurity vulnerabilities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311700" y="1180600"/>
            <a:ext cx="8520600" cy="19359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buSzPct val="100000"/>
            </a:pPr>
            <a:r>
              <a:rPr lang="en" sz="2400"/>
              <a:t>CVE-2016-10229, CVE-2017-5551, CVE-2017-2636, CVE-2017-7308, CVE-2017-5551...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 u="sng"/>
              <a:t>As fast as attackers can find and exploit them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3877200" y="3276700"/>
            <a:ext cx="4182000" cy="1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How can we Find and 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remove in our fleet?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Immutable Infrastructure, as a NDFSM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010825" y="2248050"/>
            <a:ext cx="24105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Whaaat?!?!</a:t>
            </a:r>
          </a:p>
        </p:txBody>
      </p:sp>
      <p:pic>
        <p:nvPicPr>
          <p:cNvPr descr="IMG_2420.JPG"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950" y="881000"/>
            <a:ext cx="4049575" cy="40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Fleet contains many versions of Containers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Servers have many iterations of AMIs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Features may not be blanketly enabled for certain versions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Our case here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Live patching kernel vulnerabilities: Large risk, small reward</a:t>
            </a:r>
          </a:p>
        </p:txBody>
      </p:sp>
      <p:sp>
        <p:nvSpPr>
          <p:cNvPr id="356" name="Shape 3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Immutable Infrastructure, as a NDFSM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February 28 from 17:37 UTC to March 1 00:18 UTC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AWS S3 service impact officially ended at 21:54 UTC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Other residual effects lasted an undisclosed amount of time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EBS service fulfilling a backlogged requests slowed resolution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AMIs were unavailable due to being stored in S3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It took 5 additional hours to recover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It Could have been so much worse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Immutable Infrastructure, as a NDFSM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290000" y="1356000"/>
            <a:ext cx="8520600" cy="279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Container Images and Root Machine Images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Services installed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Security vulnerabilities that are patched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New features available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Bugs fixes rolled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Reliability test results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311700" y="383250"/>
            <a:ext cx="8520600" cy="83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/>
              <a:t>Great Success: Patching security holes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3508150" y="1459400"/>
            <a:ext cx="4646400" cy="290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Service State machine retirements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Vulnerable infrastructure removed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Bad images state transitioned to decommissioned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No services interrupted</a:t>
            </a:r>
          </a:p>
        </p:txBody>
      </p:sp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25" y="1509750"/>
            <a:ext cx="3063495" cy="29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261275" y="505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Key Takeaways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635400" y="1593500"/>
            <a:ext cx="31770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Automate yourself out of regular operations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Have emergency automation in place (scripts, jobs, etc.)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716050" y="1825450"/>
            <a:ext cx="2854200" cy="29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4719900" y="1190000"/>
            <a:ext cx="3227400" cy="2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Make routine failover strategies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Treat infrastructure as full units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Abstractions have their limits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State Machine libraries in lots of languages</a:t>
            </a:r>
          </a:p>
        </p:txBody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311700" y="1228675"/>
            <a:ext cx="8520600" cy="314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http://awesome-ruby.com/#awesome-ruby-state-machines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https://github.com/uhub/awesome-javascript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https://github.com/akullpp/awesome-java#distributed-applications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https://awesome-go.com/#distributed-systems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https://github.com/quozd/awesome-dotnet#state-machines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A few places to get started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321800" y="414775"/>
            <a:ext cx="6041999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Check us out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3445800" y="1170125"/>
            <a:ext cx="5443800" cy="274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https://github.com/heroku</a:t>
            </a:r>
          </a:p>
          <a:p>
            <a:pPr lv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https://elements.heroku.com/addons/heroku-kafka</a:t>
            </a:r>
          </a:p>
          <a:p>
            <a:pPr lv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https://elements.heroku.com/addons/heroku-postgresql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https://elements.heroku.com/addons/heroku-redis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https://devcenter.heroku.com/start</a:t>
            </a:r>
          </a:p>
        </p:txBody>
      </p:sp>
      <p:pic>
        <p:nvPicPr>
          <p:cNvPr descr="heroku-data-block.png" id="390" name="Shape 3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5050" y="1170125"/>
            <a:ext cx="2874540" cy="299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edit_1_8286470636.png" id="391" name="Shape 3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05175" y="152400"/>
            <a:ext cx="2814575" cy="11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5862725" y="3913025"/>
            <a:ext cx="26370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Thank you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can we avoid disasters?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580100"/>
            <a:ext cx="7891200" cy="254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Orchestration for recovering existing services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Immutable infrastructure when failure is not automatically recoverable</a:t>
            </a:r>
          </a:p>
          <a:p>
            <a:pPr indent="-381000" lvl="1" marL="914400" rtl="0">
              <a:spcBef>
                <a:spcPts val="0"/>
              </a:spcBef>
              <a:buSzPct val="100000"/>
            </a:pPr>
            <a:r>
              <a:rPr lang="en" sz="2400"/>
              <a:t>CAVEAT: Failover strategies must be in place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en" sz="2400"/>
              <a:t>Removing manual or script surgery as an option at scale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is Gabe Enslein?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235500" y="1405675"/>
            <a:ext cx="4047300" cy="249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Joined Heroku Data late 2016, </a:t>
            </a:r>
            <a:r>
              <a:rPr lang="en"/>
              <a:t>Careerbuilder before that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Ruby backend services, microservices architecture and DevOps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 was on call during the S3 Incident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9599" y="1082250"/>
            <a:ext cx="4402418" cy="33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931250" y="3974050"/>
            <a:ext cx="2241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Big xkcd fan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Ephemeral services, real hardware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Things to take note of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Layers of abstraction help simplify development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Simplification integration pipeline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Enabling robust deployment strategies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Separating concerns from features and operations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Ephemeral services, real hardware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Be wary of the truth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Ultimately all software runs on hardware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Abstractions can hide the true problems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Mapping symptoms to root causes can take longer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400"/>
              <a:t>Reproducing failures can be difficult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