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y="5143500" cx="9144000"/>
  <p:notesSz cx="6858000" cy="9144000"/>
  <p:embeddedFontLst>
    <p:embeddedFont>
      <p:font typeface="Montserrat"/>
      <p:regular r:id="rId58"/>
      <p:bold r:id="rId59"/>
      <p:italic r:id="rId60"/>
      <p:boldItalic r:id="rId61"/>
    </p:embeddedFont>
    <p:embeddedFont>
      <p:font typeface="Open Sans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penSans-regular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6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schemas.openxmlformats.org/officeDocument/2006/relationships/font" Target="fonts/OpenSans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Montserrat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font" Target="fonts/Montserrat-bold.fntdata"/><Relationship Id="rId14" Type="http://schemas.openxmlformats.org/officeDocument/2006/relationships/slide" Target="slides/slide10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Same democratization process underway in ML, see it in action with Tools - high quality, well supported tools that are available to everyone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See the availability of services that give access to incredible amounts of computing power (albeit for a price)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APIs, data, so models free to download - you don’t even have to understand anything about ML, you can just use a pre-trained object </a:t>
            </a:r>
            <a:r>
              <a:rPr lang="en"/>
              <a:t>identification</a:t>
            </a:r>
            <a:r>
              <a:rPr lang="en"/>
              <a:t> model or something, or, you don’t have to have access to massive library of data, universities like Stanford, and many open data initiatives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ML not just a sandbox application, not only for business intellligence, data analysis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Operationalization of models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Operationalize by integrating ML directly into apps, live code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ML in apps offers critical biz advantage, 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ML Models being turned into deployable, operationalizable items of their own right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“The next industrial revolution” (Sundar Pichai, Google’s CEO)</a:t>
            </a:r>
          </a:p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“AI is the new electricity” (Andrew Ng)</a:t>
            </a:r>
          </a:p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Process of Digitization-&gt;Data, this is effectively what the machine can ‘sense’ or ‘know’ - data, so as we digitize everything this expands what is knowable by machines</a:t>
            </a:r>
          </a:p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~1 second of thought is roughly right now what we reliably automate using ML - any task that takes roughly 1 second of thought by a human</a:t>
            </a:r>
          </a:p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Obviously you can chain these together to do more complex tasks</a:t>
            </a:r>
          </a:p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t/>
            </a:r>
            <a:endParaRPr sz="120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Some of these like R, Octave are statistical languages that have a lot of the tools for doing ML and sandbox applications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But not all are application languages, or have the right ecosystem in place to operationalize your models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8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Python has a clear lead with interfaces and robust tools for all ML packages and added benefit of ability to integrate with applications and a wide ecosystem of web packages, microservices, games, GUI, you name it</a:t>
            </a:r>
          </a:p>
          <a:p>
            <a:pPr indent="-3429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8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Go is new and is an excellent server and systems language with a growing library of tools, its advantage of course is compiled code and speed.</a:t>
            </a:r>
          </a:p>
          <a:p>
            <a:pPr indent="-3429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8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Going to see some C, Swift because of CoreML and the libraries written in C.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Using Python to Train models, and then import them to whatever language is common.</a:t>
            </a:r>
          </a:p>
          <a:p>
            <a:pPr indent="-3175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Use case for Go, or CoreML</a:t>
            </a:r>
          </a:p>
          <a:p>
            <a:pPr indent="-3175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Deployment vs. Sandbox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Use a pre-existing, pre-trained model and just feed your data into it - ready to deploy.</a:t>
            </a:r>
          </a:p>
          <a:p>
            <a:pPr indent="-3175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Tensorflow is doing this - Google just released an object recognition model</a:t>
            </a:r>
          </a:p>
          <a:p>
            <a:pPr indent="-3175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CoreML doing this for common use cases (Natural Language, Image Recognition, etc.)</a:t>
            </a:r>
          </a:p>
          <a:p>
            <a:pPr indent="-3175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The only challenge is getting your data into the format that it expects - common for easy to “feed” models like image recognition where you just feed it raw images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Doing realtime operationalization where your trained model is either reinforced by live data, or constantly retrained using live operational data</a:t>
            </a:r>
          </a:p>
          <a:p>
            <a:pPr indent="-3175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This is common with recommendation engines like Amazon, Netflix, etc. where your users habits are training a recommendation model</a:t>
            </a:r>
          </a:p>
          <a:p>
            <a:pPr indent="-3175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4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This is also the demo case we’ll walk through today in a very simple manner, where we will train an AI to play a game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OS languages company, Began in 1997 with ActivePerl for Windows, solving build issues on that platform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Founding member of PSF, ActivePython followed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ActiveTcl as well - small dedicated community, AS hosts the tcl.tk site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Komodo IDE and Free Komodo Edit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After more than a decade, new language distributions, ActiveGo, with ActiveRuby beta just launching tomorrow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Tensorboard is built into TensorFlow and is relatively easy to enable since it uses effectively a live log parsing system to visualize your model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Matplotlib is a very extensively used plotting library for Python for visualizing any kind of data, graph, etc.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So what if we DO want to build an army of robots who are trained to attack humans?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You have to start small, so let’s start today by building a game where we train an AI to shoot at a human with reasonable accuracy.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Shape 3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...generally speaking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85750" lvl="0" marL="457200" rtl="0">
              <a:lnSpc>
                <a:spcPct val="150000"/>
              </a:lnSpc>
              <a:spcBef>
                <a:spcPts val="0"/>
              </a:spcBef>
              <a:buClr>
                <a:srgbClr val="D4D4D4"/>
              </a:buClr>
              <a:buSzPct val="100000"/>
              <a:buFont typeface="Courier New"/>
              <a:buChar char="-"/>
            </a:pPr>
            <a:r>
              <a:rPr lang="en" sz="900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Outline technique, reasoning for choosing layers, overfitting, underfitting, how to visualize and test this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9144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Not differentiating between Deep Learning and ML, Deep Learning is a subset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...then each of these input vectors have an output vector associated that is just a 1 or a 0 that signifies a hit or a miss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If we could visualize this, 4 dimensional input vector, it would be very spiky because we only have 1s or 0s on the Y axis, but let’s imagine it just as X/Y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Say using the relative x-distance, it will fall off pretty quickly from zero, where they are perfectly lined up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Shape 4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Simple, fun example, not intended to be shippable, some obvious improvements to be made here, including giving a cost to firing, tracking the user (although that may end up being too hard as it will likely track you perfectly).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9144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We don’t mean this guy, people immediately think of SkyNet when talking about AI/ML, evil robot overlords, etc.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Shape 5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ML, leveraging data insights provides a disproportionate advantage at this stage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Shape 5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9144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ML is primarily a technique related to adaptive algorithms</a:t>
            </a:r>
          </a:p>
          <a:p>
            <a:pPr indent="-304800" lvl="0" marL="914400" rtl="0">
              <a:spcBef>
                <a:spcPts val="400"/>
              </a:spcBef>
              <a:buClr>
                <a:schemeClr val="hlink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Techniques have largely been around since the 50s/60s</a:t>
            </a:r>
          </a:p>
          <a:p>
            <a:pPr indent="-304800" lvl="0" marL="914400" rtl="0">
              <a:spcBef>
                <a:spcPts val="400"/>
              </a:spcBef>
              <a:buClr>
                <a:schemeClr val="hlink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Only recently has data and CPU power, GPUs made it really feasible for applications</a:t>
            </a:r>
          </a:p>
          <a:p>
            <a:pPr indent="-304800" lvl="0" marL="914400" rtl="0">
              <a:spcBef>
                <a:spcPts val="400"/>
              </a:spcBef>
              <a:buClr>
                <a:schemeClr val="hlink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</a:rPr>
              <a:t>Some of these algorithms are simple and widespread - Excel has a Linear Regression function built in</a:t>
            </a:r>
          </a:p>
          <a:p>
            <a:pPr indent="-304800" lvl="0" marL="914400" rtl="0">
              <a:spcBef>
                <a:spcPts val="400"/>
              </a:spcBef>
              <a:buClr>
                <a:schemeClr val="hlink"/>
              </a:buClr>
              <a:buSzPct val="100000"/>
              <a:buChar char="-"/>
            </a:pPr>
            <a:r>
              <a:t/>
            </a:r>
            <a:endParaRPr sz="1200">
              <a:solidFill>
                <a:schemeClr val="hlink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Explosion of projects and developments</a:t>
            </a:r>
          </a:p>
          <a:p>
            <a:pPr indent="-304800" lvl="0" marL="457200" rtl="0">
              <a:spcBef>
                <a:spcPts val="400"/>
              </a:spcBef>
              <a:buClr>
                <a:srgbClr val="9D1E1D"/>
              </a:buClr>
              <a:buSzPct val="100000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In the past month, SystemML (Apache), CoreML (Apple), countless smaller projects</a:t>
            </a:r>
          </a:p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Lots of big players, well supported projects in here</a:t>
            </a:r>
          </a:p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rPr lang="en" sz="120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Many of these large companies are effectively restructuring to put ML/AI as their core focus</a:t>
            </a:r>
          </a:p>
          <a:p>
            <a:pPr indent="-304800" lvl="0" marL="457200" rtl="0">
              <a:spcBef>
                <a:spcPts val="400"/>
              </a:spcBef>
              <a:buClr>
                <a:schemeClr val="hlink"/>
              </a:buClr>
              <a:buSzPct val="100000"/>
              <a:buFont typeface="Montserrat"/>
              <a:buChar char="-"/>
            </a:pPr>
            <a:r>
              <a:t/>
            </a:r>
            <a:endParaRPr sz="120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Internet continued a trend of increasing democratization of technologies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Grants access to better communication, information processing, data for everyone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Code democratization - from a fringe activity to ubiquitous and accessible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Took ages, struggled in isolation learning to code, limited access to resources, and limited toolsets/libraries</a:t>
            </a:r>
          </a:p>
          <a:p>
            <a:pPr indent="-228600" lvl="1" marL="914400" rtl="0">
              <a:spcBef>
                <a:spcPts val="0"/>
              </a:spcBef>
              <a:buChar char="-"/>
            </a:pPr>
            <a:r>
              <a:rPr lang="en"/>
              <a:t>How much duplication, etc.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Publish - selling direct to consumer, direct user feedback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Ops - virtual datacenters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Intelligence - now building specialized intelligence with human-like capabilities is being put into the hands of the masses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Made possible both by advances in computing power and the availability of tonnes of data - AND the availability of the tools is building on the previously mentioned revolutions - GitHub, AWS, eCommerce - these things make it possible to have an ecosystem of tools that can deliver on this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me-page_slider-1.png" id="12" name="Shape 12"/>
          <p:cNvPicPr preferRelativeResize="0"/>
          <p:nvPr/>
        </p:nvPicPr>
        <p:blipFill rotWithShape="1">
          <a:blip r:embed="rId2">
            <a:alphaModFix/>
          </a:blip>
          <a:srcRect b="-4691" l="0" r="41811" t="2"/>
          <a:stretch/>
        </p:blipFill>
        <p:spPr>
          <a:xfrm>
            <a:off x="0" y="0"/>
            <a:ext cx="9144000" cy="53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0" y="3497262"/>
            <a:ext cx="9150300" cy="0"/>
          </a:xfrm>
          <a:prstGeom prst="rtTriangle">
            <a:avLst/>
          </a:prstGeom>
          <a:gradFill>
            <a:gsLst>
              <a:gs pos="0">
                <a:srgbClr val="6B9194"/>
              </a:gs>
              <a:gs pos="55000">
                <a:srgbClr val="BAEAEE"/>
              </a:gs>
              <a:gs pos="100000">
                <a:srgbClr val="6B9194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Shape 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3213" y="4481512"/>
            <a:ext cx="2414700" cy="4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>
            <a:off x="0" y="2895600"/>
            <a:ext cx="9144000" cy="1440000"/>
          </a:xfrm>
          <a:prstGeom prst="rect">
            <a:avLst/>
          </a:prstGeom>
          <a:solidFill>
            <a:srgbClr val="9D1E1D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7638" y="76200"/>
            <a:ext cx="2806800" cy="23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>
            <p:ph idx="1" type="subTitle"/>
          </p:nvPr>
        </p:nvSpPr>
        <p:spPr>
          <a:xfrm>
            <a:off x="685800" y="3775505"/>
            <a:ext cx="84582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64008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 txBox="1"/>
          <p:nvPr>
            <p:ph type="ctrTitle"/>
          </p:nvPr>
        </p:nvSpPr>
        <p:spPr>
          <a:xfrm>
            <a:off x="685800" y="3051176"/>
            <a:ext cx="8458200" cy="6698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1" i="0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er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Content with Graphic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8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Content with Bor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8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Shape 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50" name="Shape 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Content with Hex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118226"/>
            <a:ext cx="8229600" cy="39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8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4" name="Shape 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457200" y="1118226"/>
            <a:ext cx="8229600" cy="3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8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ntent with Caption and Bor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61" name="Shape 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>
            <p:ph idx="1" type="body"/>
          </p:nvPr>
        </p:nvSpPr>
        <p:spPr>
          <a:xfrm>
            <a:off x="914400" y="205739"/>
            <a:ext cx="74799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603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3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619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41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01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01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type="title"/>
          </p:nvPr>
        </p:nvSpPr>
        <p:spPr>
          <a:xfrm>
            <a:off x="987291" y="3657600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Font typeface="Open Sans"/>
              <a:buNone/>
              <a:defRPr b="0" i="0" sz="25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492491" y="4079826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ntent with Caption and Graphic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idx="1" type="body"/>
          </p:nvPr>
        </p:nvSpPr>
        <p:spPr>
          <a:xfrm>
            <a:off x="914400" y="205739"/>
            <a:ext cx="74799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603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3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619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41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01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01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type="title"/>
          </p:nvPr>
        </p:nvSpPr>
        <p:spPr>
          <a:xfrm>
            <a:off x="987291" y="3657600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Font typeface="Open Sans"/>
              <a:buNone/>
              <a:defRPr b="0" i="0" sz="25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492491" y="4079826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ntent with Caption 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987291" y="4284782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Font typeface="Open Sans"/>
              <a:buNone/>
              <a:defRPr b="0" i="0" sz="25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4492491" y="4707008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914400" y="205739"/>
            <a:ext cx="74799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603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3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619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41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01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01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ntent with Caption and Hex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987291" y="4284782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Font typeface="Open Sans"/>
              <a:buNone/>
              <a:defRPr b="0" i="0" sz="25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4492491" y="4707008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914400" y="205739"/>
            <a:ext cx="74799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603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3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619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841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01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01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7" name="Shape 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wo Columns with Bor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81" name="Shape 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>
            <p:ph idx="1" type="body"/>
          </p:nvPr>
        </p:nvSpPr>
        <p:spPr>
          <a:xfrm>
            <a:off x="469900" y="1112098"/>
            <a:ext cx="4038600" cy="3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592442" y="1112099"/>
            <a:ext cx="4038600" cy="3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" type="subTitle"/>
          </p:nvPr>
        </p:nvSpPr>
        <p:spPr>
          <a:xfrm>
            <a:off x="1884556" y="2708706"/>
            <a:ext cx="6573600" cy="67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64008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25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457200" marR="0" rtl="0" algn="ctr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9144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13716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828800" marR="0" rtl="0" algn="ctr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22860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350"/>
              </a:spcBef>
              <a:buClr>
                <a:schemeClr val="accent3"/>
              </a:buClr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type="ctrTitle"/>
          </p:nvPr>
        </p:nvSpPr>
        <p:spPr>
          <a:xfrm>
            <a:off x="685800" y="1943100"/>
            <a:ext cx="7772400" cy="74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50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wo Columns with Graphic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469900" y="1112098"/>
            <a:ext cx="4038600" cy="3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2" type="body"/>
          </p:nvPr>
        </p:nvSpPr>
        <p:spPr>
          <a:xfrm>
            <a:off x="4592442" y="1112099"/>
            <a:ext cx="4038600" cy="3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wo Columns with Hex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" type="body"/>
          </p:nvPr>
        </p:nvSpPr>
        <p:spPr>
          <a:xfrm>
            <a:off x="469900" y="1112096"/>
            <a:ext cx="40386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4592442" y="1112098"/>
            <a:ext cx="4038600" cy="3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" name="Shape 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wo Column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469900" y="1112096"/>
            <a:ext cx="4038600" cy="39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592442" y="1112098"/>
            <a:ext cx="4038600" cy="3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mparison with Bor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4572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46990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394029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457200" y="1236133"/>
            <a:ext cx="4050000" cy="26949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3" type="body"/>
          </p:nvPr>
        </p:nvSpPr>
        <p:spPr>
          <a:xfrm>
            <a:off x="4699000" y="394029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4" type="body"/>
          </p:nvPr>
        </p:nvSpPr>
        <p:spPr>
          <a:xfrm>
            <a:off x="4699000" y="1236133"/>
            <a:ext cx="4050000" cy="26949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143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Shape 10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mparison with Graphic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4572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46990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457200" y="394029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2" type="body"/>
          </p:nvPr>
        </p:nvSpPr>
        <p:spPr>
          <a:xfrm>
            <a:off x="457200" y="1236133"/>
            <a:ext cx="4050000" cy="26949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3" type="body"/>
          </p:nvPr>
        </p:nvSpPr>
        <p:spPr>
          <a:xfrm>
            <a:off x="4699000" y="394029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4" type="body"/>
          </p:nvPr>
        </p:nvSpPr>
        <p:spPr>
          <a:xfrm>
            <a:off x="4699000" y="1236133"/>
            <a:ext cx="4050000" cy="26949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143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omparison with Hex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Shape 120"/>
          <p:cNvSpPr/>
          <p:nvPr/>
        </p:nvSpPr>
        <p:spPr>
          <a:xfrm>
            <a:off x="4572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46990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457200" y="453214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2" type="body"/>
          </p:nvPr>
        </p:nvSpPr>
        <p:spPr>
          <a:xfrm>
            <a:off x="457200" y="1236132"/>
            <a:ext cx="4050000" cy="32922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3" type="body"/>
          </p:nvPr>
        </p:nvSpPr>
        <p:spPr>
          <a:xfrm>
            <a:off x="4699000" y="453214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4" type="body"/>
          </p:nvPr>
        </p:nvSpPr>
        <p:spPr>
          <a:xfrm>
            <a:off x="4699000" y="1236132"/>
            <a:ext cx="4050000" cy="32922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143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asic Comparis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Shape 128"/>
          <p:cNvSpPr/>
          <p:nvPr/>
        </p:nvSpPr>
        <p:spPr>
          <a:xfrm>
            <a:off x="4572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4699000" y="1123950"/>
            <a:ext cx="4051200" cy="103200"/>
          </a:xfrm>
          <a:prstGeom prst="rect">
            <a:avLst/>
          </a:prstGeom>
          <a:solidFill>
            <a:srgbClr val="9D1E1D"/>
          </a:solidFill>
          <a:ln cap="flat" cmpd="sng" w="11425">
            <a:solidFill>
              <a:srgbClr val="9D1E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457200" y="453214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457200" y="1236132"/>
            <a:ext cx="4050000" cy="32922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270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3" type="body"/>
          </p:nvPr>
        </p:nvSpPr>
        <p:spPr>
          <a:xfrm>
            <a:off x="4699000" y="4532142"/>
            <a:ext cx="4050000" cy="519900"/>
          </a:xfrm>
          <a:prstGeom prst="rect">
            <a:avLst/>
          </a:prstGeom>
          <a:solidFill>
            <a:srgbClr val="A5A6A5"/>
          </a:solidFill>
          <a:ln cap="flat" cmpd="sng" w="9650">
            <a:solidFill>
              <a:srgbClr val="A5A6A5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2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8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16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4" type="body"/>
          </p:nvPr>
        </p:nvSpPr>
        <p:spPr>
          <a:xfrm>
            <a:off x="4699000" y="1236132"/>
            <a:ext cx="4050000" cy="3292200"/>
          </a:xfrm>
          <a:prstGeom prst="rect">
            <a:avLst/>
          </a:prstGeom>
          <a:noFill/>
          <a:ln cap="flat" cmpd="sng" w="9525">
            <a:solidFill>
              <a:srgbClr val="A5A6A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-1111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24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873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4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109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143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143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8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icture with Caption and Bord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137" name="Shape 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/>
          <p:nvPr>
            <p:ph idx="2" type="pic"/>
          </p:nvPr>
        </p:nvSpPr>
        <p:spPr>
          <a:xfrm>
            <a:off x="228600" y="142475"/>
            <a:ext cx="8686800" cy="32919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32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Shape 139"/>
          <p:cNvSpPr txBox="1"/>
          <p:nvPr>
            <p:ph type="title"/>
          </p:nvPr>
        </p:nvSpPr>
        <p:spPr>
          <a:xfrm>
            <a:off x="1482591" y="3657600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A5A59"/>
              </a:buClr>
              <a:buFont typeface="Open Sans"/>
              <a:buNone/>
              <a:defRPr b="0" i="0" sz="2500" u="none" cap="none" strike="noStrike">
                <a:solidFill>
                  <a:srgbClr val="5A5A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987791" y="4079826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icture with Ca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pic"/>
          </p:nvPr>
        </p:nvSpPr>
        <p:spPr>
          <a:xfrm>
            <a:off x="228600" y="142475"/>
            <a:ext cx="8686800" cy="39597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32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Shape 143"/>
          <p:cNvSpPr txBox="1"/>
          <p:nvPr>
            <p:ph type="title"/>
          </p:nvPr>
        </p:nvSpPr>
        <p:spPr>
          <a:xfrm>
            <a:off x="1482591" y="4279900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5A5A59"/>
              </a:buClr>
              <a:buFont typeface="Open Sans"/>
              <a:buNone/>
              <a:defRPr b="0" i="0" sz="2500" u="none" cap="none" strike="noStrike">
                <a:solidFill>
                  <a:srgbClr val="5A5A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4987791" y="4702126"/>
            <a:ext cx="39747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397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3653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9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olo Pictur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pic"/>
          </p:nvPr>
        </p:nvSpPr>
        <p:spPr>
          <a:xfrm>
            <a:off x="241300" y="142474"/>
            <a:ext cx="8686800" cy="48366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1" i="0" sz="32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 with Graphic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No Bulle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7937" lvl="0" marL="109537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2500" u="none" cap="none" strike="noStrike">
                <a:solidFill>
                  <a:srgbClr val="A5A6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11112" lvl="1" marL="3921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937" lvl="2" marL="6302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9144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Font typeface="Arial"/>
              <a:buNone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1_No Bullets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with Hex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with Bor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28" name="Shape 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er with Graphic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er with Bor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Shape 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35" name="Shape 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Header with Hex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200" u="none" cap="none" strike="noStrike">
                <a:solidFill>
                  <a:srgbClr val="5A5A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None/>
              <a:defRPr b="0" i="0" sz="4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9" name="Shape 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0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26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6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31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7.xml"/><Relationship Id="rId3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10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9.xml"/><Relationship Id="rId3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idx="1" type="body"/>
          </p:nvPr>
        </p:nvSpPr>
        <p:spPr>
          <a:xfrm>
            <a:off x="457200" y="1122362"/>
            <a:ext cx="8229600" cy="3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225" lvl="0" marL="365125" marR="0" rtl="0" algn="l"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1" i="0" sz="3800" u="none" cap="none" strike="noStrike">
                <a:solidFill>
                  <a:srgbClr val="8C8C8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9212" lvl="1" marL="620712" marR="0" rtl="0" algn="l">
              <a:spcBef>
                <a:spcPts val="325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3000" u="none" cap="none" strike="noStrike">
                <a:solidFill>
                  <a:srgbClr val="9D1E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77787" lvl="2" marL="858837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2500" u="none" cap="none" strike="noStrike">
                <a:solidFill>
                  <a:srgbClr val="A5A6A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152400" lvl="3" marL="11430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2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165100" lvl="4" marL="1371600" marR="0" rtl="0" algn="l">
              <a:spcBef>
                <a:spcPts val="35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  <a:buChar char="&gt;"/>
              <a:defRPr b="0" i="0" sz="1000" u="none" cap="none" strike="noStrike">
                <a:solidFill>
                  <a:srgbClr val="272727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114300" lvl="5" marL="16002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18288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20574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2286000" marR="0" rtl="0" algn="l">
              <a:spcBef>
                <a:spcPts val="350"/>
              </a:spcBef>
              <a:buClr>
                <a:schemeClr val="accent3"/>
              </a:buClr>
              <a:buSzPct val="1000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" name="Shape 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flipH="1">
            <a:off x="7858200" y="-44450"/>
            <a:ext cx="1400100" cy="11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/>
          <p:nvPr/>
        </p:nvSpPr>
        <p:spPr>
          <a:xfrm>
            <a:off x="0" y="4678362"/>
            <a:ext cx="9155100" cy="468300"/>
          </a:xfrm>
          <a:prstGeom prst="rect">
            <a:avLst/>
          </a:prstGeom>
          <a:solidFill>
            <a:srgbClr val="272727"/>
          </a:solidFill>
          <a:ln cap="flat" cmpd="sng" w="11425">
            <a:solidFill>
              <a:srgbClr val="27272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20000" y="4762500"/>
            <a:ext cx="1468500" cy="29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ll critters ppt.png" id="10" name="Shape 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50" y="4651375"/>
            <a:ext cx="1347900" cy="5556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76" r:id="rId32"/>
    <p:sldLayoutId id="2147483677" r:id="rId33"/>
    <p:sldLayoutId id="2147483678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Relationship Id="rId5" Type="http://schemas.openxmlformats.org/officeDocument/2006/relationships/image" Target="../media/image4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image" Target="../media/image26.png"/><Relationship Id="rId10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5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hyperlink" Target="mailto:peteg@activestate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8.jpg"/><Relationship Id="rId8" Type="http://schemas.openxmlformats.org/officeDocument/2006/relationships/image" Target="../media/image19.png"/><Relationship Id="rId11" Type="http://schemas.openxmlformats.org/officeDocument/2006/relationships/image" Target="../media/image22.jpg"/><Relationship Id="rId10" Type="http://schemas.openxmlformats.org/officeDocument/2006/relationships/image" Target="../media/image21.jpg"/><Relationship Id="rId13" Type="http://schemas.openxmlformats.org/officeDocument/2006/relationships/image" Target="../media/image23.png"/><Relationship Id="rId12" Type="http://schemas.openxmlformats.org/officeDocument/2006/relationships/image" Target="../media/image24.png"/><Relationship Id="rId15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ctrTitle"/>
          </p:nvPr>
        </p:nvSpPr>
        <p:spPr>
          <a:xfrm>
            <a:off x="685800" y="3051176"/>
            <a:ext cx="8458200" cy="6698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Open Source Tools to Build ML into your Apps</a:t>
            </a:r>
          </a:p>
        </p:txBody>
      </p:sp>
      <p:sp>
        <p:nvSpPr>
          <p:cNvPr id="156" name="Shape 156"/>
          <p:cNvSpPr txBox="1"/>
          <p:nvPr>
            <p:ph idx="1" type="subTitle"/>
          </p:nvPr>
        </p:nvSpPr>
        <p:spPr>
          <a:xfrm>
            <a:off x="685800" y="3639905"/>
            <a:ext cx="8458200" cy="434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QCon NY, June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Democratizing Forces</a:t>
            </a:r>
            <a:r>
              <a:rPr lang="en"/>
              <a:t> in ML</a:t>
            </a:r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57200" lvl="0" marL="457200" rtl="0">
              <a:spcBef>
                <a:spcPts val="0"/>
              </a:spcBef>
              <a:buSzPct val="100000"/>
            </a:pPr>
            <a:r>
              <a:rPr b="1" lang="en" sz="3600"/>
              <a:t>Tools</a:t>
            </a:r>
            <a:r>
              <a:rPr lang="en" sz="3600"/>
              <a:t>: Keras, TensorFlow</a:t>
            </a:r>
          </a:p>
          <a:p>
            <a:pPr indent="-457200" lvl="0" marL="457200" rtl="0">
              <a:spcBef>
                <a:spcPts val="0"/>
              </a:spcBef>
              <a:buSzPct val="100000"/>
            </a:pPr>
            <a:r>
              <a:rPr b="1" lang="en" sz="3600"/>
              <a:t>Services</a:t>
            </a:r>
            <a:r>
              <a:rPr lang="en" sz="3600"/>
              <a:t>: Google Brain/Cloud, Azure, Amazon Compute, TPU</a:t>
            </a:r>
          </a:p>
          <a:p>
            <a:pPr indent="-457200" lvl="0" marL="457200" rtl="0">
              <a:spcBef>
                <a:spcPts val="0"/>
              </a:spcBef>
              <a:buSzPct val="100000"/>
            </a:pPr>
            <a:r>
              <a:rPr b="1" lang="en" sz="3600"/>
              <a:t>APIs</a:t>
            </a:r>
            <a:r>
              <a:rPr lang="en" sz="3600"/>
              <a:t>: TensorFlow Models, IBM Watson, Apple CoreML</a:t>
            </a:r>
          </a:p>
          <a:p>
            <a:pPr indent="-457200" lvl="0" marL="457200" rtl="0">
              <a:spcBef>
                <a:spcPts val="0"/>
              </a:spcBef>
              <a:buSzPct val="100000"/>
            </a:pPr>
            <a:r>
              <a:rPr b="1" lang="en" sz="3600"/>
              <a:t>Data</a:t>
            </a:r>
            <a:r>
              <a:rPr lang="en" sz="3600"/>
              <a:t>: Open Data Initiatives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Democratization of ML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Not just standalone for data analysis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Moving to operationalize ML in Apps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Commodifying ML Models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next big Platform?</a:t>
            </a:r>
          </a:p>
        </p:txBody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ML as not just a platform, but the next major revolution in society.</a:t>
            </a:r>
          </a:p>
        </p:txBody>
      </p:sp>
      <p:pic>
        <p:nvPicPr>
          <p:cNvPr descr="Hartmann_Maschinenhalle_1868_(01).jpg"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075" y="2751374"/>
            <a:ext cx="2742948" cy="1781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00kv-power-lines-australia.jpg" id="250" name="Shape 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64450" y="2751375"/>
            <a:ext cx="2579724" cy="1720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bm_pc_5150.jpg" id="251" name="Shape 2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4674" y="2751374"/>
            <a:ext cx="1917244" cy="178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Languages for ML</a:t>
            </a:r>
          </a:p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Languages used for ML: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Python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Octave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Go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Lua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...many more!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 Languages</a:t>
            </a:r>
            <a:r>
              <a:rPr lang="en"/>
              <a:t> for ML</a:t>
            </a:r>
          </a:p>
        </p:txBody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Python as the clear leader, many APIs for other use cases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Go new to the space, also has good interfaces to TensorFlow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Lua w/ Torch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Workflows</a:t>
            </a:r>
          </a:p>
        </p:txBody>
      </p:sp>
      <p:sp>
        <p:nvSpPr>
          <p:cNvPr id="269" name="Shape 269"/>
          <p:cNvSpPr/>
          <p:nvPr/>
        </p:nvSpPr>
        <p:spPr>
          <a:xfrm>
            <a:off x="751476" y="1868606"/>
            <a:ext cx="1632900" cy="140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Train Model from Data in Python</a:t>
            </a:r>
          </a:p>
        </p:txBody>
      </p:sp>
      <p:sp>
        <p:nvSpPr>
          <p:cNvPr id="270" name="Shape 270"/>
          <p:cNvSpPr/>
          <p:nvPr/>
        </p:nvSpPr>
        <p:spPr>
          <a:xfrm>
            <a:off x="5935633" y="1482000"/>
            <a:ext cx="2306099" cy="2179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Deploy in Language bound to ML runtime (eg. Tensorflow)</a:t>
            </a:r>
          </a:p>
        </p:txBody>
      </p:sp>
      <p:sp>
        <p:nvSpPr>
          <p:cNvPr id="271" name="Shape 271"/>
          <p:cNvSpPr/>
          <p:nvPr/>
        </p:nvSpPr>
        <p:spPr>
          <a:xfrm>
            <a:off x="2812700" y="2185200"/>
            <a:ext cx="2694600" cy="773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Export Trained Model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Workflows</a:t>
            </a:r>
          </a:p>
        </p:txBody>
      </p:sp>
      <p:sp>
        <p:nvSpPr>
          <p:cNvPr id="277" name="Shape 277"/>
          <p:cNvSpPr/>
          <p:nvPr/>
        </p:nvSpPr>
        <p:spPr>
          <a:xfrm>
            <a:off x="4980421" y="1482000"/>
            <a:ext cx="2306099" cy="21795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Deploy in Language bound to ML Runtime (eg. Tensorflow or CoreML)</a:t>
            </a:r>
          </a:p>
        </p:txBody>
      </p:sp>
      <p:sp>
        <p:nvSpPr>
          <p:cNvPr id="278" name="Shape 278"/>
          <p:cNvSpPr/>
          <p:nvPr/>
        </p:nvSpPr>
        <p:spPr>
          <a:xfrm>
            <a:off x="1857487" y="1482000"/>
            <a:ext cx="2694600" cy="217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Choose a pre-trained Model for use-case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Workflows</a:t>
            </a:r>
          </a:p>
        </p:txBody>
      </p:sp>
      <p:sp>
        <p:nvSpPr>
          <p:cNvPr id="284" name="Shape 284"/>
          <p:cNvSpPr/>
          <p:nvPr/>
        </p:nvSpPr>
        <p:spPr>
          <a:xfrm>
            <a:off x="1127401" y="1868706"/>
            <a:ext cx="1632900" cy="140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Train Model from live ops data</a:t>
            </a:r>
          </a:p>
        </p:txBody>
      </p:sp>
      <p:sp>
        <p:nvSpPr>
          <p:cNvPr id="285" name="Shape 285"/>
          <p:cNvSpPr/>
          <p:nvPr/>
        </p:nvSpPr>
        <p:spPr>
          <a:xfrm>
            <a:off x="5999700" y="1733850"/>
            <a:ext cx="2549700" cy="1675800"/>
          </a:xfrm>
          <a:prstGeom prst="rect">
            <a:avLst/>
          </a:prstGeom>
          <a:solidFill>
            <a:srgbClr val="8E7CC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Deploy in Language bound to ML runtime (eg. Tensorflow)</a:t>
            </a:r>
          </a:p>
        </p:txBody>
      </p:sp>
      <p:sp>
        <p:nvSpPr>
          <p:cNvPr id="286" name="Shape 286"/>
          <p:cNvSpPr/>
          <p:nvPr/>
        </p:nvSpPr>
        <p:spPr>
          <a:xfrm>
            <a:off x="2867200" y="2286975"/>
            <a:ext cx="3057900" cy="7458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Realtime Training/Deployment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Popular </a:t>
            </a:r>
            <a:r>
              <a:rPr lang="en"/>
              <a:t>ML Libraries</a:t>
            </a:r>
          </a:p>
        </p:txBody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x="457200" y="1118225"/>
            <a:ext cx="56163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SciKit-Learn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Built on NumPy, SciPy, matplotlib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Very actively maintained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Supports Classification, Regression, Clustering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Accessible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Python lib</a:t>
            </a:r>
          </a:p>
        </p:txBody>
      </p:sp>
      <p:pic>
        <p:nvPicPr>
          <p:cNvPr descr="365630.png"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975" y="1345797"/>
            <a:ext cx="3018575" cy="30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Libraries</a:t>
            </a:r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457200" y="1118225"/>
            <a:ext cx="48024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Theano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Popular in deep learning, not explicitly an ML package but optimized for eval mathematical expressions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Supports GPU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Python</a:t>
            </a:r>
          </a:p>
        </p:txBody>
      </p:sp>
      <p:pic>
        <p:nvPicPr>
          <p:cNvPr descr="main-thumb-t-449747-200-vosprwwgrsgxbcuogpvzqfdrnccpscnt.jpeg"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075" y="1381150"/>
            <a:ext cx="2381200" cy="23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activestate-tagline-open-source-languages-company.png"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312" y="279174"/>
            <a:ext cx="5209374" cy="134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komodo-ide-1024px.png"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2666" y="304048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komodo-edit-1024px.png"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477" y="304048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activetcl-1024px.png"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3527" y="185530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activeruby-1024px.png" id="165" name="Shape 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3682" y="185530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activepython-1024px.png" id="166" name="Shape 1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7589" y="185530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activeperl-1024px.png" id="167" name="Shape 1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19424" y="1855300"/>
            <a:ext cx="1388823" cy="13888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-activego-1024px.png" id="168" name="Shape 1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61650" y="1855300"/>
            <a:ext cx="1388823" cy="138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Libraries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457200" y="1118225"/>
            <a:ext cx="48474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TensorFlow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Google’s library for ML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Expresses calculations as a computation graph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GPU/CPU Support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Many language bindings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Supports/provides pre-trained models</a:t>
            </a:r>
          </a:p>
        </p:txBody>
      </p:sp>
      <p:pic>
        <p:nvPicPr>
          <p:cNvPr descr="logo.png"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600" y="1570866"/>
            <a:ext cx="3013574" cy="256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Libraries</a:t>
            </a: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457200" y="1118225"/>
            <a:ext cx="48123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Keras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High-level ML wrapper that supports Theano and TensorFlow backend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Python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Accessible, rapid development</a:t>
            </a:r>
          </a:p>
        </p:txBody>
      </p:sp>
      <p:pic>
        <p:nvPicPr>
          <p:cNvPr descr="Keras_Logo.jpg"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8570" y="1661037"/>
            <a:ext cx="2388050" cy="238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Libraries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457200" y="1118225"/>
            <a:ext cx="48123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Torch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Lua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Accessible, high-level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Scientific computing, Neural Networks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GPU Support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2400"/>
              <a:t>C core, interface via LuaJIT</a:t>
            </a:r>
          </a:p>
        </p:txBody>
      </p:sp>
      <p:pic>
        <p:nvPicPr>
          <p:cNvPr descr="Torch_2014_logo.png"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7100" y="1374755"/>
            <a:ext cx="2393975" cy="239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Visualization</a:t>
            </a:r>
          </a:p>
        </p:txBody>
      </p:sp>
      <p:pic>
        <p:nvPicPr>
          <p:cNvPr descr="1*tJgQTrBNm-k4YpLsPAiJBw.gif"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8263" y="1063775"/>
            <a:ext cx="4627474" cy="35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ML Visualization</a:t>
            </a:r>
          </a:p>
        </p:txBody>
      </p:sp>
      <p:pic>
        <p:nvPicPr>
          <p:cNvPr descr="neural-net.png"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243012"/>
            <a:ext cx="533400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-robot.jpg"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875" y="979789"/>
            <a:ext cx="5762775" cy="318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DIY Robot Army, sort of.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Integrating ML</a:t>
            </a:r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3000"/>
              <a:t>W</a:t>
            </a:r>
            <a:r>
              <a:rPr lang="en" sz="3000"/>
              <a:t>ork with Python to integrate ML into a simple app</a:t>
            </a:r>
          </a:p>
          <a:p>
            <a:pPr indent="-4191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3000"/>
              <a:t>Using Keras for high level, accessible, ability to focus on problem</a:t>
            </a:r>
          </a:p>
          <a:p>
            <a:pPr indent="-4191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3000"/>
              <a:t>TensorFlow backend is fast + standard</a:t>
            </a:r>
          </a:p>
          <a:p>
            <a:pPr indent="-4191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</a:pPr>
            <a:r>
              <a:rPr lang="en" sz="3000"/>
              <a:t>Live training workflow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Integrating ML</a:t>
            </a:r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b="1" lang="en"/>
              <a:t>Problem</a:t>
            </a:r>
            <a:r>
              <a:rPr lang="en"/>
              <a:t>: train an AI to play against a human in simple shooter game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How do we model this?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Integrating ML</a:t>
            </a:r>
          </a:p>
        </p:txBody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Data modelling important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ML is not magic, and you still need some expertise in how to ask the right questions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Integrating ML</a:t>
            </a:r>
          </a:p>
        </p:txBody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Our data model: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Dx,dy,du,dv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Binary classifier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Shoot/Not shoot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Simple Neural Network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activestate-tagline-open-source-languages-company.png"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312" y="279174"/>
            <a:ext cx="5209374" cy="134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komodo-ide.png"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7632" y="3366929"/>
            <a:ext cx="2937164" cy="50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activetcl.png"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7632" y="2729005"/>
            <a:ext cx="2375162" cy="50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activeperl.png" id="176" name="Shape 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9400" y="2035575"/>
            <a:ext cx="2680422" cy="509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activepython.png" id="177" name="Shape 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7632" y="2035588"/>
            <a:ext cx="3498219" cy="620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activeruby.png" id="178" name="Shape 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400" y="3311476"/>
            <a:ext cx="3002024" cy="620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activego.png" id="179" name="Shape 1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400" y="2673525"/>
            <a:ext cx="2276608" cy="509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emysprite.png"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525" y="928175"/>
            <a:ext cx="8763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osprite.png" id="369" name="Shape 3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025" y="3438725"/>
            <a:ext cx="10763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/>
          <p:nvPr/>
        </p:nvSpPr>
        <p:spPr>
          <a:xfrm>
            <a:off x="2189125" y="1627325"/>
            <a:ext cx="329400" cy="2421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/>
          <p:nvPr/>
        </p:nvSpPr>
        <p:spPr>
          <a:xfrm rot="5400000">
            <a:off x="4269225" y="-711325"/>
            <a:ext cx="329400" cy="2949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 txBox="1"/>
          <p:nvPr/>
        </p:nvSpPr>
        <p:spPr>
          <a:xfrm>
            <a:off x="2959125" y="309975"/>
            <a:ext cx="2949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Dx = Difference in X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0" y="2639525"/>
            <a:ext cx="2949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Dy = Difference in 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emysprite.png"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8525" y="928175"/>
            <a:ext cx="8763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osprite.png" id="379" name="Shape 3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025" y="3438725"/>
            <a:ext cx="1076325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Shape 380"/>
          <p:cNvSpPr/>
          <p:nvPr/>
        </p:nvSpPr>
        <p:spPr>
          <a:xfrm>
            <a:off x="2189125" y="1627325"/>
            <a:ext cx="329400" cy="2421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1" name="Shape 381"/>
          <p:cNvSpPr/>
          <p:nvPr/>
        </p:nvSpPr>
        <p:spPr>
          <a:xfrm rot="5400000">
            <a:off x="4269225" y="-711325"/>
            <a:ext cx="329400" cy="2949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2" name="Shape 382"/>
          <p:cNvSpPr txBox="1"/>
          <p:nvPr/>
        </p:nvSpPr>
        <p:spPr>
          <a:xfrm>
            <a:off x="2959125" y="309975"/>
            <a:ext cx="2949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Du = Difference in X velocity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0" y="2639525"/>
            <a:ext cx="2949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Dv = Difference in Y vel</a:t>
            </a:r>
          </a:p>
        </p:txBody>
      </p:sp>
      <p:sp>
        <p:nvSpPr>
          <p:cNvPr id="384" name="Shape 384"/>
          <p:cNvSpPr/>
          <p:nvPr/>
        </p:nvSpPr>
        <p:spPr>
          <a:xfrm>
            <a:off x="3394825" y="1753250"/>
            <a:ext cx="648900" cy="600600"/>
          </a:xfrm>
          <a:prstGeom prst="quadArrow">
            <a:avLst>
              <a:gd fmla="val 22500" name="adj1"/>
              <a:gd fmla="val 22500" name="adj2"/>
              <a:gd fmla="val 225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6461337" y="3657537"/>
            <a:ext cx="648900" cy="600600"/>
          </a:xfrm>
          <a:prstGeom prst="quadArrow">
            <a:avLst>
              <a:gd fmla="val 22500" name="adj1"/>
              <a:gd fmla="val 22500" name="adj2"/>
              <a:gd fmla="val 225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emysprite.png"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4050" y="218700"/>
            <a:ext cx="87630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rosprite.png" id="391" name="Shape 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037" y="3438725"/>
            <a:ext cx="1076325" cy="1038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lletsprite.png" id="392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3137" y="2581187"/>
            <a:ext cx="238125" cy="1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3606350" y="2882125"/>
            <a:ext cx="7641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394" name="Shape 394"/>
          <p:cNvSpPr txBox="1"/>
          <p:nvPr/>
        </p:nvSpPr>
        <p:spPr>
          <a:xfrm>
            <a:off x="1389325" y="2379600"/>
            <a:ext cx="1359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Hit = 1</a:t>
            </a:r>
          </a:p>
        </p:txBody>
      </p:sp>
      <p:sp>
        <p:nvSpPr>
          <p:cNvPr id="395" name="Shape 395"/>
          <p:cNvSpPr txBox="1"/>
          <p:nvPr/>
        </p:nvSpPr>
        <p:spPr>
          <a:xfrm>
            <a:off x="5227575" y="2379600"/>
            <a:ext cx="1359900" cy="6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Miss</a:t>
            </a:r>
            <a:r>
              <a:rPr lang="en" sz="2400"/>
              <a:t> = 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Some definitions: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Dense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Activation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Optimizer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Loss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Epochs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457200" y="1118225"/>
            <a:ext cx="51222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Dense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Densely connected layers, where every node is connected to every other node</a:t>
            </a:r>
          </a:p>
        </p:txBody>
      </p:sp>
      <p:pic>
        <p:nvPicPr>
          <p:cNvPr descr="neural-net.png"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400" y="1118224"/>
            <a:ext cx="3107399" cy="15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/>
          <p:nvPr/>
        </p:nvSpPr>
        <p:spPr>
          <a:xfrm>
            <a:off x="6015275" y="2666400"/>
            <a:ext cx="251700" cy="329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6661675" y="2666400"/>
            <a:ext cx="251700" cy="329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7249975" y="2666400"/>
            <a:ext cx="251700" cy="329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>
            <a:off x="7954500" y="2666400"/>
            <a:ext cx="251700" cy="329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 txBox="1"/>
          <p:nvPr/>
        </p:nvSpPr>
        <p:spPr>
          <a:xfrm>
            <a:off x="5782800" y="3177150"/>
            <a:ext cx="26736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Each node in each layer is connected to every other node in the next layer.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457200" y="1118225"/>
            <a:ext cx="52095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Sequential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A set of layers connected in series</a:t>
            </a:r>
          </a:p>
        </p:txBody>
      </p:sp>
      <p:pic>
        <p:nvPicPr>
          <p:cNvPr descr="neural-net.png"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400" y="1118224"/>
            <a:ext cx="3107399" cy="15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5782800" y="3177150"/>
            <a:ext cx="2673600" cy="10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Layers connected in a sequence.</a:t>
            </a:r>
          </a:p>
        </p:txBody>
      </p:sp>
      <p:sp>
        <p:nvSpPr>
          <p:cNvPr id="422" name="Shape 422"/>
          <p:cNvSpPr/>
          <p:nvPr/>
        </p:nvSpPr>
        <p:spPr>
          <a:xfrm>
            <a:off x="5986225" y="2809075"/>
            <a:ext cx="377700" cy="31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6603575" y="2809075"/>
            <a:ext cx="377700" cy="31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7220925" y="2809075"/>
            <a:ext cx="377700" cy="31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7918150" y="2809075"/>
            <a:ext cx="377700" cy="31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Optimizer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Optimization algorithms for network</a:t>
            </a:r>
          </a:p>
          <a:p>
            <a:pPr indent="-387350" lvl="2" marL="1371600" rtl="0">
              <a:spcBef>
                <a:spcPts val="400"/>
              </a:spcBef>
              <a:buSzPct val="100000"/>
            </a:pPr>
            <a:r>
              <a:rPr lang="en" sz="2500">
                <a:solidFill>
                  <a:schemeClr val="hlink"/>
                </a:solidFill>
              </a:rPr>
              <a:t>SGD (Gradient Descent)</a:t>
            </a:r>
          </a:p>
          <a:p>
            <a:pPr indent="-387350" lvl="2" marL="1371600" rtl="0">
              <a:spcBef>
                <a:spcPts val="400"/>
              </a:spcBef>
              <a:buSzPct val="100000"/>
            </a:pPr>
            <a:r>
              <a:rPr lang="en" sz="2500">
                <a:solidFill>
                  <a:schemeClr val="hlink"/>
                </a:solidFill>
              </a:rPr>
              <a:t>Adam</a:t>
            </a:r>
          </a:p>
          <a:p>
            <a:pPr indent="-387350" lvl="2" marL="1371600" rtl="0">
              <a:spcBef>
                <a:spcPts val="400"/>
              </a:spcBef>
              <a:buSzPct val="100000"/>
            </a:pPr>
            <a:r>
              <a:rPr lang="en" sz="2500">
                <a:solidFill>
                  <a:schemeClr val="hlink"/>
                </a:solidFill>
              </a:rPr>
              <a:t>etc.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37" name="Shape 43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Loss Function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Method of calculating errors</a:t>
            </a:r>
          </a:p>
          <a:p>
            <a:pPr indent="-387350" lvl="2" marL="1371600" rtl="0">
              <a:spcBef>
                <a:spcPts val="400"/>
              </a:spcBef>
              <a:buSzPct val="100000"/>
            </a:pPr>
            <a:r>
              <a:rPr lang="en">
                <a:solidFill>
                  <a:schemeClr val="hlink"/>
                </a:solidFill>
              </a:rPr>
              <a:t>Mean squared error</a:t>
            </a:r>
          </a:p>
          <a:p>
            <a:pPr indent="-228600" lvl="2" marL="1371600" rtl="0">
              <a:spcBef>
                <a:spcPts val="400"/>
              </a:spcBef>
              <a:buClr>
                <a:schemeClr val="hlink"/>
              </a:buClr>
            </a:pPr>
            <a:r>
              <a:rPr lang="en">
                <a:solidFill>
                  <a:schemeClr val="hlink"/>
                </a:solidFill>
              </a:rPr>
              <a:t>Binary cross-entropy</a:t>
            </a:r>
          </a:p>
          <a:p>
            <a:pPr indent="-228600" lvl="2" marL="1371600" rtl="0">
              <a:spcBef>
                <a:spcPts val="400"/>
              </a:spcBef>
              <a:buClr>
                <a:schemeClr val="hlink"/>
              </a:buClr>
            </a:pPr>
            <a:r>
              <a:rPr lang="en">
                <a:solidFill>
                  <a:schemeClr val="hlink"/>
                </a:solidFill>
              </a:rPr>
              <a:t>etc.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Keras Terminology</a:t>
            </a: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699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Epoch</a:t>
            </a:r>
          </a:p>
          <a:p>
            <a:pPr indent="-4191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1E1D"/>
              </a:buClr>
              <a:buSzPct val="100000"/>
              <a:buFont typeface="Arial"/>
            </a:pPr>
            <a:r>
              <a:rPr lang="en"/>
              <a:t>One pass over the full data set</a:t>
            </a:r>
          </a:p>
          <a:p>
            <a: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More passes = more refined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Setup Code</a:t>
            </a:r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  <a:noFill/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# create model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 = Sequential()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# Configure the Keras Model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self.keras.add(Dense(4, input_shape=(4,), activation='relu'))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self.keras.add(Dense(6, activation='relu'))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self.keras.add(Dense(4, activation='relu'))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self.keras.add(Dense(4, activation='relu'))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self.keras.add(Dense(1, activation='sigmoid'))</a:t>
            </a:r>
          </a:p>
          <a:p>
            <a:pPr indent="0" lvl="0" marL="45720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400">
                <a:solidFill>
                  <a:srgbClr val="0000F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self.keras.compile(loss='binary_crossentropy', optimizer='adam', metrics=['accuracy'])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Machine Learning</a:t>
            </a:r>
          </a:p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do we mean when we talk about ML?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Training the model</a:t>
            </a:r>
          </a:p>
        </p:txBody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One line of code:</a:t>
            </a: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sz="9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2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self.keras.fit(x,y,epochs=150,batch_size=10)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Sample Training Data</a:t>
            </a:r>
          </a:p>
        </p:txBody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Sample data, raw: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/>
              <a:t>Dx: 45 Dy: 200 Du: -6 Dv: -10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Normalized data: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</a:pPr>
            <a:r>
              <a:rPr lang="en" sz="2400"/>
              <a:t>Dx: 0.1 Dy: 0.25 Du: -0.04 Dv: -0.2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Making it decide</a:t>
            </a:r>
          </a:p>
        </p:txBody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“Thinking”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</a:pPr>
            <a:r>
              <a:rPr lang="en"/>
              <a:t>Again, one line of code: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457200" lvl="0" mar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6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self.brain.keras.predict(np.array([list((dx,dy,du,dv))]))&gt;=0.5)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Visualizing the Network</a:t>
            </a:r>
          </a:p>
        </p:txBody>
      </p:sp>
      <p:pic>
        <p:nvPicPr>
          <p:cNvPr descr="NNViz.png"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1349" y="1063774"/>
            <a:ext cx="3181301" cy="358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Training the Model</a:t>
            </a:r>
          </a:p>
        </p:txBody>
      </p:sp>
      <p:sp>
        <p:nvSpPr>
          <p:cNvPr id="479" name="Shape 479" title="Training.mp4"/>
          <p:cNvSpPr/>
          <p:nvPr/>
        </p:nvSpPr>
        <p:spPr>
          <a:xfrm>
            <a:off x="2286000" y="1063775"/>
            <a:ext cx="4572000" cy="3429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in Action</a:t>
            </a:r>
          </a:p>
        </p:txBody>
      </p:sp>
      <p:sp>
        <p:nvSpPr>
          <p:cNvPr id="485" name="Shape 485" title="Playing.mp4"/>
          <p:cNvSpPr/>
          <p:nvPr/>
        </p:nvSpPr>
        <p:spPr>
          <a:xfrm>
            <a:off x="2286000" y="1063775"/>
            <a:ext cx="4572000" cy="34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- Positive</a:t>
            </a:r>
          </a:p>
        </p:txBody>
      </p:sp>
      <p:pic>
        <p:nvPicPr>
          <p:cNvPr descr="Firing.png"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437" y="1063775"/>
            <a:ext cx="6065126" cy="35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Model - Negative</a:t>
            </a:r>
          </a:p>
        </p:txBody>
      </p:sp>
      <p:pic>
        <p:nvPicPr>
          <p:cNvPr descr="NoFiring.png" id="497" name="Shape 4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437" y="1063775"/>
            <a:ext cx="6065126" cy="351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Learning</a:t>
            </a:r>
          </a:p>
        </p:txBody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Tools like </a:t>
            </a:r>
            <a:r>
              <a:rPr lang="en" sz="3000"/>
              <a:t>Keras make it super easy to implement/integrate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The ML part is barely any code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Data manipulation is not much more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Extremely powerful results</a:t>
            </a:r>
          </a:p>
          <a:p>
            <a:pPr indent="-419100" lvl="0" marL="457200">
              <a:spcBef>
                <a:spcPts val="0"/>
              </a:spcBef>
              <a:buSzPct val="100000"/>
            </a:pPr>
            <a:r>
              <a:rPr lang="en" sz="3000"/>
              <a:t>Very performant, can run multiple instances in realtime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Moving Beyond</a:t>
            </a:r>
          </a:p>
        </p:txBody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Easy to see applications in almost any field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Easy to see that mature, well maintained, open source, free tools provide a very smooth path to integration into your own applications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rminator-movie-terminator-5-genisys-.0.0.jpg"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1825" y="326475"/>
            <a:ext cx="6040350" cy="40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Moving Beyond</a:t>
            </a:r>
          </a:p>
        </p:txBody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Doesn’t require major infrastructure or rewrites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Bindings for many languages, highly performant, already deployed tools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Moving Beyond</a:t>
            </a:r>
          </a:p>
        </p:txBody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Ultimately all businesses will utilize ML to some degree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Pace of change is astronomical, new developments appearing literally daily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As a result, tools are advancing rapidly, and have very active development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Large number of mature, stable, efficient libraries available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Easy to learn, integrate and deploy into existing applications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Active communities backed by large players (Google, Microsoft, Apple, Amazon, Apache)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Q&amp;A</a:t>
            </a:r>
          </a:p>
        </p:txBody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Thank you!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t/>
            </a:r>
            <a:endParaRPr sz="3000"/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 u="sng">
                <a:solidFill>
                  <a:schemeClr val="hlink"/>
                </a:solidFill>
                <a:hlinkClick r:id="rId3"/>
              </a:rPr>
              <a:t>peteg@activestate.com</a:t>
            </a:r>
          </a:p>
          <a:p>
            <a:pPr indent="-419100" lvl="0" marL="457200" rtl="0">
              <a:spcBef>
                <a:spcPts val="0"/>
              </a:spcBef>
              <a:buSzPct val="100000"/>
            </a:pPr>
            <a:r>
              <a:rPr lang="en" sz="3000"/>
              <a:t>@rawktron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Machine Learning</a:t>
            </a:r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>
                <a:solidFill>
                  <a:schemeClr val="hlink"/>
                </a:solidFill>
              </a:rPr>
              <a:t>Learning algorithms for training models: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lang="en" sz="2400"/>
              <a:t>Linear Regression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lang="en" sz="2400"/>
              <a:t>Logistic Regression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lang="en" sz="2400"/>
              <a:t>Support Vector Machines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lang="en" sz="2400"/>
              <a:t>Neural Networks</a:t>
            </a:r>
          </a:p>
          <a:p>
            <a:pPr indent="-381000" lvl="1" marL="914400" rtl="0">
              <a:spcBef>
                <a:spcPts val="0"/>
              </a:spcBef>
              <a:buSzPct val="100000"/>
            </a:pPr>
            <a:r>
              <a:rPr lang="en" sz="2400"/>
              <a:t>etc.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Machine Learning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457200" y="1118226"/>
            <a:ext cx="8229600" cy="34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Current use cases...too many to list!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Watson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Stanford Medical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WoeBot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Image Style Transfer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Google Apps</a:t>
            </a:r>
          </a:p>
          <a:p>
            <a:pPr indent="-317500" lvl="1" marL="914400" rtl="0">
              <a:spcBef>
                <a:spcPts val="0"/>
              </a:spcBef>
              <a:buSzPct val="100000"/>
            </a:pPr>
            <a:r>
              <a:rPr lang="en" sz="1400"/>
              <a:t>Sheets, Translate, etc.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Amazon Recommendations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Siri, Cortana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Virtual Assistants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...literally moving faster than you can keep up with.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Machine Learning Ecosystem</a:t>
            </a:r>
          </a:p>
        </p:txBody>
      </p:sp>
      <p:pic>
        <p:nvPicPr>
          <p:cNvPr descr="cntk.png"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3775"/>
            <a:ext cx="190500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65630.png" id="209" name="Shape 2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100" y="1883312"/>
            <a:ext cx="1675700" cy="1675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l.png"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975" y="799751"/>
            <a:ext cx="2244300" cy="150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e-ml-128x128_2x.png" id="211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302075"/>
            <a:ext cx="1097100" cy="10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ras_Logo.jpg" id="212" name="Shape 2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4812" y="1968624"/>
            <a:ext cx="896475" cy="896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.png" id="213" name="Shape 2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66050" y="1002362"/>
            <a:ext cx="1287264" cy="10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2.png" id="214" name="Shape 2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98675" y="2982693"/>
            <a:ext cx="2628574" cy="481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in-thumb-t-449747-200-vosprwwgrsgxbcuogpvzqfdrnccpscnt.jpeg" id="215" name="Shape 2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13300" y="1158150"/>
            <a:ext cx="1097100" cy="10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umpy_project_page.jpg" id="216" name="Shape 2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9400" y="3462344"/>
            <a:ext cx="1950400" cy="1097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andas_logo.png" id="217" name="Shape 2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55512" y="3342865"/>
            <a:ext cx="3497449" cy="728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ipyshiny_small.png" id="218" name="Shape 2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12500" y="2302068"/>
            <a:ext cx="896470" cy="838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rch_2014_logo.png" id="219" name="Shape 2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52800" y="1838987"/>
            <a:ext cx="968000" cy="96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BM-Watson-e1474333727819.png" id="220" name="Shape 2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16724" y="3517812"/>
            <a:ext cx="3336200" cy="8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Democratization of ML</a:t>
            </a:r>
          </a:p>
        </p:txBody>
      </p:sp>
      <p:sp>
        <p:nvSpPr>
          <p:cNvPr id="226" name="Shape 226"/>
          <p:cNvSpPr/>
          <p:nvPr/>
        </p:nvSpPr>
        <p:spPr>
          <a:xfrm>
            <a:off x="539925" y="1394387"/>
            <a:ext cx="1750800" cy="120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/>
              <a:t>Code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(OSS, GitHub, StackOverflow)</a:t>
            </a:r>
          </a:p>
        </p:txBody>
      </p:sp>
      <p:sp>
        <p:nvSpPr>
          <p:cNvPr id="227" name="Shape 227"/>
          <p:cNvSpPr/>
          <p:nvPr/>
        </p:nvSpPr>
        <p:spPr>
          <a:xfrm>
            <a:off x="2644375" y="1394387"/>
            <a:ext cx="1750800" cy="120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Publishing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(App Store, eCommerce)</a:t>
            </a:r>
          </a:p>
        </p:txBody>
      </p:sp>
      <p:sp>
        <p:nvSpPr>
          <p:cNvPr id="228" name="Shape 228"/>
          <p:cNvSpPr/>
          <p:nvPr/>
        </p:nvSpPr>
        <p:spPr>
          <a:xfrm>
            <a:off x="4748825" y="1394387"/>
            <a:ext cx="1750800" cy="1208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Ops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(AWS, Docker, Kubernetes)</a:t>
            </a:r>
          </a:p>
        </p:txBody>
      </p:sp>
      <p:sp>
        <p:nvSpPr>
          <p:cNvPr id="229" name="Shape 229"/>
          <p:cNvSpPr/>
          <p:nvPr/>
        </p:nvSpPr>
        <p:spPr>
          <a:xfrm>
            <a:off x="6853275" y="1394387"/>
            <a:ext cx="1750800" cy="1208400"/>
          </a:xfrm>
          <a:prstGeom prst="rect">
            <a:avLst/>
          </a:prstGeom>
          <a:solidFill>
            <a:srgbClr val="FFD9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Intelligence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(ML, “Big Data”)</a:t>
            </a:r>
          </a:p>
        </p:txBody>
      </p:sp>
      <p:sp>
        <p:nvSpPr>
          <p:cNvPr id="230" name="Shape 230"/>
          <p:cNvSpPr/>
          <p:nvPr/>
        </p:nvSpPr>
        <p:spPr>
          <a:xfrm>
            <a:off x="539925" y="2755212"/>
            <a:ext cx="8064000" cy="993900"/>
          </a:xfrm>
          <a:prstGeom prst="rect">
            <a:avLst/>
          </a:prstGeom>
          <a:solidFill>
            <a:srgbClr val="45818E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The Internet</a:t>
            </a:r>
          </a:p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(Communication, Information Processing, Data)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ctiveState_3_PowerPoint_Template_052016">
  <a:themeElements>
    <a:clrScheme name="Custom 2">
      <a:dk1>
        <a:srgbClr val="225052"/>
      </a:dk1>
      <a:lt1>
        <a:srgbClr val="FFFFFF"/>
      </a:lt1>
      <a:dk2>
        <a:srgbClr val="FFFFFF"/>
      </a:dk2>
      <a:lt2>
        <a:srgbClr val="8AC6CC"/>
      </a:lt2>
      <a:accent1>
        <a:srgbClr val="BBE0E3"/>
      </a:accent1>
      <a:accent2>
        <a:srgbClr val="006699"/>
      </a:accent2>
      <a:accent3>
        <a:srgbClr val="5F5F5F"/>
      </a:accent3>
      <a:accent4>
        <a:srgbClr val="E2F2F3"/>
      </a:accent4>
      <a:accent5>
        <a:srgbClr val="DAEDEF"/>
      </a:accent5>
      <a:accent6>
        <a:srgbClr val="C00000"/>
      </a:accent6>
      <a:hlink>
        <a:srgbClr val="A5A6A5"/>
      </a:hlink>
      <a:folHlink>
        <a:srgbClr val="5A5A5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