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svg" ContentType="image/svg+xml"/>
  <Default Extension="tiff" ContentType="image/tiff"/>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4" Type="http://schemas.openxmlformats.org/package/2006/relationships/metadata/core-properties" Target="docProps/core.xml"/><Relationship Id="rId5" Type="http://schemas.openxmlformats.org/officeDocument/2006/relationships/extended-properties" Target="docProps/app.xml"/><Relationship Id="rId1" Type="http://schemas.microsoft.com/office/2011/relationships/webextensiontaskpanes" Target="ppt/webextensions/taskpanes.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66" r:id="rId4"/>
    <p:sldId id="258" r:id="rId5"/>
    <p:sldId id="259" r:id="rId6"/>
    <p:sldId id="282" r:id="rId7"/>
    <p:sldId id="291" r:id="rId8"/>
    <p:sldId id="265" r:id="rId9"/>
    <p:sldId id="267" r:id="rId10"/>
    <p:sldId id="284" r:id="rId11"/>
    <p:sldId id="264" r:id="rId12"/>
    <p:sldId id="268" r:id="rId13"/>
    <p:sldId id="270" r:id="rId14"/>
    <p:sldId id="269" r:id="rId15"/>
    <p:sldId id="283" r:id="rId16"/>
    <p:sldId id="286" r:id="rId17"/>
    <p:sldId id="287" r:id="rId18"/>
    <p:sldId id="288" r:id="rId19"/>
    <p:sldId id="289" r:id="rId20"/>
    <p:sldId id="278" r:id="rId21"/>
    <p:sldId id="279" r:id="rId22"/>
    <p:sldId id="290" r:id="rId23"/>
    <p:sldId id="273" r:id="rId24"/>
    <p:sldId id="277" r:id="rId25"/>
    <p:sldId id="294" r:id="rId26"/>
    <p:sldId id="271" r:id="rId27"/>
    <p:sldId id="260" r:id="rId28"/>
    <p:sldId id="261" r:id="rId29"/>
    <p:sldId id="262" r:id="rId30"/>
    <p:sldId id="272" r:id="rId31"/>
    <p:sldId id="274" r:id="rId32"/>
    <p:sldId id="295" r:id="rId33"/>
    <p:sldId id="275" r:id="rId34"/>
    <p:sldId id="296" r:id="rId35"/>
    <p:sldId id="276" r:id="rId36"/>
    <p:sldId id="263" r:id="rId37"/>
    <p:sldId id="298" r:id="rId38"/>
    <p:sldId id="299" r:id="rId39"/>
    <p:sldId id="300" r:id="rId40"/>
    <p:sldId id="301" r:id="rId41"/>
    <p:sldId id="302" r:id="rId42"/>
    <p:sldId id="281" r:id="rId43"/>
    <p:sldId id="29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045"/>
    <a:srgbClr val="246BA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57" autoAdjust="0"/>
    <p:restoredTop sz="64107" autoAdjust="0"/>
  </p:normalViewPr>
  <p:slideViewPr>
    <p:cSldViewPr snapToGrid="0">
      <p:cViewPr>
        <p:scale>
          <a:sx n="49" d="100"/>
          <a:sy n="49" d="100"/>
        </p:scale>
        <p:origin x="1080" y="384"/>
      </p:cViewPr>
      <p:guideLst/>
    </p:cSldViewPr>
  </p:slideViewPr>
  <p:notesTextViewPr>
    <p:cViewPr>
      <p:scale>
        <a:sx n="1" d="1"/>
        <a:sy n="1" d="1"/>
      </p:scale>
      <p:origin x="0" y="0"/>
    </p:cViewPr>
  </p:notesTextViewPr>
  <p:sorterViewPr>
    <p:cViewPr>
      <p:scale>
        <a:sx n="100" d="100"/>
        <a:sy n="100" d="100"/>
      </p:scale>
      <p:origin x="0" y="-666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61886150100803"/>
          <c:y val="0.0859264286513377"/>
          <c:w val="0.936226843927118"/>
          <c:h val="0.821919713494066"/>
        </c:manualLayout>
      </c:layout>
      <c:scatterChart>
        <c:scatterStyle val="smoothMarker"/>
        <c:varyColors val="0"/>
        <c:ser>
          <c:idx val="0"/>
          <c:order val="0"/>
          <c:spPr>
            <a:ln w="19050" cap="rnd">
              <a:solidFill>
                <a:srgbClr val="1D8045"/>
              </a:solidFill>
              <a:round/>
            </a:ln>
            <a:effectLst/>
          </c:spPr>
          <c:marker>
            <c:symbol val="circle"/>
            <c:size val="5"/>
            <c:spPr>
              <a:solidFill>
                <a:schemeClr val="accent1"/>
              </a:solidFill>
              <a:ln w="9525">
                <a:solidFill>
                  <a:srgbClr val="1D8045"/>
                </a:solidFill>
              </a:ln>
              <a:effectLst/>
            </c:spPr>
          </c:marker>
          <c:xVal>
            <c:numRef>
              <c:f>Sheet1!$K$2:$K$20</c:f>
              <c:numCache>
                <c:formatCode>General</c:formatCode>
                <c:ptCount val="19"/>
                <c:pt idx="0">
                  <c:v>56.66666666666664</c:v>
                </c:pt>
                <c:pt idx="1">
                  <c:v>65.0</c:v>
                </c:pt>
                <c:pt idx="2">
                  <c:v>65.0</c:v>
                </c:pt>
                <c:pt idx="3">
                  <c:v>70.0</c:v>
                </c:pt>
                <c:pt idx="4">
                  <c:v>73.33333333333331</c:v>
                </c:pt>
                <c:pt idx="5">
                  <c:v>73.33333333333331</c:v>
                </c:pt>
                <c:pt idx="6">
                  <c:v>76.66666666666665</c:v>
                </c:pt>
                <c:pt idx="7">
                  <c:v>80.0</c:v>
                </c:pt>
                <c:pt idx="8">
                  <c:v>81.66666666666667</c:v>
                </c:pt>
                <c:pt idx="9">
                  <c:v>81.66666666666667</c:v>
                </c:pt>
                <c:pt idx="10">
                  <c:v>85.0</c:v>
                </c:pt>
                <c:pt idx="11">
                  <c:v>86.66666666666667</c:v>
                </c:pt>
                <c:pt idx="12">
                  <c:v>86.66666666666667</c:v>
                </c:pt>
                <c:pt idx="13">
                  <c:v>88.33333333333331</c:v>
                </c:pt>
                <c:pt idx="14">
                  <c:v>91.66666666666665</c:v>
                </c:pt>
                <c:pt idx="15">
                  <c:v>93.3333333333333</c:v>
                </c:pt>
                <c:pt idx="16">
                  <c:v>95.0</c:v>
                </c:pt>
                <c:pt idx="17">
                  <c:v>96.66666666666667</c:v>
                </c:pt>
                <c:pt idx="18">
                  <c:v>100.0</c:v>
                </c:pt>
              </c:numCache>
            </c:numRef>
          </c:xVal>
          <c:yVal>
            <c:numRef>
              <c:f>Sheet1!$L$2:$L$20</c:f>
              <c:numCache>
                <c:formatCode>0%</c:formatCode>
                <c:ptCount val="19"/>
                <c:pt idx="0">
                  <c:v>0.0526315789473684</c:v>
                </c:pt>
                <c:pt idx="1">
                  <c:v>0.105263157894737</c:v>
                </c:pt>
                <c:pt idx="2">
                  <c:v>0.157894736842105</c:v>
                </c:pt>
                <c:pt idx="3">
                  <c:v>0.210526315789474</c:v>
                </c:pt>
                <c:pt idx="4">
                  <c:v>0.263157894736842</c:v>
                </c:pt>
                <c:pt idx="5">
                  <c:v>0.315789473684211</c:v>
                </c:pt>
                <c:pt idx="6">
                  <c:v>0.368421052631579</c:v>
                </c:pt>
                <c:pt idx="7">
                  <c:v>0.421052631578947</c:v>
                </c:pt>
                <c:pt idx="8">
                  <c:v>0.473684210526316</c:v>
                </c:pt>
                <c:pt idx="9">
                  <c:v>0.526315789473684</c:v>
                </c:pt>
                <c:pt idx="10">
                  <c:v>0.578947368421053</c:v>
                </c:pt>
                <c:pt idx="11">
                  <c:v>0.631578947368421</c:v>
                </c:pt>
                <c:pt idx="12">
                  <c:v>0.68421052631579</c:v>
                </c:pt>
                <c:pt idx="13">
                  <c:v>0.736842105263158</c:v>
                </c:pt>
                <c:pt idx="14">
                  <c:v>0.789473684210526</c:v>
                </c:pt>
                <c:pt idx="15">
                  <c:v>0.842105263157895</c:v>
                </c:pt>
                <c:pt idx="16">
                  <c:v>0.894736842105263</c:v>
                </c:pt>
                <c:pt idx="17">
                  <c:v>0.947368421052631</c:v>
                </c:pt>
                <c:pt idx="18">
                  <c:v>1.0</c:v>
                </c:pt>
              </c:numCache>
            </c:numRef>
          </c:yVal>
          <c:smooth val="1"/>
          <c:extLst xmlns:c16r2="http://schemas.microsoft.com/office/drawing/2015/06/chart">
            <c:ext xmlns:c16="http://schemas.microsoft.com/office/drawing/2014/chart" uri="{C3380CC4-5D6E-409C-BE32-E72D297353CC}">
              <c16:uniqueId val="{00000000-B529-4218-A183-EA4280F5BF15}"/>
            </c:ext>
          </c:extLst>
        </c:ser>
        <c:dLbls>
          <c:showLegendKey val="0"/>
          <c:showVal val="0"/>
          <c:showCatName val="0"/>
          <c:showSerName val="0"/>
          <c:showPercent val="0"/>
          <c:showBubbleSize val="0"/>
        </c:dLbls>
        <c:axId val="2006260432"/>
        <c:axId val="2006149456"/>
      </c:scatterChart>
      <c:valAx>
        <c:axId val="2006260432"/>
        <c:scaling>
          <c:orientation val="minMax"/>
          <c:max val="100.0"/>
          <c:min val="5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6149456"/>
        <c:crosses val="autoZero"/>
        <c:crossBetween val="midCat"/>
      </c:valAx>
      <c:valAx>
        <c:axId val="2006149456"/>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6260432"/>
        <c:crosses val="autoZero"/>
        <c:crossBetween val="midCat"/>
      </c:valAx>
      <c:spPr>
        <a:noFill/>
        <a:ln>
          <a:noFill/>
        </a:ln>
        <a:effectLst/>
      </c:spPr>
    </c:plotArea>
    <c:plotVisOnly val="1"/>
    <c:dispBlanksAs val="span"/>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F234D-8D0F-441D-97DE-60A15E8E9CD1}" type="datetimeFigureOut">
              <a:rPr lang="en-US" smtClean="0"/>
              <a:t>6/21/17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31F62-906F-46B8-891F-CF80EAF5FED0}" type="slidenum">
              <a:rPr lang="en-US" smtClean="0"/>
              <a:t>‹#›</a:t>
            </a:fld>
            <a:endParaRPr lang="en-US"/>
          </a:p>
        </p:txBody>
      </p:sp>
    </p:spTree>
    <p:extLst>
      <p:ext uri="{BB962C8B-B14F-4D97-AF65-F5344CB8AC3E}">
        <p14:creationId xmlns:p14="http://schemas.microsoft.com/office/powerpoint/2010/main" val="1322992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like to start with a </a:t>
            </a:r>
            <a:r>
              <a:rPr lang="en-US" baseline="0" dirty="0" smtClean="0"/>
              <a:t>story. Everyone can probably guess what this building is </a:t>
            </a:r>
            <a:r>
              <a:rPr lang="mr-IN" baseline="0" dirty="0" smtClean="0"/>
              <a:t>–</a:t>
            </a:r>
            <a:r>
              <a:rPr lang="en-US" baseline="0" dirty="0" smtClean="0"/>
              <a:t> the casino at Monte Carlo. Joseph </a:t>
            </a:r>
            <a:r>
              <a:rPr lang="en-US" baseline="0" dirty="0"/>
              <a:t>Jagger was a machinist and engineer in Yorkshire in the mid-1800s. Having worked with machines, he knew how imperfect they could be. At this point in history, we’re only [</a:t>
            </a:r>
            <a:r>
              <a:rPr lang="en-US" baseline="0" dirty="0" smtClean="0"/>
              <a:t>60] </a:t>
            </a:r>
            <a:r>
              <a:rPr lang="en-US" baseline="0" dirty="0"/>
              <a:t>years removed from </a:t>
            </a:r>
            <a:r>
              <a:rPr lang="en-US" baseline="0" dirty="0" smtClean="0"/>
              <a:t>Eli Whitney mastering interchangeable parts in his musket assembly process. </a:t>
            </a:r>
            <a:r>
              <a:rPr lang="en-US" baseline="0" dirty="0"/>
              <a:t>Prior to this, everything had be built by an artisan; every piece was more-or-less one of a kind.</a:t>
            </a:r>
          </a:p>
          <a:p>
            <a:endParaRPr lang="en-US" baseline="0" dirty="0"/>
          </a:p>
          <a:p>
            <a:r>
              <a:rPr lang="en-US" baseline="0" dirty="0"/>
              <a:t>Now, Jagger knows this, and has a hunch that the betting machines at casinos can’t possibly be as random as simple math would tell us: specifically, the roulette wheel. So, in 1873, he packs up and heads to Monte Carlo. He hires 6 assistants to watch each roulette wheel and write down every number that comes up throughout the day. At night, he analyzes the numbers to see if he can detect any patterns. 5 of the wheels don’t have any, but the final wheel has a handful of numbers that pop up more frequently than you would expect. So, he bets, and in the ensuing days racks up $300,000 in profit. Obviously, the casino would like to stop this, but it also wants it’s money back, so it </a:t>
            </a:r>
            <a:r>
              <a:rPr lang="en-US" baseline="0" dirty="0" err="1"/>
              <a:t>subtlely</a:t>
            </a:r>
            <a:r>
              <a:rPr lang="en-US" baseline="0" dirty="0"/>
              <a:t> rearranges the room. The 6</a:t>
            </a:r>
            <a:r>
              <a:rPr lang="en-US" baseline="30000" dirty="0"/>
              <a:t>th</a:t>
            </a:r>
            <a:r>
              <a:rPr lang="en-US" baseline="0" dirty="0"/>
              <a:t> wheel that Jagger was betting no longer produces any winnings, but Jagger cleverly finds where it was placed and begins winning again. The desperate casino then starts moving the frets on the wheel every night, forcing Jagger into retirement, up about $5 million in today’s dollars.</a:t>
            </a:r>
          </a:p>
          <a:p>
            <a:endParaRPr lang="en-US" baseline="0" dirty="0"/>
          </a:p>
          <a:p>
            <a:r>
              <a:rPr lang="en-US" baseline="0" dirty="0"/>
              <a:t>Jagger beat the system, and the hypothesis that drove him to it is the same one that we’re going to explore today: given a sample, can we accurately use past performance to predict the future results of our system?</a:t>
            </a:r>
          </a:p>
        </p:txBody>
      </p:sp>
      <p:sp>
        <p:nvSpPr>
          <p:cNvPr id="4" name="Slide Number Placeholder 3"/>
          <p:cNvSpPr>
            <a:spLocks noGrp="1"/>
          </p:cNvSpPr>
          <p:nvPr>
            <p:ph type="sldNum" sz="quarter" idx="10"/>
          </p:nvPr>
        </p:nvSpPr>
        <p:spPr/>
        <p:txBody>
          <a:bodyPr/>
          <a:lstStyle/>
          <a:p>
            <a:fld id="{66D31F62-906F-46B8-891F-CF80EAF5FED0}" type="slidenum">
              <a:rPr lang="en-US" smtClean="0"/>
              <a:t>2</a:t>
            </a:fld>
            <a:endParaRPr lang="en-US"/>
          </a:p>
        </p:txBody>
      </p:sp>
    </p:spTree>
    <p:extLst>
      <p:ext uri="{BB962C8B-B14F-4D97-AF65-F5344CB8AC3E}">
        <p14:creationId xmlns:p14="http://schemas.microsoft.com/office/powerpoint/2010/main" val="338010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need to talk about some assumptions in</a:t>
            </a:r>
            <a:r>
              <a:rPr lang="en-US" baseline="0" dirty="0"/>
              <a:t> your system. </a:t>
            </a:r>
          </a:p>
          <a:p>
            <a:endParaRPr lang="en-US" baseline="0" dirty="0"/>
          </a:p>
          <a:p>
            <a:r>
              <a:rPr lang="en-US" baseline="0" dirty="0"/>
              <a:t>For cycle time, we need to specify the entry and exit criteria. Entry can typically be just a certain status, while exit criteria should be when the story is fully-released in whatever the final environment is</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11</a:t>
            </a:fld>
            <a:endParaRPr lang="en-US"/>
          </a:p>
        </p:txBody>
      </p:sp>
    </p:spTree>
    <p:extLst>
      <p:ext uri="{BB962C8B-B14F-4D97-AF65-F5344CB8AC3E}">
        <p14:creationId xmlns:p14="http://schemas.microsoft.com/office/powerpoint/2010/main" val="336841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12</a:t>
            </a:fld>
            <a:endParaRPr lang="en-US"/>
          </a:p>
        </p:txBody>
      </p:sp>
    </p:spTree>
    <p:extLst>
      <p:ext uri="{BB962C8B-B14F-4D97-AF65-F5344CB8AC3E}">
        <p14:creationId xmlns:p14="http://schemas.microsoft.com/office/powerpoint/2010/main" val="918818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is 5, but that will change</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13</a:t>
            </a:fld>
            <a:endParaRPr lang="en-US"/>
          </a:p>
        </p:txBody>
      </p:sp>
    </p:spTree>
    <p:extLst>
      <p:ext uri="{BB962C8B-B14F-4D97-AF65-F5344CB8AC3E}">
        <p14:creationId xmlns:p14="http://schemas.microsoft.com/office/powerpoint/2010/main" val="1402193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bootstrapping. </a:t>
            </a:r>
          </a:p>
        </p:txBody>
      </p:sp>
      <p:sp>
        <p:nvSpPr>
          <p:cNvPr id="4" name="Slide Number Placeholder 3"/>
          <p:cNvSpPr>
            <a:spLocks noGrp="1"/>
          </p:cNvSpPr>
          <p:nvPr>
            <p:ph type="sldNum" sz="quarter" idx="10"/>
          </p:nvPr>
        </p:nvSpPr>
        <p:spPr/>
        <p:txBody>
          <a:bodyPr/>
          <a:lstStyle/>
          <a:p>
            <a:fld id="{66D31F62-906F-46B8-891F-CF80EAF5FED0}" type="slidenum">
              <a:rPr lang="en-US" smtClean="0"/>
              <a:t>14</a:t>
            </a:fld>
            <a:endParaRPr lang="en-US"/>
          </a:p>
        </p:txBody>
      </p:sp>
    </p:spTree>
    <p:extLst>
      <p:ext uri="{BB962C8B-B14F-4D97-AF65-F5344CB8AC3E}">
        <p14:creationId xmlns:p14="http://schemas.microsoft.com/office/powerpoint/2010/main" val="158462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Douglas </a:t>
            </a:r>
            <a:r>
              <a:rPr lang="en-US" dirty="0" err="1"/>
              <a:t>Hobbard’s</a:t>
            </a:r>
            <a:r>
              <a:rPr lang="en-US" dirty="0"/>
              <a:t> </a:t>
            </a:r>
            <a:r>
              <a:rPr lang="en-US" i="1" dirty="0"/>
              <a:t>How to Measure Anything</a:t>
            </a:r>
          </a:p>
          <a:p>
            <a:r>
              <a:rPr lang="en-US" i="0" dirty="0"/>
              <a:t>When we’re dealing</a:t>
            </a:r>
            <a:r>
              <a:rPr lang="en-US" i="0" baseline="0" dirty="0"/>
              <a:t> with uncertain inputs, we need to represent the outcome as a distribution</a:t>
            </a:r>
            <a:endParaRPr lang="en-US" i="0" dirty="0"/>
          </a:p>
        </p:txBody>
      </p:sp>
      <p:sp>
        <p:nvSpPr>
          <p:cNvPr id="4" name="Slide Number Placeholder 3"/>
          <p:cNvSpPr>
            <a:spLocks noGrp="1"/>
          </p:cNvSpPr>
          <p:nvPr>
            <p:ph type="sldNum" sz="quarter" idx="10"/>
          </p:nvPr>
        </p:nvSpPr>
        <p:spPr/>
        <p:txBody>
          <a:bodyPr/>
          <a:lstStyle/>
          <a:p>
            <a:fld id="{66D31F62-906F-46B8-891F-CF80EAF5FED0}" type="slidenum">
              <a:rPr lang="en-US" smtClean="0"/>
              <a:t>15</a:t>
            </a:fld>
            <a:endParaRPr lang="en-US"/>
          </a:p>
        </p:txBody>
      </p:sp>
    </p:spTree>
    <p:extLst>
      <p:ext uri="{BB962C8B-B14F-4D97-AF65-F5344CB8AC3E}">
        <p14:creationId xmlns:p14="http://schemas.microsoft.com/office/powerpoint/2010/main" val="3257049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our test statistic average before? It</a:t>
            </a:r>
            <a:r>
              <a:rPr lang="en-US" baseline="0" dirty="0" smtClean="0"/>
              <a:t> was 5 </a:t>
            </a:r>
            <a:r>
              <a:rPr lang="mr-IN" baseline="0" dirty="0" smtClean="0"/>
              <a:t>–</a:t>
            </a:r>
            <a:r>
              <a:rPr lang="en-US" baseline="0" dirty="0" smtClean="0"/>
              <a:t> look at the variability we get from the bootstrapping</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16</a:t>
            </a:fld>
            <a:endParaRPr lang="en-US"/>
          </a:p>
        </p:txBody>
      </p:sp>
    </p:spTree>
    <p:extLst>
      <p:ext uri="{BB962C8B-B14F-4D97-AF65-F5344CB8AC3E}">
        <p14:creationId xmlns:p14="http://schemas.microsoft.com/office/powerpoint/2010/main" val="220595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15 stories. We do this 1000 times in order</a:t>
            </a:r>
            <a:r>
              <a:rPr lang="en-US" baseline="0" dirty="0"/>
              <a:t> to build up a range of distributions for our project</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17</a:t>
            </a:fld>
            <a:endParaRPr lang="en-US"/>
          </a:p>
        </p:txBody>
      </p:sp>
    </p:spTree>
    <p:extLst>
      <p:ext uri="{BB962C8B-B14F-4D97-AF65-F5344CB8AC3E}">
        <p14:creationId xmlns:p14="http://schemas.microsoft.com/office/powerpoint/2010/main" val="206738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average of something is dangerous, because it doesn’t </a:t>
            </a:r>
            <a:r>
              <a:rPr lang="en-US" baseline="0" dirty="0"/>
              <a:t>tell us anything about the underlying distribution of the data</a:t>
            </a:r>
          </a:p>
          <a:p>
            <a:r>
              <a:rPr lang="en-US" baseline="0" dirty="0" err="1"/>
              <a:t>Frex</a:t>
            </a:r>
            <a:r>
              <a:rPr lang="en-US" baseline="0" dirty="0"/>
              <a:t>: The average salary in the room right now is probably $150k. If we added warren buffet, then the average would be greatly skewed, but none of us got richer</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20</a:t>
            </a:fld>
            <a:endParaRPr lang="en-US"/>
          </a:p>
        </p:txBody>
      </p:sp>
    </p:spTree>
    <p:extLst>
      <p:ext uri="{BB962C8B-B14F-4D97-AF65-F5344CB8AC3E}">
        <p14:creationId xmlns:p14="http://schemas.microsoft.com/office/powerpoint/2010/main" val="3364417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 @</a:t>
            </a:r>
            <a:r>
              <a:rPr lang="en-US" dirty="0" err="1" smtClean="0"/>
              <a:t>mattstory</a:t>
            </a:r>
            <a:endParaRPr lang="en-US" dirty="0" smtClean="0"/>
          </a:p>
          <a:p>
            <a:endParaRPr lang="en-US" dirty="0" smtClean="0"/>
          </a:p>
          <a:p>
            <a:r>
              <a:rPr lang="en-US" dirty="0" smtClean="0"/>
              <a:t>Dates on the bottom, cumulative percentage of how confident we are at completing</a:t>
            </a:r>
            <a:r>
              <a:rPr lang="en-US" baseline="0" dirty="0" smtClean="0"/>
              <a:t> this at the top. Generally use the dates that correspond to how comfortable you are with risk. This includes a stretch goal, a realistic goal, and a fairly bad case scenario at the end. As we discussed before, these are easily calculated once you have the percentages</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21</a:t>
            </a:fld>
            <a:endParaRPr lang="en-US"/>
          </a:p>
        </p:txBody>
      </p:sp>
    </p:spTree>
    <p:extLst>
      <p:ext uri="{BB962C8B-B14F-4D97-AF65-F5344CB8AC3E}">
        <p14:creationId xmlns:p14="http://schemas.microsoft.com/office/powerpoint/2010/main" val="751837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ask, but we have these charts, like a release burnup</a:t>
            </a:r>
            <a:r>
              <a:rPr lang="en-US" baseline="0" dirty="0" smtClean="0"/>
              <a:t> or burndown or CFD (like here), why can’t we just project?</a:t>
            </a:r>
          </a:p>
          <a:p>
            <a:endParaRPr lang="en-US" baseline="0" dirty="0" smtClean="0"/>
          </a:p>
          <a:p>
            <a:r>
              <a:rPr lang="en-US" dirty="0" smtClean="0"/>
              <a:t>The</a:t>
            </a:r>
            <a:r>
              <a:rPr lang="en-US" baseline="0" dirty="0" smtClean="0"/>
              <a:t> first is that we’re not solving for that variability anymore by bootstrapping, we’re just taking the average of what happened (and not looking at what could’ve happened). We also only typically use one stat, like average, to look forward. We could add some variability, and say these are our </a:t>
            </a:r>
            <a:r>
              <a:rPr lang="en-US" baseline="0" dirty="0" err="1" smtClean="0"/>
              <a:t>trendlines</a:t>
            </a:r>
            <a:r>
              <a:rPr lang="en-US" baseline="0" dirty="0" smtClean="0"/>
              <a:t>, but that still just gives us a range for a certain date, not a range of dates.</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22</a:t>
            </a:fld>
            <a:endParaRPr lang="en-US"/>
          </a:p>
        </p:txBody>
      </p:sp>
    </p:spTree>
    <p:extLst>
      <p:ext uri="{BB962C8B-B14F-4D97-AF65-F5344CB8AC3E}">
        <p14:creationId xmlns:p14="http://schemas.microsoft.com/office/powerpoint/2010/main" val="180584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And </a:t>
            </a:r>
            <a:r>
              <a:rPr lang="en-US" dirty="0"/>
              <a:t>we want to talk about this because really, there is so much frustration in planning meetings today.</a:t>
            </a:r>
          </a:p>
          <a:p>
            <a:pPr marL="171450" indent="-171450">
              <a:buFont typeface="Arial" panose="020B0604020202020204" pitchFamily="34" charset="0"/>
              <a:buChar char="•"/>
            </a:pPr>
            <a:r>
              <a:rPr lang="en-US" dirty="0"/>
              <a:t>How many people here run some sort of agile/lean</a:t>
            </a:r>
            <a:r>
              <a:rPr lang="en-US" baseline="0" dirty="0"/>
              <a:t> process? </a:t>
            </a:r>
          </a:p>
          <a:p>
            <a:pPr marL="171450" indent="-171450">
              <a:buFont typeface="Arial" panose="020B0604020202020204" pitchFamily="34" charset="0"/>
              <a:buChar char="•"/>
            </a:pPr>
            <a:r>
              <a:rPr lang="en-US" baseline="0" dirty="0"/>
              <a:t>How many of you are actually satisfied with how your planning goes?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Typically, we see:</a:t>
            </a:r>
          </a:p>
          <a:p>
            <a:pPr marL="171450" indent="-171450">
              <a:buFont typeface="Arial" panose="020B0604020202020204" pitchFamily="34" charset="0"/>
              <a:buChar char="•"/>
            </a:pPr>
            <a:r>
              <a:rPr lang="en-US" baseline="0" dirty="0"/>
              <a:t>Frustration, at the length and ambiguity</a:t>
            </a:r>
          </a:p>
          <a:p>
            <a:pPr marL="171450" indent="-171450">
              <a:buFont typeface="Arial" panose="020B0604020202020204" pitchFamily="34" charset="0"/>
              <a:buChar char="•"/>
            </a:pPr>
            <a:r>
              <a:rPr lang="en-US" baseline="0" dirty="0"/>
              <a:t>Apathy at the planning itself</a:t>
            </a:r>
          </a:p>
          <a:p>
            <a:pPr marL="171450" indent="-171450">
              <a:buFont typeface="Arial" panose="020B0604020202020204" pitchFamily="34" charset="0"/>
              <a:buChar char="•"/>
            </a:pPr>
            <a:r>
              <a:rPr lang="en-US" baseline="0" dirty="0"/>
              <a:t>Techniques: points/ t-shirt sizes, relative sizing, </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3</a:t>
            </a:fld>
            <a:endParaRPr lang="en-US"/>
          </a:p>
        </p:txBody>
      </p:sp>
    </p:spTree>
    <p:extLst>
      <p:ext uri="{BB962C8B-B14F-4D97-AF65-F5344CB8AC3E}">
        <p14:creationId xmlns:p14="http://schemas.microsoft.com/office/powerpoint/2010/main" val="2796813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need a lot of data, but you need an actual process. Needless</a:t>
            </a:r>
            <a:r>
              <a:rPr lang="en-US" baseline="0" dirty="0"/>
              <a:t> to say, if you don’t follow certain basic processes first, you really shouldn’t be worried about forecasting</a:t>
            </a:r>
          </a:p>
          <a:p>
            <a:endParaRPr lang="en-US" baseline="0" dirty="0"/>
          </a:p>
          <a:p>
            <a:r>
              <a:rPr lang="en-US" baseline="0" dirty="0"/>
              <a:t>Rule of 5 says that if you get 5 samples of any population, the real mean has a ~94% chance of being the min/max values</a:t>
            </a:r>
          </a:p>
          <a:p>
            <a:endParaRPr lang="en-US" baseline="0" dirty="0"/>
          </a:p>
          <a:p>
            <a:r>
              <a:rPr lang="en-US" baseline="0" dirty="0"/>
              <a:t>Things get steady after 30-50 data points in </a:t>
            </a:r>
            <a:r>
              <a:rPr lang="en-US" baseline="0" dirty="0" smtClean="0"/>
              <a:t>general in normal statistics, but you don’t need nearly that many</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23</a:t>
            </a:fld>
            <a:endParaRPr lang="en-US"/>
          </a:p>
        </p:txBody>
      </p:sp>
    </p:spTree>
    <p:extLst>
      <p:ext uri="{BB962C8B-B14F-4D97-AF65-F5344CB8AC3E}">
        <p14:creationId xmlns:p14="http://schemas.microsoft.com/office/powerpoint/2010/main" val="867139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with 9 samples, so we’re going to resample with replacement 9 values, but do that 1000 times. That’s going to give us the average cycle</a:t>
            </a:r>
            <a:r>
              <a:rPr lang="en-US" baseline="0" dirty="0"/>
              <a:t> time we need to calculate the project </a:t>
            </a:r>
            <a:r>
              <a:rPr lang="en-US" baseline="0" dirty="0" smtClean="0"/>
              <a:t>length</a:t>
            </a:r>
          </a:p>
          <a:p>
            <a:endParaRPr lang="en-US" baseline="0" dirty="0" smtClean="0"/>
          </a:p>
          <a:p>
            <a:r>
              <a:rPr lang="en-US" baseline="0" dirty="0" smtClean="0"/>
              <a:t>Maybe complexity?</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24</a:t>
            </a:fld>
            <a:endParaRPr lang="en-US"/>
          </a:p>
        </p:txBody>
      </p:sp>
    </p:spTree>
    <p:extLst>
      <p:ext uri="{BB962C8B-B14F-4D97-AF65-F5344CB8AC3E}">
        <p14:creationId xmlns:p14="http://schemas.microsoft.com/office/powerpoint/2010/main" val="1781855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or very little, correlation between estimate and cycle time, whether you’re using story points, or function points, or sizes. Measure for yourself,</a:t>
            </a:r>
            <a:r>
              <a:rPr lang="en-US" baseline="0" dirty="0" smtClean="0"/>
              <a:t> but there are several case studies proving this</a:t>
            </a:r>
          </a:p>
          <a:p>
            <a:endParaRPr lang="en-US" baseline="0" dirty="0" smtClean="0"/>
          </a:p>
          <a:p>
            <a:r>
              <a:rPr lang="en-US" baseline="0" dirty="0" smtClean="0"/>
              <a:t>Notice that there are no estimates in the process we just went through; it’s only dependent on the number of stories in the backlog. This means that the only thing we want to focus on is the actual number of user stories.</a:t>
            </a:r>
          </a:p>
          <a:p>
            <a:endParaRPr lang="en-US" baseline="0" dirty="0" smtClean="0"/>
          </a:p>
          <a:p>
            <a:r>
              <a:rPr lang="en-US" baseline="0" dirty="0" smtClean="0"/>
              <a:t>I can’t talk for other #</a:t>
            </a:r>
            <a:r>
              <a:rPr lang="en-US" baseline="0" dirty="0" err="1" smtClean="0"/>
              <a:t>noestimates</a:t>
            </a:r>
            <a:r>
              <a:rPr lang="en-US" baseline="0" dirty="0" smtClean="0"/>
              <a:t> people, but rather than no estimates in general, we can have no expert-based estimations</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26</a:t>
            </a:fld>
            <a:endParaRPr lang="en-US"/>
          </a:p>
        </p:txBody>
      </p:sp>
    </p:spTree>
    <p:extLst>
      <p:ext uri="{BB962C8B-B14F-4D97-AF65-F5344CB8AC3E}">
        <p14:creationId xmlns:p14="http://schemas.microsoft.com/office/powerpoint/2010/main" val="1266583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Story mapping has been around for years, popularized by Jeff Patton but developed in multiple places.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It is the best way to make sure you have thought through all of the possible paths and alternatives in a system from a user’s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Frame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Collect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Organize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Fill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Focus</a:t>
            </a:r>
            <a:endParaRPr lang="en-US" dirty="0"/>
          </a:p>
          <a:p>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27</a:t>
            </a:fld>
            <a:endParaRPr lang="en-US"/>
          </a:p>
        </p:txBody>
      </p:sp>
    </p:spTree>
    <p:extLst>
      <p:ext uri="{BB962C8B-B14F-4D97-AF65-F5344CB8AC3E}">
        <p14:creationId xmlns:p14="http://schemas.microsoft.com/office/powerpoint/2010/main" val="866787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2/3rds of the space on a story card is about who and why, and yet they are often the most overlooked. </a:t>
            </a:r>
          </a:p>
          <a:p>
            <a:pPr marL="171450" indent="-171450">
              <a:buFont typeface="Arial" charset="0"/>
              <a:buChar char="•"/>
            </a:pPr>
            <a:r>
              <a:rPr lang="en-US" baseline="0" dirty="0"/>
              <a:t>“As a product owner, I need </a:t>
            </a:r>
            <a:r>
              <a:rPr lang="mr-IN" baseline="0" dirty="0"/>
              <a:t>…</a:t>
            </a:r>
            <a:r>
              <a:rPr lang="en-US" baseline="0" dirty="0"/>
              <a:t> because the client said so”</a:t>
            </a:r>
          </a:p>
          <a:p>
            <a:pPr marL="171450" indent="-171450">
              <a:buFont typeface="Arial" charset="0"/>
              <a:buChar char="•"/>
            </a:pPr>
            <a:r>
              <a:rPr lang="en-US" baseline="0" dirty="0"/>
              <a:t>Really understand the who and the why. What problems are you trying to solve from the user’s perspective? How do they solve it without your software?</a:t>
            </a:r>
          </a:p>
          <a:p>
            <a:pPr marL="171450" indent="-171450">
              <a:buFont typeface="Arial" charset="0"/>
              <a:buChar char="•"/>
            </a:pPr>
            <a:r>
              <a:rPr lang="en-US" baseline="0" dirty="0"/>
              <a:t>Not Solutions</a:t>
            </a:r>
          </a:p>
          <a:p>
            <a:pPr marL="171450" indent="-171450">
              <a:buFont typeface="Arial" charset="0"/>
              <a:buChar char="•"/>
            </a:pPr>
            <a:r>
              <a:rPr lang="en-US" baseline="0" dirty="0"/>
              <a:t>Who has the problem? Why are we building it?</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28</a:t>
            </a:fld>
            <a:endParaRPr lang="en-US"/>
          </a:p>
        </p:txBody>
      </p:sp>
    </p:spTree>
    <p:extLst>
      <p:ext uri="{BB962C8B-B14F-4D97-AF65-F5344CB8AC3E}">
        <p14:creationId xmlns:p14="http://schemas.microsoft.com/office/powerpoint/2010/main" val="57183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a:t>
            </a:r>
            <a:r>
              <a:rPr lang="en-US" baseline="0" dirty="0"/>
              <a:t> has this problem? Individual or organization?</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29</a:t>
            </a:fld>
            <a:endParaRPr lang="en-US"/>
          </a:p>
        </p:txBody>
      </p:sp>
    </p:spTree>
    <p:extLst>
      <p:ext uri="{BB962C8B-B14F-4D97-AF65-F5344CB8AC3E}">
        <p14:creationId xmlns:p14="http://schemas.microsoft.com/office/powerpoint/2010/main" val="475661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everyone on your team, at least: testers, developers, </a:t>
            </a:r>
            <a:r>
              <a:rPr lang="en-US" dirty="0" smtClean="0"/>
              <a:t>analysts</a:t>
            </a:r>
          </a:p>
          <a:p>
            <a:endParaRPr lang="en-US" dirty="0" smtClean="0"/>
          </a:p>
          <a:p>
            <a:r>
              <a:rPr lang="en-US" dirty="0" smtClean="0"/>
              <a:t>Leverage your cross-functional experience</a:t>
            </a:r>
          </a:p>
          <a:p>
            <a:r>
              <a:rPr lang="en-US" dirty="0" smtClean="0"/>
              <a:t>Include other functional areas: people selling or supporting  the project</a:t>
            </a:r>
          </a:p>
          <a:p>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30</a:t>
            </a:fld>
            <a:endParaRPr lang="en-US"/>
          </a:p>
        </p:txBody>
      </p:sp>
    </p:spTree>
    <p:extLst>
      <p:ext uri="{BB962C8B-B14F-4D97-AF65-F5344CB8AC3E}">
        <p14:creationId xmlns:p14="http://schemas.microsoft.com/office/powerpoint/2010/main" val="2412512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run multi-variate</a:t>
            </a:r>
            <a:r>
              <a:rPr lang="en-US" baseline="0" dirty="0"/>
              <a:t> experiments, but you will probably need someone with some graduate-level statistics experience to design and run the experiments. Single factor is much easier to </a:t>
            </a:r>
            <a:r>
              <a:rPr lang="en-US" baseline="0" dirty="0" smtClean="0"/>
              <a:t>change</a:t>
            </a:r>
          </a:p>
          <a:p>
            <a:endParaRPr lang="en-US" baseline="0" dirty="0" smtClean="0"/>
          </a:p>
          <a:p>
            <a:r>
              <a:rPr lang="en-US" dirty="0" smtClean="0"/>
              <a:t>Identify risks and assumptions that need to be validated</a:t>
            </a:r>
          </a:p>
          <a:p>
            <a:r>
              <a:rPr lang="en-US" dirty="0" smtClean="0"/>
              <a:t>Design simple, single-factor experiments in order to learn</a:t>
            </a:r>
          </a:p>
          <a:p>
            <a:r>
              <a:rPr lang="en-US" dirty="0" smtClean="0"/>
              <a:t>“</a:t>
            </a:r>
            <a:r>
              <a:rPr lang="en-US" i="1" dirty="0" smtClean="0"/>
              <a:t>What’s the smallest change we can make to learn what we need to learn?”</a:t>
            </a:r>
          </a:p>
          <a:p>
            <a:r>
              <a:rPr lang="en-US" dirty="0" smtClean="0"/>
              <a:t>Maximize outcome while minimizing output</a:t>
            </a:r>
          </a:p>
          <a:p>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31</a:t>
            </a:fld>
            <a:endParaRPr lang="en-US"/>
          </a:p>
        </p:txBody>
      </p:sp>
    </p:spTree>
    <p:extLst>
      <p:ext uri="{BB962C8B-B14F-4D97-AF65-F5344CB8AC3E}">
        <p14:creationId xmlns:p14="http://schemas.microsoft.com/office/powerpoint/2010/main" val="677666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Insert picture of story map from Monday</a:t>
            </a:r>
          </a:p>
          <a:p>
            <a:endParaRPr lang="en-US" i="1" dirty="0" smtClean="0"/>
          </a:p>
          <a:p>
            <a:endParaRPr lang="en-US" i="1" dirty="0" smtClean="0"/>
          </a:p>
          <a:p>
            <a:r>
              <a:rPr lang="en-US" dirty="0" smtClean="0"/>
              <a:t>Slice out releases accordingly</a:t>
            </a:r>
          </a:p>
          <a:p>
            <a:pPr lvl="1"/>
            <a:r>
              <a:rPr lang="en-US" dirty="0" smtClean="0"/>
              <a:t>Good, Better, Best</a:t>
            </a:r>
          </a:p>
          <a:p>
            <a:pPr lvl="1"/>
            <a:r>
              <a:rPr lang="en-US" dirty="0" smtClean="0"/>
              <a:t>Simplest Customer, Average Customer, Most Complex Customer</a:t>
            </a:r>
          </a:p>
          <a:p>
            <a:r>
              <a:rPr lang="en-US" dirty="0" smtClean="0"/>
              <a:t>Each release should be self-contained</a:t>
            </a:r>
          </a:p>
          <a:p>
            <a:r>
              <a:rPr lang="en-US" dirty="0" smtClean="0"/>
              <a:t>MVPs are not “the minimum amount we can release”</a:t>
            </a:r>
          </a:p>
          <a:p>
            <a:r>
              <a:rPr lang="en-US" dirty="0" smtClean="0"/>
              <a:t>Should be “smallest amount we can build to achieve the desired outcome”</a:t>
            </a:r>
          </a:p>
          <a:p>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33</a:t>
            </a:fld>
            <a:endParaRPr lang="en-US"/>
          </a:p>
        </p:txBody>
      </p:sp>
    </p:spTree>
    <p:extLst>
      <p:ext uri="{BB962C8B-B14F-4D97-AF65-F5344CB8AC3E}">
        <p14:creationId xmlns:p14="http://schemas.microsoft.com/office/powerpoint/2010/main" val="1767130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34</a:t>
            </a:fld>
            <a:endParaRPr lang="en-US"/>
          </a:p>
        </p:txBody>
      </p:sp>
    </p:spTree>
    <p:extLst>
      <p:ext uri="{BB962C8B-B14F-4D97-AF65-F5344CB8AC3E}">
        <p14:creationId xmlns:p14="http://schemas.microsoft.com/office/powerpoint/2010/main" val="1587941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I hope you have enough of a background to understand why and explain this effectively to your organization, as well as enough material to think about implementing this.</a:t>
            </a:r>
          </a:p>
        </p:txBody>
      </p:sp>
      <p:sp>
        <p:nvSpPr>
          <p:cNvPr id="4" name="Slide Number Placeholder 3"/>
          <p:cNvSpPr>
            <a:spLocks noGrp="1"/>
          </p:cNvSpPr>
          <p:nvPr>
            <p:ph type="sldNum" sz="quarter" idx="10"/>
          </p:nvPr>
        </p:nvSpPr>
        <p:spPr/>
        <p:txBody>
          <a:bodyPr/>
          <a:lstStyle/>
          <a:p>
            <a:fld id="{66D31F62-906F-46B8-891F-CF80EAF5FED0}" type="slidenum">
              <a:rPr lang="en-US" smtClean="0"/>
              <a:t>4</a:t>
            </a:fld>
            <a:endParaRPr lang="en-US"/>
          </a:p>
        </p:txBody>
      </p:sp>
    </p:spTree>
    <p:extLst>
      <p:ext uri="{BB962C8B-B14F-4D97-AF65-F5344CB8AC3E}">
        <p14:creationId xmlns:p14="http://schemas.microsoft.com/office/powerpoint/2010/main" val="3896383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fill up sprints, ask: which</a:t>
            </a:r>
            <a:r>
              <a:rPr lang="en-US" baseline="0" dirty="0"/>
              <a:t> story could have the highest variability in cycle time? What do we still need to learn from our customers? Which assumptions do we need to validate? Work on these first, and only commit to what you think fits in the cadence</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35</a:t>
            </a:fld>
            <a:endParaRPr lang="en-US"/>
          </a:p>
        </p:txBody>
      </p:sp>
    </p:spTree>
    <p:extLst>
      <p:ext uri="{BB962C8B-B14F-4D97-AF65-F5344CB8AC3E}">
        <p14:creationId xmlns:p14="http://schemas.microsoft.com/office/powerpoint/2010/main" val="3846151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 the stories, plug them in</a:t>
            </a:r>
          </a:p>
          <a:p>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42</a:t>
            </a:fld>
            <a:endParaRPr lang="en-US"/>
          </a:p>
        </p:txBody>
      </p:sp>
    </p:spTree>
    <p:extLst>
      <p:ext uri="{BB962C8B-B14F-4D97-AF65-F5344CB8AC3E}">
        <p14:creationId xmlns:p14="http://schemas.microsoft.com/office/powerpoint/2010/main" val="3879679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 the stories, plug them in</a:t>
            </a:r>
          </a:p>
          <a:p>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43</a:t>
            </a:fld>
            <a:endParaRPr lang="en-US"/>
          </a:p>
        </p:txBody>
      </p:sp>
    </p:spTree>
    <p:extLst>
      <p:ext uri="{BB962C8B-B14F-4D97-AF65-F5344CB8AC3E}">
        <p14:creationId xmlns:p14="http://schemas.microsoft.com/office/powerpoint/2010/main" val="182537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5</a:t>
            </a:fld>
            <a:endParaRPr lang="en-US"/>
          </a:p>
        </p:txBody>
      </p:sp>
    </p:spTree>
    <p:extLst>
      <p:ext uri="{BB962C8B-B14F-4D97-AF65-F5344CB8AC3E}">
        <p14:creationId xmlns:p14="http://schemas.microsoft.com/office/powerpoint/2010/main" val="30923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short: get data, make your sample larger, calculate your</a:t>
            </a:r>
            <a:r>
              <a:rPr lang="en-US" baseline="0" dirty="0" smtClean="0"/>
              <a:t> statistic, compare the results, then forecast</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6</a:t>
            </a:fld>
            <a:endParaRPr lang="en-US"/>
          </a:p>
        </p:txBody>
      </p:sp>
    </p:spTree>
    <p:extLst>
      <p:ext uri="{BB962C8B-B14F-4D97-AF65-F5344CB8AC3E}">
        <p14:creationId xmlns:p14="http://schemas.microsoft.com/office/powerpoint/2010/main" val="3389602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Douglas </a:t>
            </a:r>
            <a:r>
              <a:rPr lang="en-US" dirty="0" err="1"/>
              <a:t>Hobbard’s</a:t>
            </a:r>
            <a:r>
              <a:rPr lang="en-US" dirty="0"/>
              <a:t> </a:t>
            </a:r>
            <a:r>
              <a:rPr lang="en-US" i="1" dirty="0"/>
              <a:t>How to Measure Anything</a:t>
            </a:r>
          </a:p>
          <a:p>
            <a:r>
              <a:rPr lang="en-US" i="0" dirty="0"/>
              <a:t>When we’re dealing</a:t>
            </a:r>
            <a:r>
              <a:rPr lang="en-US" i="0" baseline="0" dirty="0"/>
              <a:t> with uncertain inputs, we need to represent the outcome as a distribution</a:t>
            </a:r>
            <a:endParaRPr lang="en-US" i="0" dirty="0"/>
          </a:p>
        </p:txBody>
      </p:sp>
      <p:sp>
        <p:nvSpPr>
          <p:cNvPr id="4" name="Slide Number Placeholder 3"/>
          <p:cNvSpPr>
            <a:spLocks noGrp="1"/>
          </p:cNvSpPr>
          <p:nvPr>
            <p:ph type="sldNum" sz="quarter" idx="10"/>
          </p:nvPr>
        </p:nvSpPr>
        <p:spPr/>
        <p:txBody>
          <a:bodyPr/>
          <a:lstStyle/>
          <a:p>
            <a:fld id="{66D31F62-906F-46B8-891F-CF80EAF5FED0}" type="slidenum">
              <a:rPr lang="en-US" smtClean="0"/>
              <a:t>7</a:t>
            </a:fld>
            <a:endParaRPr lang="en-US"/>
          </a:p>
        </p:txBody>
      </p:sp>
    </p:spTree>
    <p:extLst>
      <p:ext uri="{BB962C8B-B14F-4D97-AF65-F5344CB8AC3E}">
        <p14:creationId xmlns:p14="http://schemas.microsoft.com/office/powerpoint/2010/main" val="1373421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*Technique</a:t>
            </a:r>
            <a:r>
              <a:rPr lang="en-US" baseline="0" dirty="0"/>
              <a:t> for projecting user stories based on past completion times</a:t>
            </a:r>
          </a:p>
          <a:p>
            <a:r>
              <a:rPr lang="en-US" baseline="0" dirty="0"/>
              <a:t>*Provides a range of probabilistic outcomes, rather than a deterministic date</a:t>
            </a:r>
          </a:p>
          <a:p>
            <a:endParaRPr lang="en-US" baseline="0" dirty="0"/>
          </a:p>
          <a:p>
            <a:r>
              <a:rPr lang="en-US" baseline="0" dirty="0"/>
              <a:t>Stanislaw </a:t>
            </a:r>
            <a:r>
              <a:rPr lang="en-US" baseline="0" dirty="0" err="1"/>
              <a:t>Ulam</a:t>
            </a:r>
            <a:r>
              <a:rPr lang="en-US" baseline="0" dirty="0"/>
              <a:t>, mathematician on the Manhattan project and at Los Alamos post-war, was sick in a hospital bed playing solitaire. He wondered, as mathematicians are wont to do, what the probability was of winning any game given a random shuffle. It </a:t>
            </a:r>
            <a:r>
              <a:rPr lang="en-US" baseline="0" dirty="0" err="1"/>
              <a:t>ws</a:t>
            </a:r>
            <a:r>
              <a:rPr lang="en-US" baseline="0" dirty="0"/>
              <a:t> later termed a Monte Carlo simulation, after his uncle who would say “he just had to go to Monte Carlo”</a:t>
            </a:r>
          </a:p>
          <a:p>
            <a:endParaRPr lang="en-US" baseline="0" dirty="0"/>
          </a:p>
          <a:p>
            <a:r>
              <a:rPr lang="en-US" dirty="0"/>
              <a:t>https://en.wikipedia.org/wiki/Stanislaw_Ulam#Monte_Carlo_method</a:t>
            </a:r>
          </a:p>
        </p:txBody>
      </p:sp>
      <p:sp>
        <p:nvSpPr>
          <p:cNvPr id="4" name="Slide Number Placeholder 3"/>
          <p:cNvSpPr>
            <a:spLocks noGrp="1"/>
          </p:cNvSpPr>
          <p:nvPr>
            <p:ph type="sldNum" sz="quarter" idx="10"/>
          </p:nvPr>
        </p:nvSpPr>
        <p:spPr/>
        <p:txBody>
          <a:bodyPr/>
          <a:lstStyle/>
          <a:p>
            <a:fld id="{66D31F62-906F-46B8-891F-CF80EAF5FED0}" type="slidenum">
              <a:rPr lang="en-US" smtClean="0"/>
              <a:t>8</a:t>
            </a:fld>
            <a:endParaRPr lang="en-US"/>
          </a:p>
        </p:txBody>
      </p:sp>
    </p:spTree>
    <p:extLst>
      <p:ext uri="{BB962C8B-B14F-4D97-AF65-F5344CB8AC3E}">
        <p14:creationId xmlns:p14="http://schemas.microsoft.com/office/powerpoint/2010/main" val="382040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Velocity</a:t>
            </a:r>
            <a:r>
              <a:rPr lang="en-US" baseline="0" dirty="0"/>
              <a:t> is the number </a:t>
            </a:r>
            <a:r>
              <a:rPr lang="en-US" baseline="0" dirty="0" smtClean="0"/>
              <a:t>of backlog items or points per iteration</a:t>
            </a:r>
            <a:endParaRPr lang="en-US" dirty="0"/>
          </a:p>
          <a:p>
            <a:endParaRPr lang="en-US" dirty="0"/>
          </a:p>
          <a:p>
            <a:r>
              <a:rPr lang="en-US" dirty="0"/>
              <a:t>Which</a:t>
            </a:r>
            <a:r>
              <a:rPr lang="en-US" baseline="0" dirty="0"/>
              <a:t> one you use hinges on how you work. </a:t>
            </a:r>
          </a:p>
          <a:p>
            <a:endParaRPr lang="en-US" baseline="0" dirty="0"/>
          </a:p>
          <a:p>
            <a:r>
              <a:rPr lang="en-US" baseline="0" dirty="0"/>
              <a:t>Both measure speed and throughput, but we’re moving to something that can be more predictable than velocity. These are sometimes referred to as “Flow Metrics”, but that’s a little misleading since you don’t need to be using a flow (Lean/Kanban) process to measure these things. </a:t>
            </a:r>
          </a:p>
          <a:p>
            <a:endParaRPr lang="en-US" baseline="0" dirty="0"/>
          </a:p>
          <a:p>
            <a:r>
              <a:rPr lang="en-US" baseline="0" dirty="0"/>
              <a:t>Your process should not suck! Make sure you track interrupts, know when stories start or complete, and don’t just discard work. </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9</a:t>
            </a:fld>
            <a:endParaRPr lang="en-US"/>
          </a:p>
        </p:txBody>
      </p:sp>
    </p:spTree>
    <p:extLst>
      <p:ext uri="{BB962C8B-B14F-4D97-AF65-F5344CB8AC3E}">
        <p14:creationId xmlns:p14="http://schemas.microsoft.com/office/powerpoint/2010/main" val="2954229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between lead </a:t>
            </a:r>
            <a:r>
              <a:rPr lang="en-US" dirty="0" smtClean="0"/>
              <a:t>time and cycle</a:t>
            </a:r>
            <a:r>
              <a:rPr lang="en-US" baseline="0" dirty="0" smtClean="0"/>
              <a:t> time can be trivial based on your definitions of lead/cycle times.</a:t>
            </a:r>
          </a:p>
          <a:p>
            <a:endParaRPr lang="en-US" baseline="0" dirty="0" smtClean="0"/>
          </a:p>
          <a:p>
            <a:r>
              <a:rPr lang="en-US" baseline="0" dirty="0" smtClean="0"/>
              <a:t>The important thing is to measure these! Define the boundaries and make sure your work follows the process. Nothing will make your process predictable and your delivery reliable if you don’t keep your ALM or your visual board updated, and if you aren’t moving work consistently through your workflow steps</a:t>
            </a:r>
            <a:endParaRPr lang="en-US" dirty="0"/>
          </a:p>
        </p:txBody>
      </p:sp>
      <p:sp>
        <p:nvSpPr>
          <p:cNvPr id="4" name="Slide Number Placeholder 3"/>
          <p:cNvSpPr>
            <a:spLocks noGrp="1"/>
          </p:cNvSpPr>
          <p:nvPr>
            <p:ph type="sldNum" sz="quarter" idx="10"/>
          </p:nvPr>
        </p:nvSpPr>
        <p:spPr/>
        <p:txBody>
          <a:bodyPr/>
          <a:lstStyle/>
          <a:p>
            <a:fld id="{66D31F62-906F-46B8-891F-CF80EAF5FED0}" type="slidenum">
              <a:rPr lang="en-US" smtClean="0"/>
              <a:t>10</a:t>
            </a:fld>
            <a:endParaRPr lang="en-US"/>
          </a:p>
        </p:txBody>
      </p:sp>
    </p:spTree>
    <p:extLst>
      <p:ext uri="{BB962C8B-B14F-4D97-AF65-F5344CB8AC3E}">
        <p14:creationId xmlns:p14="http://schemas.microsoft.com/office/powerpoint/2010/main" val="257102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2D7A744-7DB3-43B9-9EE1-495B774E9154}" type="datetimeFigureOut">
              <a:rPr lang="en-US" smtClean="0"/>
              <a:t>6/21/17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38200" y="6356349"/>
            <a:ext cx="2743200" cy="365125"/>
          </a:xfrm>
          <a:ln>
            <a:noFill/>
          </a:ln>
        </p:spPr>
        <p:txBody>
          <a:bodyPr/>
          <a:lstStyle/>
          <a:p>
            <a:fld id="{4F67CE85-2EDB-4401-B754-58EBF1BFFC64}" type="slidenum">
              <a:rPr lang="en-US" smtClean="0"/>
              <a:t>‹#›</a:t>
            </a:fld>
            <a:endParaRPr lang="en-US" dirty="0"/>
          </a:p>
        </p:txBody>
      </p:sp>
    </p:spTree>
    <p:extLst>
      <p:ext uri="{BB962C8B-B14F-4D97-AF65-F5344CB8AC3E}">
        <p14:creationId xmlns:p14="http://schemas.microsoft.com/office/powerpoint/2010/main" val="25967135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D7A744-7DB3-43B9-9EE1-495B774E9154}" type="datetimeFigureOut">
              <a:rPr lang="en-US" smtClean="0"/>
              <a:t>6/21/17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7CE85-2EDB-4401-B754-58EBF1BFFC64}" type="slidenum">
              <a:rPr lang="en-US" smtClean="0"/>
              <a:t>‹#›</a:t>
            </a:fld>
            <a:endParaRPr lang="en-US"/>
          </a:p>
        </p:txBody>
      </p:sp>
    </p:spTree>
    <p:extLst>
      <p:ext uri="{BB962C8B-B14F-4D97-AF65-F5344CB8AC3E}">
        <p14:creationId xmlns:p14="http://schemas.microsoft.com/office/powerpoint/2010/main" val="31025888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D7A744-7DB3-43B9-9EE1-495B774E9154}" type="datetimeFigureOut">
              <a:rPr lang="en-US" smtClean="0"/>
              <a:t>6/21/17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7CE85-2EDB-4401-B754-58EBF1BFFC64}" type="slidenum">
              <a:rPr lang="en-US" smtClean="0"/>
              <a:t>‹#›</a:t>
            </a:fld>
            <a:endParaRPr lang="en-US"/>
          </a:p>
        </p:txBody>
      </p:sp>
    </p:spTree>
    <p:extLst>
      <p:ext uri="{BB962C8B-B14F-4D97-AF65-F5344CB8AC3E}">
        <p14:creationId xmlns:p14="http://schemas.microsoft.com/office/powerpoint/2010/main" val="39374972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2D7A744-7DB3-43B9-9EE1-495B774E9154}" type="datetimeFigureOut">
              <a:rPr lang="en-US" smtClean="0"/>
              <a:t>6/21/17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ln>
            <a:noFill/>
          </a:ln>
        </p:spPr>
        <p:txBody>
          <a:bodyPr/>
          <a:lstStyle/>
          <a:p>
            <a:fld id="{4F67CE85-2EDB-4401-B754-58EBF1BFFC64}"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3" name="Straight Connector 12"/>
          <p:cNvCxnSpPr/>
          <p:nvPr userDrawn="1"/>
        </p:nvCxnSpPr>
        <p:spPr>
          <a:xfrm>
            <a:off x="838200" y="1324928"/>
            <a:ext cx="5257800" cy="0"/>
          </a:xfrm>
          <a:prstGeom prst="line">
            <a:avLst/>
          </a:prstGeom>
          <a:ln w="63500">
            <a:solidFill>
              <a:srgbClr val="1D80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9078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D804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Helvetica" panose="020B0604020202020204" pitchFamily="34" charset="0"/>
                <a:cs typeface="Helvetica"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p:cNvSpPr/>
          <p:nvPr userDrawn="1"/>
        </p:nvSpPr>
        <p:spPr>
          <a:xfrm>
            <a:off x="5424631" y="5940021"/>
            <a:ext cx="1330037" cy="768350"/>
          </a:xfrm>
          <a:prstGeom prst="rect">
            <a:avLst/>
          </a:prstGeom>
          <a:solidFill>
            <a:srgbClr val="1D8045"/>
          </a:solidFill>
          <a:ln>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843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2D7A744-7DB3-43B9-9EE1-495B774E9154}" type="datetimeFigureOut">
              <a:rPr lang="en-US" smtClean="0"/>
              <a:t>6/21/17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7CE85-2EDB-4401-B754-58EBF1BFFC64}" type="slidenum">
              <a:rPr lang="en-US" smtClean="0"/>
              <a:t>‹#›</a:t>
            </a:fld>
            <a:endParaRPr lang="en-US"/>
          </a:p>
        </p:txBody>
      </p:sp>
    </p:spTree>
    <p:extLst>
      <p:ext uri="{BB962C8B-B14F-4D97-AF65-F5344CB8AC3E}">
        <p14:creationId xmlns:p14="http://schemas.microsoft.com/office/powerpoint/2010/main" val="32759216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2D7A744-7DB3-43B9-9EE1-495B774E9154}" type="datetimeFigureOut">
              <a:rPr lang="en-US" smtClean="0"/>
              <a:t>6/21/17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67CE85-2EDB-4401-B754-58EBF1BFFC64}" type="slidenum">
              <a:rPr lang="en-US" smtClean="0"/>
              <a:t>‹#›</a:t>
            </a:fld>
            <a:endParaRPr lang="en-US"/>
          </a:p>
        </p:txBody>
      </p:sp>
    </p:spTree>
    <p:extLst>
      <p:ext uri="{BB962C8B-B14F-4D97-AF65-F5344CB8AC3E}">
        <p14:creationId xmlns:p14="http://schemas.microsoft.com/office/powerpoint/2010/main" val="24904067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52D7A744-7DB3-43B9-9EE1-495B774E9154}" type="datetimeFigureOut">
              <a:rPr lang="en-US" smtClean="0"/>
              <a:t>6/21/17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67CE85-2EDB-4401-B754-58EBF1BFFC64}" type="slidenum">
              <a:rPr lang="en-US" smtClean="0"/>
              <a:t>‹#›</a:t>
            </a:fld>
            <a:endParaRPr lang="en-US"/>
          </a:p>
        </p:txBody>
      </p:sp>
    </p:spTree>
    <p:extLst>
      <p:ext uri="{BB962C8B-B14F-4D97-AF65-F5344CB8AC3E}">
        <p14:creationId xmlns:p14="http://schemas.microsoft.com/office/powerpoint/2010/main" val="15635020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7A744-7DB3-43B9-9EE1-495B774E9154}" type="datetimeFigureOut">
              <a:rPr lang="en-US" smtClean="0"/>
              <a:t>6/21/17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67CE85-2EDB-4401-B754-58EBF1BFFC64}" type="slidenum">
              <a:rPr lang="en-US" smtClean="0"/>
              <a:t>‹#›</a:t>
            </a:fld>
            <a:endParaRPr lang="en-US"/>
          </a:p>
        </p:txBody>
      </p:sp>
    </p:spTree>
    <p:extLst>
      <p:ext uri="{BB962C8B-B14F-4D97-AF65-F5344CB8AC3E}">
        <p14:creationId xmlns:p14="http://schemas.microsoft.com/office/powerpoint/2010/main" val="5655834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Helvetica" panose="020B0604020202020204" pitchFamily="34" charset="0"/>
                <a:cs typeface="Helvetica" panose="020B0604020202020204" pitchFamily="34" charset="0"/>
              </a:defRPr>
            </a:lvl1pPr>
            <a:lvl2pPr>
              <a:defRPr sz="2800">
                <a:latin typeface="Helvetica" panose="020B0604020202020204" pitchFamily="34" charset="0"/>
                <a:cs typeface="Helvetica" panose="020B0604020202020204" pitchFamily="34" charset="0"/>
              </a:defRPr>
            </a:lvl2pPr>
            <a:lvl3pPr>
              <a:defRPr sz="2400">
                <a:latin typeface="Helvetica" panose="020B0604020202020204" pitchFamily="34" charset="0"/>
                <a:cs typeface="Helvetica" panose="020B0604020202020204" pitchFamily="34" charset="0"/>
              </a:defRPr>
            </a:lvl3pPr>
            <a:lvl4pPr>
              <a:defRPr sz="2000">
                <a:latin typeface="Helvetica" panose="020B0604020202020204" pitchFamily="34" charset="0"/>
                <a:cs typeface="Helvetica" panose="020B0604020202020204" pitchFamily="34" charset="0"/>
              </a:defRPr>
            </a:lvl4pPr>
            <a:lvl5pPr>
              <a:defRPr sz="2000">
                <a:latin typeface="Helvetica" panose="020B0604020202020204" pitchFamily="34" charset="0"/>
                <a:cs typeface="Helvetica"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Helvetica" panose="020B0604020202020204" pitchFamily="34" charset="0"/>
                <a:cs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52D7A744-7DB3-43B9-9EE1-495B774E9154}" type="datetimeFigureOut">
              <a:rPr lang="en-US" smtClean="0"/>
              <a:t>6/21/17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7CE85-2EDB-4401-B754-58EBF1BFFC64}" type="slidenum">
              <a:rPr lang="en-US" smtClean="0"/>
              <a:t>‹#›</a:t>
            </a:fld>
            <a:endParaRPr lang="en-US"/>
          </a:p>
        </p:txBody>
      </p:sp>
    </p:spTree>
    <p:extLst>
      <p:ext uri="{BB962C8B-B14F-4D97-AF65-F5344CB8AC3E}">
        <p14:creationId xmlns:p14="http://schemas.microsoft.com/office/powerpoint/2010/main" val="15493765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D7A744-7DB3-43B9-9EE1-495B774E9154}" type="datetimeFigureOut">
              <a:rPr lang="en-US" smtClean="0"/>
              <a:t>6/21/17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7CE85-2EDB-4401-B754-58EBF1BFFC64}" type="slidenum">
              <a:rPr lang="en-US" smtClean="0"/>
              <a:t>‹#›</a:t>
            </a:fld>
            <a:endParaRPr lang="en-US"/>
          </a:p>
        </p:txBody>
      </p:sp>
    </p:spTree>
    <p:extLst>
      <p:ext uri="{BB962C8B-B14F-4D97-AF65-F5344CB8AC3E}">
        <p14:creationId xmlns:p14="http://schemas.microsoft.com/office/powerpoint/2010/main" val="32769728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7A744-7DB3-43B9-9EE1-495B774E9154}" type="datetimeFigureOut">
              <a:rPr lang="en-US" smtClean="0"/>
              <a:t>6/21/17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38200" y="6356350"/>
            <a:ext cx="2743200" cy="365125"/>
          </a:xfrm>
          <a:prstGeom prst="rect">
            <a:avLst/>
          </a:prstGeom>
          <a:ln>
            <a:noFill/>
          </a:ln>
        </p:spPr>
        <p:txBody>
          <a:bodyPr vert="horz" lIns="91440" tIns="45720" rIns="91440" bIns="45720" rtlCol="0" anchor="ctr"/>
          <a:lstStyle>
            <a:lvl1pPr algn="l">
              <a:defRPr sz="1200" b="1">
                <a:solidFill>
                  <a:schemeClr val="tx1">
                    <a:tint val="75000"/>
                  </a:schemeClr>
                </a:solidFill>
              </a:defRPr>
            </a:lvl1pPr>
          </a:lstStyle>
          <a:p>
            <a:fld id="{4F67CE85-2EDB-4401-B754-58EBF1BFFC64}" type="slidenum">
              <a:rPr lang="en-US" smtClean="0"/>
              <a:pPr/>
              <a:t>‹#›</a:t>
            </a:fld>
            <a:endParaRPr lang="en-US" dirty="0"/>
          </a:p>
        </p:txBody>
      </p:sp>
      <p:cxnSp>
        <p:nvCxnSpPr>
          <p:cNvPr id="8" name="Straight Connector 7"/>
          <p:cNvCxnSpPr/>
          <p:nvPr userDrawn="1"/>
        </p:nvCxnSpPr>
        <p:spPr>
          <a:xfrm>
            <a:off x="914400" y="6370668"/>
            <a:ext cx="637903" cy="2461"/>
          </a:xfrm>
          <a:prstGeom prst="line">
            <a:avLst/>
          </a:prstGeom>
          <a:ln w="63500">
            <a:solidFill>
              <a:srgbClr val="1D8045"/>
            </a:solidFill>
          </a:ln>
        </p:spPr>
        <p:style>
          <a:lnRef idx="1">
            <a:schemeClr val="accent1"/>
          </a:lnRef>
          <a:fillRef idx="0">
            <a:schemeClr val="accent1"/>
          </a:fillRef>
          <a:effectRef idx="0">
            <a:schemeClr val="accent1"/>
          </a:effectRef>
          <a:fontRef idx="minor">
            <a:schemeClr val="tx1"/>
          </a:fontRef>
        </p:style>
      </p:cxnSp>
      <p:pic>
        <p:nvPicPr>
          <p:cNvPr id="1026" name="Picture 2" descr="QCon"/>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682065" y="6330675"/>
            <a:ext cx="827870" cy="41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277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sv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sv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tiff"/><Relationship Id="rId6" Type="http://schemas.openxmlformats.org/officeDocument/2006/relationships/image" Target="../media/image21.tiff"/><Relationship Id="rId7" Type="http://schemas.openxmlformats.org/officeDocument/2006/relationships/hyperlink" Target="http://scrumage.com/blog/2015/09/agile-project-forecasting-the-monte-carlo-method/" TargetMode="External"/><Relationship Id="rId8" Type="http://schemas.openxmlformats.org/officeDocument/2006/relationships/hyperlink" Target="https://cms5109.github.io/posts/2017/06/26/more-reliable-delivery-monte-carlo-mapping/"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r>
            <a:br>
              <a:rPr lang="en-US" dirty="0"/>
            </a:br>
            <a:r>
              <a:rPr lang="en-US" dirty="0"/>
              <a:t>More Reliable Delivery</a:t>
            </a:r>
            <a:br>
              <a:rPr lang="en-US" dirty="0"/>
            </a:br>
            <a:endParaRPr lang="en-US" dirty="0"/>
          </a:p>
        </p:txBody>
      </p:sp>
      <p:sp>
        <p:nvSpPr>
          <p:cNvPr id="3" name="Subtitle 2"/>
          <p:cNvSpPr>
            <a:spLocks noGrp="1"/>
          </p:cNvSpPr>
          <p:nvPr>
            <p:ph type="subTitle" idx="1"/>
          </p:nvPr>
        </p:nvSpPr>
        <p:spPr/>
        <p:txBody>
          <a:bodyPr/>
          <a:lstStyle/>
          <a:p>
            <a:r>
              <a:rPr lang="en-US" dirty="0"/>
              <a:t>Monte Carlo and Story Mapping</a:t>
            </a:r>
          </a:p>
        </p:txBody>
      </p:sp>
      <p:sp>
        <p:nvSpPr>
          <p:cNvPr id="4" name="Slide Number Placeholder 3"/>
          <p:cNvSpPr>
            <a:spLocks noGrp="1"/>
          </p:cNvSpPr>
          <p:nvPr>
            <p:ph type="sldNum" sz="quarter" idx="12"/>
          </p:nvPr>
        </p:nvSpPr>
        <p:spPr/>
        <p:txBody>
          <a:bodyPr/>
          <a:lstStyle/>
          <a:p>
            <a:fld id="{4F67CE85-2EDB-4401-B754-58EBF1BFFC64}" type="slidenum">
              <a:rPr lang="en-US" smtClean="0"/>
              <a:t>1</a:t>
            </a:fld>
            <a:endParaRPr lang="en-US" dirty="0"/>
          </a:p>
        </p:txBody>
      </p:sp>
    </p:spTree>
    <p:extLst>
      <p:ext uri="{BB962C8B-B14F-4D97-AF65-F5344CB8AC3E}">
        <p14:creationId xmlns:p14="http://schemas.microsoft.com/office/powerpoint/2010/main" val="3380813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044199943"/>
              </p:ext>
            </p:extLst>
          </p:nvPr>
        </p:nvGraphicFramePr>
        <p:xfrm>
          <a:off x="838200" y="1825625"/>
          <a:ext cx="10515600" cy="3017520"/>
        </p:xfrm>
        <a:graphic>
          <a:graphicData uri="http://schemas.openxmlformats.org/drawingml/2006/table">
            <a:tbl>
              <a:tblPr firstRow="1" bandRow="1">
                <a:tableStyleId>{5C22544A-7EE6-4342-B048-85BDC9FD1C3A}</a:tableStyleId>
              </a:tblPr>
              <a:tblGrid>
                <a:gridCol w="4401070">
                  <a:extLst>
                    <a:ext uri="{9D8B030D-6E8A-4147-A177-3AD203B41FA5}">
                      <a16:colId xmlns="" xmlns:a16="http://schemas.microsoft.com/office/drawing/2014/main" val="872191000"/>
                    </a:ext>
                  </a:extLst>
                </a:gridCol>
                <a:gridCol w="6114530">
                  <a:extLst>
                    <a:ext uri="{9D8B030D-6E8A-4147-A177-3AD203B41FA5}">
                      <a16:colId xmlns="" xmlns:a16="http://schemas.microsoft.com/office/drawing/2014/main" val="1916451092"/>
                    </a:ext>
                  </a:extLst>
                </a:gridCol>
              </a:tblGrid>
              <a:tr h="370840">
                <a:tc>
                  <a:txBody>
                    <a:bodyPr/>
                    <a:lstStyle/>
                    <a:p>
                      <a:r>
                        <a:rPr lang="en-US" sz="2800" b="1" dirty="0">
                          <a:latin typeface="Helvetica" panose="020B0604020202020204" pitchFamily="34" charset="0"/>
                          <a:cs typeface="Helvetica" panose="020B0604020202020204" pitchFamily="34" charset="0"/>
                        </a:rPr>
                        <a:t>Metric</a:t>
                      </a:r>
                    </a:p>
                  </a:txBody>
                  <a:tcPr/>
                </a:tc>
                <a:tc>
                  <a:txBody>
                    <a:bodyPr/>
                    <a:lstStyle/>
                    <a:p>
                      <a:r>
                        <a:rPr lang="en-US" sz="2800" b="1" dirty="0">
                          <a:latin typeface="Helvetica" panose="020B0604020202020204" pitchFamily="34" charset="0"/>
                          <a:cs typeface="Helvetica" panose="020B0604020202020204" pitchFamily="34" charset="0"/>
                        </a:rPr>
                        <a:t>Measurement</a:t>
                      </a:r>
                    </a:p>
                  </a:txBody>
                  <a:tcPr/>
                </a:tc>
                <a:extLst>
                  <a:ext uri="{0D108BD9-81ED-4DB2-BD59-A6C34878D82A}">
                    <a16:rowId xmlns="" xmlns:a16="http://schemas.microsoft.com/office/drawing/2014/main" val="4030704357"/>
                  </a:ext>
                </a:extLst>
              </a:tr>
              <a:tr h="370840">
                <a:tc>
                  <a:txBody>
                    <a:bodyPr/>
                    <a:lstStyle/>
                    <a:p>
                      <a:r>
                        <a:rPr lang="en-US" sz="2800" b="1" dirty="0">
                          <a:latin typeface="Helvetica" panose="020B0604020202020204" pitchFamily="34" charset="0"/>
                          <a:cs typeface="Helvetica" panose="020B0604020202020204" pitchFamily="34" charset="0"/>
                        </a:rPr>
                        <a:t>Lead Time</a:t>
                      </a:r>
                    </a:p>
                  </a:txBody>
                  <a:tcPr/>
                </a:tc>
                <a:tc>
                  <a:txBody>
                    <a:bodyPr/>
                    <a:lstStyle/>
                    <a:p>
                      <a:r>
                        <a:rPr lang="en-US" sz="2800" dirty="0">
                          <a:latin typeface="Helvetica" panose="020B0604020202020204" pitchFamily="34" charset="0"/>
                          <a:cs typeface="Helvetica" panose="020B0604020202020204" pitchFamily="34" charset="0"/>
                        </a:rPr>
                        <a:t>Time </a:t>
                      </a:r>
                      <a:r>
                        <a:rPr lang="en-US" sz="2800" dirty="0" smtClean="0">
                          <a:latin typeface="Helvetica" panose="020B0604020202020204" pitchFamily="34" charset="0"/>
                          <a:cs typeface="Helvetica" panose="020B0604020202020204" pitchFamily="34" charset="0"/>
                        </a:rPr>
                        <a:t>Work Done </a:t>
                      </a:r>
                      <a:r>
                        <a:rPr lang="en-US" sz="2800" dirty="0">
                          <a:latin typeface="Helvetica" panose="020B0604020202020204" pitchFamily="34" charset="0"/>
                          <a:cs typeface="Helvetica" panose="020B0604020202020204" pitchFamily="34" charset="0"/>
                        </a:rPr>
                        <a:t>– Time Requested</a:t>
                      </a:r>
                    </a:p>
                  </a:txBody>
                  <a:tcPr/>
                </a:tc>
                <a:extLst>
                  <a:ext uri="{0D108BD9-81ED-4DB2-BD59-A6C34878D82A}">
                    <a16:rowId xmlns="" xmlns:a16="http://schemas.microsoft.com/office/drawing/2014/main" val="1879535603"/>
                  </a:ext>
                </a:extLst>
              </a:tr>
              <a:tr h="370840">
                <a:tc>
                  <a:txBody>
                    <a:bodyPr/>
                    <a:lstStyle/>
                    <a:p>
                      <a:r>
                        <a:rPr lang="en-US" sz="2800" b="1" dirty="0">
                          <a:latin typeface="Helvetica" panose="020B0604020202020204" pitchFamily="34" charset="0"/>
                          <a:cs typeface="Helvetica" panose="020B0604020202020204" pitchFamily="34" charset="0"/>
                        </a:rPr>
                        <a:t>Cycle Time</a:t>
                      </a:r>
                    </a:p>
                  </a:txBody>
                  <a:tcPr/>
                </a:tc>
                <a:tc>
                  <a:txBody>
                    <a:bodyPr/>
                    <a:lstStyle/>
                    <a:p>
                      <a:r>
                        <a:rPr lang="en-US" sz="2800" dirty="0">
                          <a:latin typeface="Helvetica" panose="020B0604020202020204" pitchFamily="34" charset="0"/>
                          <a:cs typeface="Helvetica" panose="020B0604020202020204" pitchFamily="34" charset="0"/>
                        </a:rPr>
                        <a:t>Time Work Done – Time Work Started</a:t>
                      </a:r>
                    </a:p>
                  </a:txBody>
                  <a:tcPr/>
                </a:tc>
                <a:extLst>
                  <a:ext uri="{0D108BD9-81ED-4DB2-BD59-A6C34878D82A}">
                    <a16:rowId xmlns="" xmlns:a16="http://schemas.microsoft.com/office/drawing/2014/main" val="1273517943"/>
                  </a:ext>
                </a:extLst>
              </a:tr>
              <a:tr h="370840">
                <a:tc>
                  <a:txBody>
                    <a:bodyPr/>
                    <a:lstStyle/>
                    <a:p>
                      <a:r>
                        <a:rPr lang="en-US" sz="2800" b="1" dirty="0">
                          <a:latin typeface="Helvetica" panose="020B0604020202020204" pitchFamily="34" charset="0"/>
                          <a:cs typeface="Helvetica" panose="020B0604020202020204" pitchFamily="34" charset="0"/>
                        </a:rPr>
                        <a:t>Takt Time</a:t>
                      </a:r>
                    </a:p>
                  </a:txBody>
                  <a:tcPr/>
                </a:tc>
                <a:tc>
                  <a:txBody>
                    <a:bodyPr/>
                    <a:lstStyle/>
                    <a:p>
                      <a:r>
                        <a:rPr lang="en-US" sz="2800" dirty="0">
                          <a:latin typeface="Helvetica" panose="020B0604020202020204" pitchFamily="34" charset="0"/>
                          <a:cs typeface="Helvetica" panose="020B0604020202020204" pitchFamily="34" charset="0"/>
                        </a:rPr>
                        <a:t>Time</a:t>
                      </a:r>
                      <a:r>
                        <a:rPr lang="en-US" sz="2800" baseline="0" dirty="0">
                          <a:latin typeface="Helvetica" panose="020B0604020202020204" pitchFamily="34" charset="0"/>
                          <a:cs typeface="Helvetica" panose="020B0604020202020204" pitchFamily="34" charset="0"/>
                        </a:rPr>
                        <a:t> Between Delivered Work Items</a:t>
                      </a:r>
                      <a:endParaRPr lang="en-US" sz="2800" dirty="0">
                        <a:latin typeface="Helvetica" panose="020B0604020202020204" pitchFamily="34" charset="0"/>
                        <a:cs typeface="Helvetica" panose="020B0604020202020204" pitchFamily="34" charset="0"/>
                      </a:endParaRPr>
                    </a:p>
                  </a:txBody>
                  <a:tcPr/>
                </a:tc>
                <a:extLst>
                  <a:ext uri="{0D108BD9-81ED-4DB2-BD59-A6C34878D82A}">
                    <a16:rowId xmlns="" xmlns:a16="http://schemas.microsoft.com/office/drawing/2014/main" val="1249213174"/>
                  </a:ext>
                </a:extLst>
              </a:tr>
              <a:tr h="370840">
                <a:tc>
                  <a:txBody>
                    <a:bodyPr/>
                    <a:lstStyle/>
                    <a:p>
                      <a:r>
                        <a:rPr lang="en-US" sz="2800" b="1" dirty="0">
                          <a:latin typeface="Helvetica" panose="020B0604020202020204" pitchFamily="34" charset="0"/>
                          <a:cs typeface="Helvetica" panose="020B0604020202020204" pitchFamily="34" charset="0"/>
                        </a:rPr>
                        <a:t>Work in Progress</a:t>
                      </a:r>
                    </a:p>
                  </a:txBody>
                  <a:tcPr/>
                </a:tc>
                <a:tc>
                  <a:txBody>
                    <a:bodyPr/>
                    <a:lstStyle/>
                    <a:p>
                      <a:r>
                        <a:rPr lang="en-US" sz="2800" dirty="0">
                          <a:latin typeface="Helvetica" panose="020B0604020202020204" pitchFamily="34" charset="0"/>
                          <a:cs typeface="Helvetica" panose="020B0604020202020204" pitchFamily="34" charset="0"/>
                        </a:rPr>
                        <a:t>Count o</a:t>
                      </a:r>
                      <a:r>
                        <a:rPr lang="en-US" sz="2800" baseline="0" dirty="0">
                          <a:latin typeface="Helvetica" panose="020B0604020202020204" pitchFamily="34" charset="0"/>
                          <a:cs typeface="Helvetica" panose="020B0604020202020204" pitchFamily="34" charset="0"/>
                        </a:rPr>
                        <a:t>f Work Items in Progress</a:t>
                      </a:r>
                      <a:endParaRPr lang="en-US" sz="2800" dirty="0">
                        <a:latin typeface="Helvetica" panose="020B0604020202020204" pitchFamily="34" charset="0"/>
                        <a:cs typeface="Helvetica" panose="020B0604020202020204" pitchFamily="34" charset="0"/>
                      </a:endParaRPr>
                    </a:p>
                  </a:txBody>
                  <a:tcPr/>
                </a:tc>
                <a:extLst>
                  <a:ext uri="{0D108BD9-81ED-4DB2-BD59-A6C34878D82A}">
                    <a16:rowId xmlns="" xmlns:a16="http://schemas.microsoft.com/office/drawing/2014/main" val="1324505736"/>
                  </a:ext>
                </a:extLst>
              </a:tr>
            </a:tbl>
          </a:graphicData>
        </a:graphic>
      </p:graphicFrame>
      <p:sp>
        <p:nvSpPr>
          <p:cNvPr id="3" name="Slide Number Placeholder 2"/>
          <p:cNvSpPr>
            <a:spLocks noGrp="1"/>
          </p:cNvSpPr>
          <p:nvPr>
            <p:ph type="sldNum" sz="quarter" idx="12"/>
          </p:nvPr>
        </p:nvSpPr>
        <p:spPr/>
        <p:txBody>
          <a:bodyPr/>
          <a:lstStyle/>
          <a:p>
            <a:fld id="{4F67CE85-2EDB-4401-B754-58EBF1BFFC64}" type="slidenum">
              <a:rPr lang="en-US" smtClean="0"/>
              <a:pPr/>
              <a:t>10</a:t>
            </a:fld>
            <a:endParaRPr lang="en-US"/>
          </a:p>
        </p:txBody>
      </p:sp>
      <p:sp>
        <p:nvSpPr>
          <p:cNvPr id="4" name="Title 3"/>
          <p:cNvSpPr>
            <a:spLocks noGrp="1"/>
          </p:cNvSpPr>
          <p:nvPr>
            <p:ph type="title"/>
          </p:nvPr>
        </p:nvSpPr>
        <p:spPr/>
        <p:txBody>
          <a:bodyPr/>
          <a:lstStyle/>
          <a:p>
            <a:r>
              <a:rPr lang="en-US" dirty="0" smtClean="0"/>
              <a:t>Define</a:t>
            </a:r>
            <a:endParaRPr lang="en-US" dirty="0"/>
          </a:p>
        </p:txBody>
      </p:sp>
    </p:spTree>
    <p:extLst>
      <p:ext uri="{BB962C8B-B14F-4D97-AF65-F5344CB8AC3E}">
        <p14:creationId xmlns:p14="http://schemas.microsoft.com/office/powerpoint/2010/main" val="4021351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smtClean="0"/>
              <a:t>Define</a:t>
            </a:r>
            <a:endParaRPr lang="en-US" dirty="0"/>
          </a:p>
        </p:txBody>
      </p:sp>
      <p:pic>
        <p:nvPicPr>
          <p:cNvPr id="7" name="Content Placeholder 6" descr="Employee Badge"/>
          <p:cNvPicPr>
            <a:picLocks noGrp="1" noChangeAspect="1"/>
          </p:cNvPicPr>
          <p:nvPr>
            <p:ph idx="1"/>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8199" y="2539243"/>
            <a:ext cx="914400" cy="914400"/>
          </a:xfrm>
          <a:solidFill>
            <a:schemeClr val="bg1"/>
          </a:solidFill>
        </p:spPr>
      </p:pic>
      <p:cxnSp>
        <p:nvCxnSpPr>
          <p:cNvPr id="5" name="Straight Arrow Connector 4"/>
          <p:cNvCxnSpPr/>
          <p:nvPr/>
        </p:nvCxnSpPr>
        <p:spPr>
          <a:xfrm>
            <a:off x="838200" y="3429000"/>
            <a:ext cx="10515600" cy="0"/>
          </a:xfrm>
          <a:prstGeom prst="straightConnector1">
            <a:avLst/>
          </a:prstGeom>
          <a:ln w="63500">
            <a:solidFill>
              <a:srgbClr val="246BA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38200" y="34163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251600" y="34163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303275" y="34290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99925" y="34163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575" y="34163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44900" y="34163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93225" y="34163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941550" y="34163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89875" y="34163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148250" y="3416300"/>
            <a:ext cx="0" cy="665018"/>
          </a:xfrm>
          <a:prstGeom prst="line">
            <a:avLst/>
          </a:prstGeom>
          <a:ln w="63500">
            <a:solidFill>
              <a:srgbClr val="246BAF"/>
            </a:solidFill>
          </a:ln>
        </p:spPr>
        <p:style>
          <a:lnRef idx="1">
            <a:schemeClr val="accent1"/>
          </a:lnRef>
          <a:fillRef idx="0">
            <a:schemeClr val="accent1"/>
          </a:fillRef>
          <a:effectRef idx="0">
            <a:schemeClr val="accent1"/>
          </a:effectRef>
          <a:fontRef idx="minor">
            <a:schemeClr val="tx1"/>
          </a:fontRef>
        </p:style>
      </p:cxnSp>
      <p:pic>
        <p:nvPicPr>
          <p:cNvPr id="20" name="Content Placeholder 6" descr="Employee Badge"/>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8199" y="1175313"/>
            <a:ext cx="914400" cy="914400"/>
          </a:xfrm>
          <a:prstGeom prst="rect">
            <a:avLst/>
          </a:prstGeom>
          <a:noFill/>
        </p:spPr>
      </p:pic>
      <p:pic>
        <p:nvPicPr>
          <p:cNvPr id="21" name="Content Placeholder 6" descr="Employee Badge"/>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8199" y="1849583"/>
            <a:ext cx="914400" cy="914400"/>
          </a:xfrm>
          <a:prstGeom prst="rect">
            <a:avLst/>
          </a:prstGeom>
          <a:noFill/>
        </p:spPr>
      </p:pic>
      <p:sp>
        <p:nvSpPr>
          <p:cNvPr id="22" name="TextBox 21"/>
          <p:cNvSpPr txBox="1"/>
          <p:nvPr/>
        </p:nvSpPr>
        <p:spPr>
          <a:xfrm>
            <a:off x="1889875" y="4170430"/>
            <a:ext cx="2103350" cy="646331"/>
          </a:xfrm>
          <a:prstGeom prst="rect">
            <a:avLst/>
          </a:prstGeom>
          <a:noFill/>
        </p:spPr>
        <p:txBody>
          <a:bodyPr wrap="square" rtlCol="0">
            <a:spAutoFit/>
          </a:bodyPr>
          <a:lstStyle/>
          <a:p>
            <a:r>
              <a:rPr lang="en-US" dirty="0" smtClean="0">
                <a:latin typeface="Helvetica" panose="020B0604020202020204" pitchFamily="34" charset="0"/>
                <a:cs typeface="Helvetica" panose="020B0604020202020204" pitchFamily="34" charset="0"/>
              </a:rPr>
              <a:t>Cycle Time </a:t>
            </a:r>
            <a:r>
              <a:rPr lang="en-US" dirty="0">
                <a:latin typeface="Helvetica" panose="020B0604020202020204" pitchFamily="34" charset="0"/>
                <a:cs typeface="Helvetica" panose="020B0604020202020204" pitchFamily="34" charset="0"/>
              </a:rPr>
              <a:t>= 2</a:t>
            </a:r>
          </a:p>
          <a:p>
            <a:r>
              <a:rPr lang="en-US" dirty="0" err="1" smtClean="0">
                <a:latin typeface="Helvetica" panose="020B0604020202020204" pitchFamily="34" charset="0"/>
                <a:cs typeface="Helvetica" panose="020B0604020202020204" pitchFamily="34" charset="0"/>
              </a:rPr>
              <a:t>Takt</a:t>
            </a:r>
            <a:r>
              <a:rPr lang="en-US" dirty="0" smtClean="0">
                <a:latin typeface="Helvetica" panose="020B0604020202020204" pitchFamily="34" charset="0"/>
                <a:cs typeface="Helvetica" panose="020B0604020202020204" pitchFamily="34" charset="0"/>
              </a:rPr>
              <a:t> Time </a:t>
            </a:r>
            <a:r>
              <a:rPr lang="en-US" dirty="0">
                <a:latin typeface="Helvetica" panose="020B0604020202020204" pitchFamily="34" charset="0"/>
                <a:cs typeface="Helvetica" panose="020B0604020202020204" pitchFamily="34" charset="0"/>
              </a:rPr>
              <a:t>= 2</a:t>
            </a:r>
          </a:p>
        </p:txBody>
      </p:sp>
      <p:sp>
        <p:nvSpPr>
          <p:cNvPr id="23" name="TextBox 22"/>
          <p:cNvSpPr txBox="1"/>
          <p:nvPr/>
        </p:nvSpPr>
        <p:spPr>
          <a:xfrm>
            <a:off x="5120586" y="4209002"/>
            <a:ext cx="2027663" cy="646331"/>
          </a:xfrm>
          <a:prstGeom prst="rect">
            <a:avLst/>
          </a:prstGeom>
          <a:noFill/>
        </p:spPr>
        <p:txBody>
          <a:bodyPr wrap="square" rtlCol="0">
            <a:spAutoFit/>
          </a:bodyPr>
          <a:lstStyle/>
          <a:p>
            <a:r>
              <a:rPr lang="en-US" dirty="0" smtClean="0">
                <a:latin typeface="Helvetica" panose="020B0604020202020204" pitchFamily="34" charset="0"/>
                <a:cs typeface="Helvetica" panose="020B0604020202020204" pitchFamily="34" charset="0"/>
              </a:rPr>
              <a:t>Cycle Time </a:t>
            </a:r>
            <a:r>
              <a:rPr lang="en-US" dirty="0">
                <a:latin typeface="Helvetica" panose="020B0604020202020204" pitchFamily="34" charset="0"/>
                <a:cs typeface="Helvetica" panose="020B0604020202020204" pitchFamily="34" charset="0"/>
              </a:rPr>
              <a:t>= 5</a:t>
            </a:r>
          </a:p>
          <a:p>
            <a:r>
              <a:rPr lang="en-US" dirty="0" err="1" smtClean="0">
                <a:latin typeface="Helvetica" panose="020B0604020202020204" pitchFamily="34" charset="0"/>
                <a:cs typeface="Helvetica" panose="020B0604020202020204" pitchFamily="34" charset="0"/>
              </a:rPr>
              <a:t>Takt</a:t>
            </a:r>
            <a:r>
              <a:rPr lang="en-US" dirty="0" smtClean="0">
                <a:latin typeface="Helvetica" panose="020B0604020202020204" pitchFamily="34" charset="0"/>
                <a:cs typeface="Helvetica" panose="020B0604020202020204" pitchFamily="34" charset="0"/>
              </a:rPr>
              <a:t> Time </a:t>
            </a:r>
            <a:r>
              <a:rPr lang="en-US" dirty="0">
                <a:latin typeface="Helvetica" panose="020B0604020202020204" pitchFamily="34" charset="0"/>
                <a:cs typeface="Helvetica" panose="020B0604020202020204" pitchFamily="34" charset="0"/>
              </a:rPr>
              <a:t>= </a:t>
            </a:r>
            <a:r>
              <a:rPr lang="en-US" dirty="0" smtClean="0">
                <a:latin typeface="Helvetica" panose="020B0604020202020204" pitchFamily="34" charset="0"/>
                <a:cs typeface="Helvetica" panose="020B0604020202020204" pitchFamily="34" charset="0"/>
              </a:rPr>
              <a:t>3</a:t>
            </a:r>
            <a:endParaRPr lang="en-US" dirty="0">
              <a:latin typeface="Helvetica" panose="020B0604020202020204" pitchFamily="34" charset="0"/>
              <a:cs typeface="Helvetica" panose="020B0604020202020204" pitchFamily="34" charset="0"/>
            </a:endParaRPr>
          </a:p>
        </p:txBody>
      </p:sp>
      <p:sp>
        <p:nvSpPr>
          <p:cNvPr id="24" name="TextBox 23"/>
          <p:cNvSpPr txBox="1"/>
          <p:nvPr/>
        </p:nvSpPr>
        <p:spPr>
          <a:xfrm>
            <a:off x="8258581" y="4170431"/>
            <a:ext cx="2210366" cy="646331"/>
          </a:xfrm>
          <a:prstGeom prst="rect">
            <a:avLst/>
          </a:prstGeom>
          <a:noFill/>
        </p:spPr>
        <p:txBody>
          <a:bodyPr wrap="square" rtlCol="0">
            <a:spAutoFit/>
          </a:bodyPr>
          <a:lstStyle/>
          <a:p>
            <a:r>
              <a:rPr lang="en-US" dirty="0" smtClean="0">
                <a:latin typeface="Helvetica" panose="020B0604020202020204" pitchFamily="34" charset="0"/>
                <a:cs typeface="Helvetica" panose="020B0604020202020204" pitchFamily="34" charset="0"/>
              </a:rPr>
              <a:t>Cycle Time </a:t>
            </a:r>
            <a:r>
              <a:rPr lang="en-US" dirty="0">
                <a:latin typeface="Helvetica" panose="020B0604020202020204" pitchFamily="34" charset="0"/>
                <a:cs typeface="Helvetica" panose="020B0604020202020204" pitchFamily="34" charset="0"/>
              </a:rPr>
              <a:t>= 8</a:t>
            </a:r>
          </a:p>
          <a:p>
            <a:r>
              <a:rPr lang="en-US" dirty="0" err="1" smtClean="0">
                <a:latin typeface="Helvetica" panose="020B0604020202020204" pitchFamily="34" charset="0"/>
                <a:cs typeface="Helvetica" panose="020B0604020202020204" pitchFamily="34" charset="0"/>
              </a:rPr>
              <a:t>Takt</a:t>
            </a:r>
            <a:r>
              <a:rPr lang="en-US" dirty="0" smtClean="0">
                <a:latin typeface="Helvetica" panose="020B0604020202020204" pitchFamily="34" charset="0"/>
                <a:cs typeface="Helvetica" panose="020B0604020202020204" pitchFamily="34" charset="0"/>
              </a:rPr>
              <a:t> Time </a:t>
            </a:r>
            <a:r>
              <a:rPr lang="en-US" dirty="0">
                <a:latin typeface="Helvetica" panose="020B0604020202020204" pitchFamily="34" charset="0"/>
                <a:cs typeface="Helvetica" panose="020B0604020202020204" pitchFamily="34" charset="0"/>
              </a:rPr>
              <a:t>= </a:t>
            </a:r>
            <a:r>
              <a:rPr lang="en-US" dirty="0" smtClean="0">
                <a:latin typeface="Helvetica" panose="020B0604020202020204" pitchFamily="34" charset="0"/>
                <a:cs typeface="Helvetica" panose="020B0604020202020204" pitchFamily="34" charset="0"/>
              </a:rPr>
              <a:t>3</a:t>
            </a:r>
            <a:endParaRPr lang="en-US" dirty="0">
              <a:latin typeface="Helvetica" panose="020B0604020202020204" pitchFamily="34" charset="0"/>
              <a:cs typeface="Helvetica" panose="020B0604020202020204" pitchFamily="34" charset="0"/>
            </a:endParaRPr>
          </a:p>
        </p:txBody>
      </p:sp>
      <p:sp>
        <p:nvSpPr>
          <p:cNvPr id="3" name="Slide Number Placeholder 2"/>
          <p:cNvSpPr>
            <a:spLocks noGrp="1"/>
          </p:cNvSpPr>
          <p:nvPr>
            <p:ph type="sldNum" sz="quarter" idx="12"/>
          </p:nvPr>
        </p:nvSpPr>
        <p:spPr/>
        <p:txBody>
          <a:bodyPr/>
          <a:lstStyle/>
          <a:p>
            <a:fld id="{4F67CE85-2EDB-4401-B754-58EBF1BFFC64}" type="slidenum">
              <a:rPr lang="en-US" smtClean="0"/>
              <a:pPr/>
              <a:t>11</a:t>
            </a:fld>
            <a:endParaRPr lang="en-US"/>
          </a:p>
        </p:txBody>
      </p:sp>
      <p:sp>
        <p:nvSpPr>
          <p:cNvPr id="25" name="TextBox 24"/>
          <p:cNvSpPr txBox="1"/>
          <p:nvPr/>
        </p:nvSpPr>
        <p:spPr>
          <a:xfrm>
            <a:off x="9986034" y="3046968"/>
            <a:ext cx="999494" cy="369332"/>
          </a:xfrm>
          <a:prstGeom prst="rect">
            <a:avLst/>
          </a:prstGeom>
          <a:noFill/>
        </p:spPr>
        <p:txBody>
          <a:bodyPr wrap="square" rtlCol="0">
            <a:spAutoFit/>
          </a:bodyPr>
          <a:lstStyle/>
          <a:p>
            <a:pPr algn="r"/>
            <a:r>
              <a:rPr lang="en-US" dirty="0" smtClean="0">
                <a:latin typeface="Helvetica" panose="020B0604020202020204" pitchFamily="34" charset="0"/>
                <a:cs typeface="Helvetica" panose="020B0604020202020204" pitchFamily="34" charset="0"/>
              </a:rPr>
              <a:t>Days</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9339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1.38778E-17 -2.96296E-6 L 0.04648 -2.96296E-6 C 0.06745 -2.96296E-6 0.09323 0.08773 0.09323 0.15903 L 0.09323 0.31829 " pathEditMode="relative" rAng="0" ptsTypes="AAAA">
                                      <p:cBhvr>
                                        <p:cTn id="6" dur="2000" fill="hold"/>
                                        <p:tgtEl>
                                          <p:spTgt spid="20"/>
                                        </p:tgtEl>
                                        <p:attrNameLst>
                                          <p:attrName>ppt_x</p:attrName>
                                          <p:attrName>ppt_y</p:attrName>
                                        </p:attrNameLst>
                                      </p:cBhvr>
                                      <p:rCtr x="4661" y="1590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1.38778E-17 -2.59259E-6 L 0.17565 -2.59259E-6 C 0.2543 -2.59259E-6 0.3513 0.06065 0.3513 0.10996 L 0.3513 0.21991 " pathEditMode="relative" rAng="0" ptsTypes="AAAA">
                                      <p:cBhvr>
                                        <p:cTn id="14" dur="2000" fill="hold"/>
                                        <p:tgtEl>
                                          <p:spTgt spid="21"/>
                                        </p:tgtEl>
                                        <p:attrNameLst>
                                          <p:attrName>ppt_x</p:attrName>
                                          <p:attrName>ppt_y</p:attrName>
                                        </p:attrNameLst>
                                      </p:cBhvr>
                                      <p:rCtr x="17565" y="10995"/>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1.38778E-17 2.96296E-6 L 0.30456 2.96296E-6 C 0.44089 2.96296E-6 0.60924 0.03287 0.60924 0.05949 L 0.60924 0.11921 " pathEditMode="relative" rAng="0" ptsTypes="AAAA">
                                      <p:cBhvr>
                                        <p:cTn id="22" dur="2000" fill="hold"/>
                                        <p:tgtEl>
                                          <p:spTgt spid="7"/>
                                        </p:tgtEl>
                                        <p:attrNameLst>
                                          <p:attrName>ppt_x</p:attrName>
                                          <p:attrName>ppt_y</p:attrName>
                                        </p:attrNameLst>
                                      </p:cBhvr>
                                      <p:rCtr x="30456" y="5949"/>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Measurement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0370559"/>
              </p:ext>
            </p:extLst>
          </p:nvPr>
        </p:nvGraphicFramePr>
        <p:xfrm>
          <a:off x="838200" y="1974272"/>
          <a:ext cx="10515600" cy="3352800"/>
        </p:xfrm>
        <a:graphic>
          <a:graphicData uri="http://schemas.openxmlformats.org/drawingml/2006/table">
            <a:tbl>
              <a:tblPr firstRow="1" bandRow="1">
                <a:tableStyleId>{5C22544A-7EE6-4342-B048-85BDC9FD1C3A}</a:tableStyleId>
              </a:tblPr>
              <a:tblGrid>
                <a:gridCol w="3505200">
                  <a:extLst>
                    <a:ext uri="{9D8B030D-6E8A-4147-A177-3AD203B41FA5}">
                      <a16:colId xmlns="" xmlns:a16="http://schemas.microsoft.com/office/drawing/2014/main" val="974271785"/>
                    </a:ext>
                  </a:extLst>
                </a:gridCol>
                <a:gridCol w="3505200">
                  <a:extLst>
                    <a:ext uri="{9D8B030D-6E8A-4147-A177-3AD203B41FA5}">
                      <a16:colId xmlns="" xmlns:a16="http://schemas.microsoft.com/office/drawing/2014/main" val="1543866788"/>
                    </a:ext>
                  </a:extLst>
                </a:gridCol>
                <a:gridCol w="3505200">
                  <a:extLst>
                    <a:ext uri="{9D8B030D-6E8A-4147-A177-3AD203B41FA5}">
                      <a16:colId xmlns="" xmlns:a16="http://schemas.microsoft.com/office/drawing/2014/main" val="630766976"/>
                    </a:ext>
                  </a:extLst>
                </a:gridCol>
              </a:tblGrid>
              <a:tr h="374073">
                <a:tc gridSpan="3">
                  <a:txBody>
                    <a:bodyPr/>
                    <a:lstStyle/>
                    <a:p>
                      <a:pPr marL="0" algn="l" defTabSz="914400" rtl="0" eaLnBrk="1" latinLnBrk="0" hangingPunct="1"/>
                      <a:r>
                        <a:rPr lang="en-US" sz="3600" b="1" kern="1200" dirty="0">
                          <a:solidFill>
                            <a:schemeClr val="lt1"/>
                          </a:solidFill>
                          <a:latin typeface="Helvetica" panose="020B0604020202020204" pitchFamily="34" charset="0"/>
                          <a:ea typeface="+mn-ea"/>
                          <a:cs typeface="Helvetica" panose="020B0604020202020204" pitchFamily="34" charset="0"/>
                        </a:rPr>
                        <a:t>Sprint #1</a:t>
                      </a:r>
                    </a:p>
                  </a:txBody>
                  <a:tcPr/>
                </a:tc>
                <a:tc hMerge="1">
                  <a:txBody>
                    <a:bodyPr/>
                    <a:lstStyle/>
                    <a:p>
                      <a:pPr marL="0" algn="l" defTabSz="914400" rtl="0" eaLnBrk="1" latinLnBrk="0" hangingPunct="1"/>
                      <a:endParaRPr lang="en-US" sz="1800" b="1" kern="1200" dirty="0">
                        <a:solidFill>
                          <a:schemeClr val="lt1"/>
                        </a:solidFill>
                        <a:latin typeface="+mn-lt"/>
                        <a:ea typeface="+mn-ea"/>
                        <a:cs typeface="+mn-cs"/>
                      </a:endParaRPr>
                    </a:p>
                  </a:txBody>
                  <a:tcPr/>
                </a:tc>
                <a:tc hMerge="1">
                  <a:txBody>
                    <a:bodyPr/>
                    <a:lstStyle/>
                    <a:p>
                      <a:pPr marL="0" algn="l" defTabSz="914400" rtl="0" eaLnBrk="1" latinLnBrk="0" hangingPunct="1"/>
                      <a:endParaRPr lang="en-US" sz="1800" b="1" kern="1200" dirty="0">
                        <a:solidFill>
                          <a:schemeClr val="lt1"/>
                        </a:solidFill>
                        <a:latin typeface="+mn-lt"/>
                        <a:ea typeface="+mn-ea"/>
                        <a:cs typeface="+mn-cs"/>
                      </a:endParaRPr>
                    </a:p>
                  </a:txBody>
                  <a:tcPr/>
                </a:tc>
                <a:extLst>
                  <a:ext uri="{0D108BD9-81ED-4DB2-BD59-A6C34878D82A}">
                    <a16:rowId xmlns="" xmlns:a16="http://schemas.microsoft.com/office/drawing/2014/main" val="3372302722"/>
                  </a:ext>
                </a:extLst>
              </a:tr>
              <a:tr h="370840">
                <a:tc>
                  <a:txBody>
                    <a:bodyPr/>
                    <a:lstStyle/>
                    <a:p>
                      <a:pPr marL="0" algn="l" defTabSz="914400" rtl="0" eaLnBrk="1" latinLnBrk="0" hangingPunct="1"/>
                      <a:r>
                        <a:rPr lang="en-US" sz="3600" b="1" kern="1200" dirty="0">
                          <a:solidFill>
                            <a:schemeClr val="lt1"/>
                          </a:solidFill>
                          <a:latin typeface="Helvetica" panose="020B0604020202020204" pitchFamily="34" charset="0"/>
                          <a:ea typeface="+mn-ea"/>
                          <a:cs typeface="Helvetica" panose="020B0604020202020204" pitchFamily="34" charset="0"/>
                        </a:rPr>
                        <a:t>Story</a:t>
                      </a:r>
                    </a:p>
                  </a:txBody>
                  <a:tcPr>
                    <a:solidFill>
                      <a:schemeClr val="accent1"/>
                    </a:solidFill>
                  </a:tcPr>
                </a:tc>
                <a:tc>
                  <a:txBody>
                    <a:bodyPr/>
                    <a:lstStyle/>
                    <a:p>
                      <a:pPr marL="0" algn="l" defTabSz="914400" rtl="0" eaLnBrk="1" latinLnBrk="0" hangingPunct="1"/>
                      <a:r>
                        <a:rPr lang="en-US" sz="3600" b="1" kern="1200" dirty="0">
                          <a:solidFill>
                            <a:schemeClr val="lt1"/>
                          </a:solidFill>
                          <a:latin typeface="Helvetica" panose="020B0604020202020204" pitchFamily="34" charset="0"/>
                          <a:ea typeface="+mn-ea"/>
                          <a:cs typeface="Helvetica" panose="020B0604020202020204" pitchFamily="34" charset="0"/>
                        </a:rPr>
                        <a:t>Cycle Time</a:t>
                      </a:r>
                    </a:p>
                  </a:txBody>
                  <a:tcPr>
                    <a:solidFill>
                      <a:schemeClr val="accent1"/>
                    </a:solidFill>
                  </a:tcPr>
                </a:tc>
                <a:tc>
                  <a:txBody>
                    <a:bodyPr/>
                    <a:lstStyle/>
                    <a:p>
                      <a:pPr marL="0" algn="l" defTabSz="914400" rtl="0" eaLnBrk="1" latinLnBrk="0" hangingPunct="1"/>
                      <a:r>
                        <a:rPr lang="en-US" sz="3600" b="1" kern="1200" dirty="0">
                          <a:solidFill>
                            <a:schemeClr val="lt1"/>
                          </a:solidFill>
                          <a:latin typeface="Helvetica" panose="020B0604020202020204" pitchFamily="34" charset="0"/>
                          <a:ea typeface="+mn-ea"/>
                          <a:cs typeface="Helvetica" panose="020B0604020202020204" pitchFamily="34" charset="0"/>
                        </a:rPr>
                        <a:t>Takt Time</a:t>
                      </a:r>
                    </a:p>
                  </a:txBody>
                  <a:tcPr>
                    <a:solidFill>
                      <a:schemeClr val="accent1"/>
                    </a:solidFill>
                  </a:tcPr>
                </a:tc>
                <a:extLst>
                  <a:ext uri="{0D108BD9-81ED-4DB2-BD59-A6C34878D82A}">
                    <a16:rowId xmlns="" xmlns:a16="http://schemas.microsoft.com/office/drawing/2014/main" val="2039058119"/>
                  </a:ext>
                </a:extLst>
              </a:tr>
              <a:tr h="370840">
                <a:tc>
                  <a:txBody>
                    <a:bodyPr/>
                    <a:lstStyle/>
                    <a:p>
                      <a:pPr marL="0" algn="l" defTabSz="914400" rtl="0" eaLnBrk="1" latinLnBrk="0" hangingPunct="1"/>
                      <a:r>
                        <a:rPr lang="en-US" sz="2800" b="1" kern="1200" dirty="0">
                          <a:solidFill>
                            <a:schemeClr val="tx1"/>
                          </a:solidFill>
                          <a:latin typeface="Helvetica" panose="020B0604020202020204" pitchFamily="34" charset="0"/>
                          <a:ea typeface="+mn-ea"/>
                          <a:cs typeface="Helvetica" panose="020B0604020202020204" pitchFamily="34" charset="0"/>
                        </a:rPr>
                        <a:t>Story #1</a:t>
                      </a:r>
                    </a:p>
                  </a:txBody>
                  <a:tcPr/>
                </a:tc>
                <a:tc>
                  <a:txBody>
                    <a:bodyPr/>
                    <a:lstStyle/>
                    <a:p>
                      <a:pPr marL="0" algn="r" defTabSz="914400" rtl="0" eaLnBrk="1" latinLnBrk="0" hangingPunct="1"/>
                      <a:r>
                        <a:rPr lang="en-US" sz="2800" b="0" kern="1200" dirty="0">
                          <a:solidFill>
                            <a:schemeClr val="tx1"/>
                          </a:solidFill>
                          <a:latin typeface="Helvetica" panose="020B0604020202020204" pitchFamily="34" charset="0"/>
                          <a:ea typeface="+mn-ea"/>
                          <a:cs typeface="Helvetica" panose="020B0604020202020204" pitchFamily="34" charset="0"/>
                        </a:rPr>
                        <a:t>2</a:t>
                      </a:r>
                    </a:p>
                  </a:txBody>
                  <a:tcPr/>
                </a:tc>
                <a:tc>
                  <a:txBody>
                    <a:bodyPr/>
                    <a:lstStyle/>
                    <a:p>
                      <a:pPr marL="0" algn="r" defTabSz="914400" rtl="0" eaLnBrk="1" latinLnBrk="0" hangingPunct="1"/>
                      <a:r>
                        <a:rPr lang="en-US" sz="2800" b="0" kern="1200" dirty="0">
                          <a:solidFill>
                            <a:schemeClr val="tx1"/>
                          </a:solidFill>
                          <a:latin typeface="Helvetica" panose="020B0604020202020204" pitchFamily="34" charset="0"/>
                          <a:ea typeface="+mn-ea"/>
                          <a:cs typeface="Helvetica" panose="020B0604020202020204" pitchFamily="34" charset="0"/>
                        </a:rPr>
                        <a:t>2</a:t>
                      </a:r>
                    </a:p>
                  </a:txBody>
                  <a:tcPr/>
                </a:tc>
                <a:extLst>
                  <a:ext uri="{0D108BD9-81ED-4DB2-BD59-A6C34878D82A}">
                    <a16:rowId xmlns="" xmlns:a16="http://schemas.microsoft.com/office/drawing/2014/main" val="77498543"/>
                  </a:ext>
                </a:extLst>
              </a:tr>
              <a:tr h="370840">
                <a:tc>
                  <a:txBody>
                    <a:bodyPr/>
                    <a:lstStyle/>
                    <a:p>
                      <a:pPr marL="0" algn="l" defTabSz="914400" rtl="0" eaLnBrk="1" latinLnBrk="0" hangingPunct="1"/>
                      <a:r>
                        <a:rPr lang="en-US" sz="2800" b="1" kern="1200" dirty="0">
                          <a:solidFill>
                            <a:schemeClr val="tx1"/>
                          </a:solidFill>
                          <a:latin typeface="Helvetica" panose="020B0604020202020204" pitchFamily="34" charset="0"/>
                          <a:ea typeface="+mn-ea"/>
                          <a:cs typeface="Helvetica" panose="020B0604020202020204" pitchFamily="34" charset="0"/>
                        </a:rPr>
                        <a:t>Story #2</a:t>
                      </a:r>
                    </a:p>
                  </a:txBody>
                  <a:tcPr/>
                </a:tc>
                <a:tc>
                  <a:txBody>
                    <a:bodyPr/>
                    <a:lstStyle/>
                    <a:p>
                      <a:pPr marL="0" algn="r" defTabSz="914400" rtl="0" eaLnBrk="1" latinLnBrk="0" hangingPunct="1"/>
                      <a:r>
                        <a:rPr lang="en-US" sz="2800" b="0" kern="1200" dirty="0">
                          <a:solidFill>
                            <a:schemeClr val="tx1"/>
                          </a:solidFill>
                          <a:latin typeface="Helvetica" panose="020B0604020202020204" pitchFamily="34" charset="0"/>
                          <a:ea typeface="+mn-ea"/>
                          <a:cs typeface="Helvetica" panose="020B0604020202020204" pitchFamily="34" charset="0"/>
                        </a:rPr>
                        <a:t>5</a:t>
                      </a:r>
                    </a:p>
                  </a:txBody>
                  <a:tcPr/>
                </a:tc>
                <a:tc>
                  <a:txBody>
                    <a:bodyPr/>
                    <a:lstStyle/>
                    <a:p>
                      <a:pPr marL="0" algn="r" defTabSz="914400" rtl="0" eaLnBrk="1" latinLnBrk="0" hangingPunct="1"/>
                      <a:r>
                        <a:rPr lang="en-US" sz="2800" b="0" kern="1200" dirty="0">
                          <a:solidFill>
                            <a:schemeClr val="tx1"/>
                          </a:solidFill>
                          <a:latin typeface="Helvetica" panose="020B0604020202020204" pitchFamily="34" charset="0"/>
                          <a:ea typeface="+mn-ea"/>
                          <a:cs typeface="Helvetica" panose="020B0604020202020204" pitchFamily="34" charset="0"/>
                        </a:rPr>
                        <a:t>3</a:t>
                      </a:r>
                    </a:p>
                  </a:txBody>
                  <a:tcPr/>
                </a:tc>
                <a:extLst>
                  <a:ext uri="{0D108BD9-81ED-4DB2-BD59-A6C34878D82A}">
                    <a16:rowId xmlns="" xmlns:a16="http://schemas.microsoft.com/office/drawing/2014/main" val="412885090"/>
                  </a:ext>
                </a:extLst>
              </a:tr>
              <a:tr h="370840">
                <a:tc>
                  <a:txBody>
                    <a:bodyPr/>
                    <a:lstStyle/>
                    <a:p>
                      <a:pPr marL="0" algn="l" defTabSz="914400" rtl="0" eaLnBrk="1" latinLnBrk="0" hangingPunct="1"/>
                      <a:r>
                        <a:rPr lang="en-US" sz="2800" b="1" kern="1200" dirty="0">
                          <a:solidFill>
                            <a:schemeClr val="tx1"/>
                          </a:solidFill>
                          <a:latin typeface="Helvetica" panose="020B0604020202020204" pitchFamily="34" charset="0"/>
                          <a:ea typeface="+mn-ea"/>
                          <a:cs typeface="Helvetica" panose="020B0604020202020204" pitchFamily="34" charset="0"/>
                        </a:rPr>
                        <a:t>Story #3</a:t>
                      </a:r>
                    </a:p>
                  </a:txBody>
                  <a:tcPr/>
                </a:tc>
                <a:tc>
                  <a:txBody>
                    <a:bodyPr/>
                    <a:lstStyle/>
                    <a:p>
                      <a:pPr marL="0" algn="r" defTabSz="914400" rtl="0" eaLnBrk="1" latinLnBrk="0" hangingPunct="1"/>
                      <a:r>
                        <a:rPr lang="en-US" sz="2800" b="0" kern="1200" dirty="0">
                          <a:solidFill>
                            <a:schemeClr val="tx1"/>
                          </a:solidFill>
                          <a:latin typeface="Helvetica" panose="020B0604020202020204" pitchFamily="34" charset="0"/>
                          <a:ea typeface="+mn-ea"/>
                          <a:cs typeface="Helvetica" panose="020B0604020202020204" pitchFamily="34" charset="0"/>
                        </a:rPr>
                        <a:t>8</a:t>
                      </a:r>
                    </a:p>
                  </a:txBody>
                  <a:tcPr/>
                </a:tc>
                <a:tc>
                  <a:txBody>
                    <a:bodyPr/>
                    <a:lstStyle/>
                    <a:p>
                      <a:pPr marL="0" algn="r" defTabSz="914400" rtl="0" eaLnBrk="1" latinLnBrk="0" hangingPunct="1"/>
                      <a:r>
                        <a:rPr lang="en-US" sz="2800" b="0" kern="1200" dirty="0">
                          <a:solidFill>
                            <a:schemeClr val="tx1"/>
                          </a:solidFill>
                          <a:latin typeface="Helvetica" panose="020B0604020202020204" pitchFamily="34" charset="0"/>
                          <a:ea typeface="+mn-ea"/>
                          <a:cs typeface="Helvetica" panose="020B0604020202020204" pitchFamily="34" charset="0"/>
                        </a:rPr>
                        <a:t>3</a:t>
                      </a:r>
                    </a:p>
                  </a:txBody>
                  <a:tcPr/>
                </a:tc>
                <a:extLst>
                  <a:ext uri="{0D108BD9-81ED-4DB2-BD59-A6C34878D82A}">
                    <a16:rowId xmlns="" xmlns:a16="http://schemas.microsoft.com/office/drawing/2014/main" val="3031244992"/>
                  </a:ext>
                </a:extLst>
              </a:tr>
              <a:tr h="370840">
                <a:tc>
                  <a:txBody>
                    <a:bodyPr/>
                    <a:lstStyle/>
                    <a:p>
                      <a:pPr marL="0" algn="r" defTabSz="914400" rtl="0" eaLnBrk="1" latinLnBrk="0" hangingPunct="1"/>
                      <a:r>
                        <a:rPr lang="en-US" sz="2800" b="1" kern="1200" dirty="0">
                          <a:solidFill>
                            <a:schemeClr val="tx1"/>
                          </a:solidFill>
                          <a:latin typeface="Helvetica" panose="020B0604020202020204" pitchFamily="34" charset="0"/>
                          <a:ea typeface="+mn-ea"/>
                          <a:cs typeface="Helvetica" panose="020B0604020202020204" pitchFamily="34" charset="0"/>
                        </a:rPr>
                        <a:t>Average:</a:t>
                      </a:r>
                    </a:p>
                  </a:txBody>
                  <a:tcPr/>
                </a:tc>
                <a:tc>
                  <a:txBody>
                    <a:bodyPr/>
                    <a:lstStyle/>
                    <a:p>
                      <a:pPr marL="0" algn="r" defTabSz="914400" rtl="0" eaLnBrk="1" latinLnBrk="0" hangingPunct="1"/>
                      <a:r>
                        <a:rPr lang="en-US" sz="2800" b="1" kern="1200" dirty="0">
                          <a:solidFill>
                            <a:schemeClr val="tx1"/>
                          </a:solidFill>
                          <a:latin typeface="Helvetica" panose="020B0604020202020204" pitchFamily="34" charset="0"/>
                          <a:ea typeface="+mn-ea"/>
                          <a:cs typeface="Helvetica" panose="020B0604020202020204" pitchFamily="34" charset="0"/>
                        </a:rPr>
                        <a:t>5</a:t>
                      </a:r>
                    </a:p>
                  </a:txBody>
                  <a:tcPr/>
                </a:tc>
                <a:tc>
                  <a:txBody>
                    <a:bodyPr/>
                    <a:lstStyle/>
                    <a:p>
                      <a:pPr marL="0" algn="r" defTabSz="914400" rtl="0" eaLnBrk="1" latinLnBrk="0" hangingPunct="1"/>
                      <a:r>
                        <a:rPr lang="en-US" sz="2800" b="1" kern="1200" dirty="0">
                          <a:solidFill>
                            <a:schemeClr val="tx1"/>
                          </a:solidFill>
                          <a:latin typeface="Helvetica" panose="020B0604020202020204" pitchFamily="34" charset="0"/>
                          <a:ea typeface="+mn-ea"/>
                          <a:cs typeface="Helvetica" panose="020B0604020202020204" pitchFamily="34" charset="0"/>
                        </a:rPr>
                        <a:t>2.66</a:t>
                      </a:r>
                    </a:p>
                  </a:txBody>
                  <a:tcPr/>
                </a:tc>
                <a:extLst>
                  <a:ext uri="{0D108BD9-81ED-4DB2-BD59-A6C34878D82A}">
                    <a16:rowId xmlns="" xmlns:a16="http://schemas.microsoft.com/office/drawing/2014/main" val="1389328673"/>
                  </a:ext>
                </a:extLst>
              </a:tr>
            </a:tbl>
          </a:graphicData>
        </a:graphic>
      </p:graphicFrame>
      <p:sp>
        <p:nvSpPr>
          <p:cNvPr id="3" name="Slide Number Placeholder 2"/>
          <p:cNvSpPr>
            <a:spLocks noGrp="1"/>
          </p:cNvSpPr>
          <p:nvPr>
            <p:ph type="sldNum" sz="quarter" idx="12"/>
          </p:nvPr>
        </p:nvSpPr>
        <p:spPr/>
        <p:txBody>
          <a:bodyPr/>
          <a:lstStyle/>
          <a:p>
            <a:fld id="{4F67CE85-2EDB-4401-B754-58EBF1BFFC64}" type="slidenum">
              <a:rPr lang="en-US" smtClean="0"/>
              <a:pPr/>
              <a:t>12</a:t>
            </a:fld>
            <a:endParaRPr lang="en-US"/>
          </a:p>
        </p:txBody>
      </p:sp>
    </p:spTree>
    <p:extLst>
      <p:ext uri="{BB962C8B-B14F-4D97-AF65-F5344CB8AC3E}">
        <p14:creationId xmlns:p14="http://schemas.microsoft.com/office/powerpoint/2010/main" val="4285501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smtClean="0"/>
              <a:t>Define</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986603259"/>
              </p:ext>
            </p:extLst>
          </p:nvPr>
        </p:nvGraphicFramePr>
        <p:xfrm>
          <a:off x="838200" y="1974272"/>
          <a:ext cx="10515600" cy="2903452"/>
        </p:xfrm>
        <a:graphic>
          <a:graphicData uri="http://schemas.openxmlformats.org/drawingml/2006/table">
            <a:tbl>
              <a:tblPr firstRow="1" bandRow="1">
                <a:tableStyleId>{5C22544A-7EE6-4342-B048-85BDC9FD1C3A}</a:tableStyleId>
              </a:tblPr>
              <a:tblGrid>
                <a:gridCol w="3505200">
                  <a:extLst>
                    <a:ext uri="{9D8B030D-6E8A-4147-A177-3AD203B41FA5}">
                      <a16:colId xmlns="" xmlns:a16="http://schemas.microsoft.com/office/drawing/2014/main" val="974271785"/>
                    </a:ext>
                  </a:extLst>
                </a:gridCol>
                <a:gridCol w="3505200">
                  <a:extLst>
                    <a:ext uri="{9D8B030D-6E8A-4147-A177-3AD203B41FA5}">
                      <a16:colId xmlns="" xmlns:a16="http://schemas.microsoft.com/office/drawing/2014/main" val="1543866788"/>
                    </a:ext>
                  </a:extLst>
                </a:gridCol>
                <a:gridCol w="3505200">
                  <a:extLst>
                    <a:ext uri="{9D8B030D-6E8A-4147-A177-3AD203B41FA5}">
                      <a16:colId xmlns="" xmlns:a16="http://schemas.microsoft.com/office/drawing/2014/main" val="630766976"/>
                    </a:ext>
                  </a:extLst>
                </a:gridCol>
              </a:tblGrid>
              <a:tr h="222192">
                <a:tc gridSpan="3">
                  <a:txBody>
                    <a:bodyPr/>
                    <a:lstStyle/>
                    <a:p>
                      <a:pPr marL="0" algn="l" defTabSz="914400" rtl="0" eaLnBrk="1" latinLnBrk="0" hangingPunct="1"/>
                      <a:r>
                        <a:rPr lang="en-US" sz="2400" b="1" kern="1200" dirty="0">
                          <a:solidFill>
                            <a:schemeClr val="lt1"/>
                          </a:solidFill>
                          <a:latin typeface="Helvetica" panose="020B0604020202020204" pitchFamily="34" charset="0"/>
                          <a:ea typeface="+mn-ea"/>
                          <a:cs typeface="Helvetica" panose="020B0604020202020204" pitchFamily="34" charset="0"/>
                        </a:rPr>
                        <a:t>Program/Project/Feature</a:t>
                      </a:r>
                    </a:p>
                  </a:txBody>
                  <a:tcPr/>
                </a:tc>
                <a:tc hMerge="1">
                  <a:txBody>
                    <a:bodyPr/>
                    <a:lstStyle/>
                    <a:p>
                      <a:pPr marL="0" algn="l" defTabSz="914400" rtl="0" eaLnBrk="1" latinLnBrk="0" hangingPunct="1"/>
                      <a:endParaRPr lang="en-US" sz="1800" b="1" kern="1200" dirty="0">
                        <a:solidFill>
                          <a:schemeClr val="lt1"/>
                        </a:solidFill>
                        <a:latin typeface="+mn-lt"/>
                        <a:ea typeface="+mn-ea"/>
                        <a:cs typeface="+mn-cs"/>
                      </a:endParaRPr>
                    </a:p>
                  </a:txBody>
                  <a:tcPr/>
                </a:tc>
                <a:tc hMerge="1">
                  <a:txBody>
                    <a:bodyPr/>
                    <a:lstStyle/>
                    <a:p>
                      <a:pPr marL="0" algn="l" defTabSz="914400" rtl="0" eaLnBrk="1" latinLnBrk="0" hangingPunct="1"/>
                      <a:endParaRPr lang="en-US" sz="1800" b="1" kern="1200" dirty="0">
                        <a:solidFill>
                          <a:schemeClr val="lt1"/>
                        </a:solidFill>
                        <a:latin typeface="+mn-lt"/>
                        <a:ea typeface="+mn-ea"/>
                        <a:cs typeface="+mn-cs"/>
                      </a:endParaRPr>
                    </a:p>
                  </a:txBody>
                  <a:tcPr/>
                </a:tc>
                <a:extLst>
                  <a:ext uri="{0D108BD9-81ED-4DB2-BD59-A6C34878D82A}">
                    <a16:rowId xmlns="" xmlns:a16="http://schemas.microsoft.com/office/drawing/2014/main" val="3372302722"/>
                  </a:ext>
                </a:extLst>
              </a:tr>
              <a:tr h="370840">
                <a:tc>
                  <a:txBody>
                    <a:bodyPr/>
                    <a:lstStyle/>
                    <a:p>
                      <a:pPr marL="0" algn="l" defTabSz="914400" rtl="0" eaLnBrk="1" latinLnBrk="0" hangingPunct="1"/>
                      <a:r>
                        <a:rPr lang="en-US" sz="2400" b="1" kern="1200" dirty="0">
                          <a:solidFill>
                            <a:schemeClr val="lt1"/>
                          </a:solidFill>
                          <a:latin typeface="Helvetica" panose="020B0604020202020204" pitchFamily="34" charset="0"/>
                          <a:ea typeface="+mn-ea"/>
                          <a:cs typeface="Helvetica" panose="020B0604020202020204" pitchFamily="34" charset="0"/>
                        </a:rPr>
                        <a:t>Sprint</a:t>
                      </a:r>
                    </a:p>
                  </a:txBody>
                  <a:tcPr>
                    <a:solidFill>
                      <a:schemeClr val="accent1"/>
                    </a:solidFill>
                  </a:tcPr>
                </a:tc>
                <a:tc>
                  <a:txBody>
                    <a:bodyPr/>
                    <a:lstStyle/>
                    <a:p>
                      <a:pPr marL="0" algn="l" defTabSz="914400" rtl="0" eaLnBrk="1" latinLnBrk="0" hangingPunct="1"/>
                      <a:r>
                        <a:rPr lang="en-US" sz="2400" b="1" kern="1200" dirty="0">
                          <a:solidFill>
                            <a:schemeClr val="lt1"/>
                          </a:solidFill>
                          <a:latin typeface="Helvetica" panose="020B0604020202020204" pitchFamily="34" charset="0"/>
                          <a:ea typeface="+mn-ea"/>
                          <a:cs typeface="Helvetica" panose="020B0604020202020204" pitchFamily="34" charset="0"/>
                        </a:rPr>
                        <a:t>Cycle Times</a:t>
                      </a:r>
                    </a:p>
                  </a:txBody>
                  <a:tcPr>
                    <a:solidFill>
                      <a:schemeClr val="accent1"/>
                    </a:solidFill>
                  </a:tcPr>
                </a:tc>
                <a:tc>
                  <a:txBody>
                    <a:bodyPr/>
                    <a:lstStyle/>
                    <a:p>
                      <a:pPr marL="0" algn="l" defTabSz="914400" rtl="0" eaLnBrk="1" latinLnBrk="0" hangingPunct="1"/>
                      <a:r>
                        <a:rPr lang="en-US" sz="2400" b="1" kern="1200" dirty="0" err="1">
                          <a:solidFill>
                            <a:schemeClr val="lt1"/>
                          </a:solidFill>
                          <a:latin typeface="Helvetica" panose="020B0604020202020204" pitchFamily="34" charset="0"/>
                          <a:ea typeface="+mn-ea"/>
                          <a:cs typeface="Helvetica" panose="020B0604020202020204" pitchFamily="34" charset="0"/>
                        </a:rPr>
                        <a:t>Takt</a:t>
                      </a:r>
                      <a:r>
                        <a:rPr lang="en-US" sz="2400" b="1" kern="1200" dirty="0">
                          <a:solidFill>
                            <a:schemeClr val="lt1"/>
                          </a:solidFill>
                          <a:latin typeface="Helvetica" panose="020B0604020202020204" pitchFamily="34" charset="0"/>
                          <a:ea typeface="+mn-ea"/>
                          <a:cs typeface="Helvetica" panose="020B0604020202020204" pitchFamily="34" charset="0"/>
                        </a:rPr>
                        <a:t> Times</a:t>
                      </a:r>
                    </a:p>
                  </a:txBody>
                  <a:tcPr>
                    <a:solidFill>
                      <a:schemeClr val="accent1"/>
                    </a:solidFill>
                  </a:tcPr>
                </a:tc>
                <a:extLst>
                  <a:ext uri="{0D108BD9-81ED-4DB2-BD59-A6C34878D82A}">
                    <a16:rowId xmlns="" xmlns:a16="http://schemas.microsoft.com/office/drawing/2014/main" val="2039058119"/>
                  </a:ext>
                </a:extLst>
              </a:tr>
              <a:tr h="370840">
                <a:tc>
                  <a:txBody>
                    <a:bodyPr/>
                    <a:lstStyle/>
                    <a:p>
                      <a:pPr marL="0" algn="l" defTabSz="914400" rtl="0" eaLnBrk="1" latinLnBrk="0" hangingPunct="1"/>
                      <a:r>
                        <a:rPr lang="en-US" sz="2400" b="1" kern="1200" dirty="0">
                          <a:solidFill>
                            <a:schemeClr val="tx1"/>
                          </a:solidFill>
                          <a:latin typeface="Helvetica" panose="020B0604020202020204" pitchFamily="34" charset="0"/>
                          <a:ea typeface="+mn-ea"/>
                          <a:cs typeface="Helvetica" panose="020B0604020202020204" pitchFamily="34" charset="0"/>
                        </a:rPr>
                        <a:t>Sprint #1</a:t>
                      </a:r>
                    </a:p>
                  </a:txBody>
                  <a:tcPr/>
                </a:tc>
                <a:tc>
                  <a:txBody>
                    <a:bodyPr/>
                    <a:lstStyle/>
                    <a:p>
                      <a:pPr marL="0" algn="r" defTabSz="914400" rtl="0" eaLnBrk="1" latinLnBrk="0" hangingPunct="1"/>
                      <a:r>
                        <a:rPr lang="en-US" sz="2400" b="0" kern="1200" dirty="0">
                          <a:solidFill>
                            <a:schemeClr val="tx1"/>
                          </a:solidFill>
                          <a:latin typeface="Helvetica" panose="020B0604020202020204" pitchFamily="34" charset="0"/>
                          <a:ea typeface="+mn-ea"/>
                          <a:cs typeface="Helvetica" panose="020B0604020202020204" pitchFamily="34" charset="0"/>
                        </a:rPr>
                        <a:t>2,5,8</a:t>
                      </a:r>
                    </a:p>
                  </a:txBody>
                  <a:tcPr/>
                </a:tc>
                <a:tc>
                  <a:txBody>
                    <a:bodyPr/>
                    <a:lstStyle/>
                    <a:p>
                      <a:pPr marL="0" algn="r" defTabSz="914400" rtl="0" eaLnBrk="1" latinLnBrk="0" hangingPunct="1"/>
                      <a:r>
                        <a:rPr lang="en-US" sz="2400" b="0" kern="1200" dirty="0">
                          <a:solidFill>
                            <a:schemeClr val="tx1"/>
                          </a:solidFill>
                          <a:latin typeface="Helvetica" panose="020B0604020202020204" pitchFamily="34" charset="0"/>
                          <a:ea typeface="+mn-ea"/>
                          <a:cs typeface="Helvetica" panose="020B0604020202020204" pitchFamily="34" charset="0"/>
                        </a:rPr>
                        <a:t>2,3,3</a:t>
                      </a:r>
                    </a:p>
                  </a:txBody>
                  <a:tcPr/>
                </a:tc>
                <a:extLst>
                  <a:ext uri="{0D108BD9-81ED-4DB2-BD59-A6C34878D82A}">
                    <a16:rowId xmlns="" xmlns:a16="http://schemas.microsoft.com/office/drawing/2014/main" val="77498543"/>
                  </a:ext>
                </a:extLst>
              </a:tr>
              <a:tr h="617452">
                <a:tc>
                  <a:txBody>
                    <a:bodyPr/>
                    <a:lstStyle/>
                    <a:p>
                      <a:pPr marL="0" algn="l" defTabSz="914400" rtl="0" eaLnBrk="1" latinLnBrk="0" hangingPunct="1"/>
                      <a:r>
                        <a:rPr lang="en-US" sz="2400" b="1" kern="1200" dirty="0">
                          <a:solidFill>
                            <a:schemeClr val="tx1"/>
                          </a:solidFill>
                          <a:latin typeface="Helvetica" panose="020B0604020202020204" pitchFamily="34" charset="0"/>
                          <a:ea typeface="+mn-ea"/>
                          <a:cs typeface="Helvetica" panose="020B0604020202020204" pitchFamily="34" charset="0"/>
                        </a:rPr>
                        <a:t>Sprint #2</a:t>
                      </a:r>
                    </a:p>
                  </a:txBody>
                  <a:tcPr/>
                </a:tc>
                <a:tc>
                  <a:txBody>
                    <a:bodyPr/>
                    <a:lstStyle/>
                    <a:p>
                      <a:pPr marL="0" algn="r" defTabSz="914400" rtl="0" eaLnBrk="1" latinLnBrk="0" hangingPunct="1"/>
                      <a:r>
                        <a:rPr lang="en-US" sz="2400" b="0" kern="1200" dirty="0">
                          <a:solidFill>
                            <a:schemeClr val="tx1"/>
                          </a:solidFill>
                          <a:latin typeface="Helvetica" panose="020B0604020202020204" pitchFamily="34" charset="0"/>
                          <a:ea typeface="+mn-ea"/>
                          <a:cs typeface="Helvetica" panose="020B0604020202020204" pitchFamily="34" charset="0"/>
                        </a:rPr>
                        <a:t>3,4,5</a:t>
                      </a:r>
                    </a:p>
                  </a:txBody>
                  <a:tcPr/>
                </a:tc>
                <a:tc>
                  <a:txBody>
                    <a:bodyPr/>
                    <a:lstStyle/>
                    <a:p>
                      <a:pPr marL="0" algn="r" defTabSz="914400" rtl="0" eaLnBrk="1" latinLnBrk="0" hangingPunct="1"/>
                      <a:r>
                        <a:rPr lang="en-US" sz="2400" b="0" kern="1200" dirty="0">
                          <a:solidFill>
                            <a:schemeClr val="tx1"/>
                          </a:solidFill>
                          <a:latin typeface="Helvetica" panose="020B0604020202020204" pitchFamily="34" charset="0"/>
                          <a:ea typeface="+mn-ea"/>
                          <a:cs typeface="Helvetica" panose="020B0604020202020204" pitchFamily="34" charset="0"/>
                        </a:rPr>
                        <a:t>2,1,1.5</a:t>
                      </a:r>
                    </a:p>
                  </a:txBody>
                  <a:tcPr/>
                </a:tc>
                <a:extLst>
                  <a:ext uri="{0D108BD9-81ED-4DB2-BD59-A6C34878D82A}">
                    <a16:rowId xmlns="" xmlns:a16="http://schemas.microsoft.com/office/drawing/2014/main" val="412885090"/>
                  </a:ext>
                </a:extLst>
              </a:tr>
              <a:tr h="370840">
                <a:tc>
                  <a:txBody>
                    <a:bodyPr/>
                    <a:lstStyle/>
                    <a:p>
                      <a:pPr marL="0" algn="l" defTabSz="914400" rtl="0" eaLnBrk="1" latinLnBrk="0" hangingPunct="1"/>
                      <a:r>
                        <a:rPr lang="en-US" sz="2400" b="1" kern="1200" dirty="0">
                          <a:solidFill>
                            <a:schemeClr val="tx1"/>
                          </a:solidFill>
                          <a:latin typeface="Helvetica" panose="020B0604020202020204" pitchFamily="34" charset="0"/>
                          <a:ea typeface="+mn-ea"/>
                          <a:cs typeface="Helvetica" panose="020B0604020202020204" pitchFamily="34" charset="0"/>
                        </a:rPr>
                        <a:t>Sprint #3</a:t>
                      </a:r>
                    </a:p>
                  </a:txBody>
                  <a:tcPr/>
                </a:tc>
                <a:tc>
                  <a:txBody>
                    <a:bodyPr/>
                    <a:lstStyle/>
                    <a:p>
                      <a:pPr marL="0" algn="r" defTabSz="914400" rtl="0" eaLnBrk="1" latinLnBrk="0" hangingPunct="1"/>
                      <a:r>
                        <a:rPr lang="en-US" sz="2400" b="0" kern="1200" dirty="0">
                          <a:solidFill>
                            <a:schemeClr val="tx1"/>
                          </a:solidFill>
                          <a:latin typeface="Helvetica" panose="020B0604020202020204" pitchFamily="34" charset="0"/>
                          <a:ea typeface="+mn-ea"/>
                          <a:cs typeface="Helvetica" panose="020B0604020202020204" pitchFamily="34" charset="0"/>
                        </a:rPr>
                        <a:t>5,8,8</a:t>
                      </a:r>
                    </a:p>
                  </a:txBody>
                  <a:tcPr/>
                </a:tc>
                <a:tc>
                  <a:txBody>
                    <a:bodyPr/>
                    <a:lstStyle/>
                    <a:p>
                      <a:pPr marL="0" algn="r" defTabSz="914400" rtl="0" eaLnBrk="1" latinLnBrk="0" hangingPunct="1"/>
                      <a:r>
                        <a:rPr lang="en-US" sz="2400" b="0" kern="1200" dirty="0">
                          <a:solidFill>
                            <a:schemeClr val="tx1"/>
                          </a:solidFill>
                          <a:latin typeface="Helvetica" panose="020B0604020202020204" pitchFamily="34" charset="0"/>
                          <a:ea typeface="+mn-ea"/>
                          <a:cs typeface="Helvetica" panose="020B0604020202020204" pitchFamily="34" charset="0"/>
                        </a:rPr>
                        <a:t>3,0,9</a:t>
                      </a:r>
                    </a:p>
                  </a:txBody>
                  <a:tcPr/>
                </a:tc>
                <a:extLst>
                  <a:ext uri="{0D108BD9-81ED-4DB2-BD59-A6C34878D82A}">
                    <a16:rowId xmlns="" xmlns:a16="http://schemas.microsoft.com/office/drawing/2014/main" val="3031244992"/>
                  </a:ext>
                </a:extLst>
              </a:tr>
              <a:tr h="370840">
                <a:tc>
                  <a:txBody>
                    <a:bodyPr/>
                    <a:lstStyle/>
                    <a:p>
                      <a:pPr marL="0" algn="r" defTabSz="914400" rtl="0" eaLnBrk="1" latinLnBrk="0" hangingPunct="1"/>
                      <a:r>
                        <a:rPr lang="en-US" sz="2400" b="1" kern="1200" dirty="0">
                          <a:solidFill>
                            <a:schemeClr val="tx1"/>
                          </a:solidFill>
                          <a:latin typeface="Helvetica" panose="020B0604020202020204" pitchFamily="34" charset="0"/>
                          <a:ea typeface="+mn-ea"/>
                          <a:cs typeface="Helvetica" panose="020B0604020202020204" pitchFamily="34" charset="0"/>
                        </a:rPr>
                        <a:t>Average:</a:t>
                      </a:r>
                    </a:p>
                  </a:txBody>
                  <a:tcPr/>
                </a:tc>
                <a:tc>
                  <a:txBody>
                    <a:bodyPr/>
                    <a:lstStyle/>
                    <a:p>
                      <a:pPr marL="0" algn="r" defTabSz="914400" rtl="0" eaLnBrk="1" latinLnBrk="0" hangingPunct="1"/>
                      <a:r>
                        <a:rPr lang="en-US" sz="2400" b="1" kern="1200" dirty="0">
                          <a:solidFill>
                            <a:schemeClr val="tx1"/>
                          </a:solidFill>
                          <a:latin typeface="Helvetica" panose="020B0604020202020204" pitchFamily="34" charset="0"/>
                          <a:ea typeface="+mn-ea"/>
                          <a:cs typeface="Helvetica" panose="020B0604020202020204" pitchFamily="34" charset="0"/>
                        </a:rPr>
                        <a:t>5</a:t>
                      </a:r>
                    </a:p>
                  </a:txBody>
                  <a:tcPr/>
                </a:tc>
                <a:tc>
                  <a:txBody>
                    <a:bodyPr/>
                    <a:lstStyle/>
                    <a:p>
                      <a:pPr marL="0" algn="r" defTabSz="914400" rtl="0" eaLnBrk="1" latinLnBrk="0" hangingPunct="1"/>
                      <a:r>
                        <a:rPr lang="en-US" sz="2400" b="1" kern="1200" dirty="0">
                          <a:solidFill>
                            <a:schemeClr val="tx1"/>
                          </a:solidFill>
                          <a:latin typeface="Helvetica" panose="020B0604020202020204" pitchFamily="34" charset="0"/>
                          <a:ea typeface="+mn-ea"/>
                          <a:cs typeface="Helvetica" panose="020B0604020202020204" pitchFamily="34" charset="0"/>
                        </a:rPr>
                        <a:t>2.70</a:t>
                      </a:r>
                    </a:p>
                  </a:txBody>
                  <a:tcPr/>
                </a:tc>
                <a:extLst>
                  <a:ext uri="{0D108BD9-81ED-4DB2-BD59-A6C34878D82A}">
                    <a16:rowId xmlns="" xmlns:a16="http://schemas.microsoft.com/office/drawing/2014/main" val="1389328673"/>
                  </a:ext>
                </a:extLst>
              </a:tr>
            </a:tbl>
          </a:graphicData>
        </a:graphic>
      </p:graphicFrame>
      <p:sp>
        <p:nvSpPr>
          <p:cNvPr id="3" name="Slide Number Placeholder 2"/>
          <p:cNvSpPr>
            <a:spLocks noGrp="1"/>
          </p:cNvSpPr>
          <p:nvPr>
            <p:ph type="sldNum" sz="quarter" idx="12"/>
          </p:nvPr>
        </p:nvSpPr>
        <p:spPr/>
        <p:txBody>
          <a:bodyPr/>
          <a:lstStyle/>
          <a:p>
            <a:fld id="{4F67CE85-2EDB-4401-B754-58EBF1BFFC64}" type="slidenum">
              <a:rPr lang="en-US" smtClean="0"/>
              <a:pPr/>
              <a:t>13</a:t>
            </a:fld>
            <a:endParaRPr lang="en-US"/>
          </a:p>
        </p:txBody>
      </p:sp>
    </p:spTree>
    <p:extLst>
      <p:ext uri="{BB962C8B-B14F-4D97-AF65-F5344CB8AC3E}">
        <p14:creationId xmlns:p14="http://schemas.microsoft.com/office/powerpoint/2010/main" val="3328416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174640540"/>
              </p:ext>
            </p:extLst>
          </p:nvPr>
        </p:nvGraphicFramePr>
        <p:xfrm>
          <a:off x="0" y="0"/>
          <a:ext cx="12192003" cy="6858006"/>
        </p:xfrm>
        <a:graphic>
          <a:graphicData uri="http://schemas.openxmlformats.org/drawingml/2006/table">
            <a:tbl>
              <a:tblPr/>
              <a:tblGrid>
                <a:gridCol w="800072">
                  <a:extLst>
                    <a:ext uri="{9D8B030D-6E8A-4147-A177-3AD203B41FA5}">
                      <a16:colId xmlns="" xmlns:a16="http://schemas.microsoft.com/office/drawing/2014/main" val="20000"/>
                    </a:ext>
                  </a:extLst>
                </a:gridCol>
                <a:gridCol w="800072">
                  <a:extLst>
                    <a:ext uri="{9D8B030D-6E8A-4147-A177-3AD203B41FA5}">
                      <a16:colId xmlns="" xmlns:a16="http://schemas.microsoft.com/office/drawing/2014/main" val="20001"/>
                    </a:ext>
                  </a:extLst>
                </a:gridCol>
                <a:gridCol w="800072">
                  <a:extLst>
                    <a:ext uri="{9D8B030D-6E8A-4147-A177-3AD203B41FA5}">
                      <a16:colId xmlns="" xmlns:a16="http://schemas.microsoft.com/office/drawing/2014/main" val="20002"/>
                    </a:ext>
                  </a:extLst>
                </a:gridCol>
                <a:gridCol w="800072">
                  <a:extLst>
                    <a:ext uri="{9D8B030D-6E8A-4147-A177-3AD203B41FA5}">
                      <a16:colId xmlns="" xmlns:a16="http://schemas.microsoft.com/office/drawing/2014/main" val="20003"/>
                    </a:ext>
                  </a:extLst>
                </a:gridCol>
                <a:gridCol w="800072">
                  <a:extLst>
                    <a:ext uri="{9D8B030D-6E8A-4147-A177-3AD203B41FA5}">
                      <a16:colId xmlns="" xmlns:a16="http://schemas.microsoft.com/office/drawing/2014/main" val="20004"/>
                    </a:ext>
                  </a:extLst>
                </a:gridCol>
                <a:gridCol w="800072">
                  <a:extLst>
                    <a:ext uri="{9D8B030D-6E8A-4147-A177-3AD203B41FA5}">
                      <a16:colId xmlns="" xmlns:a16="http://schemas.microsoft.com/office/drawing/2014/main" val="20005"/>
                    </a:ext>
                  </a:extLst>
                </a:gridCol>
                <a:gridCol w="800072">
                  <a:extLst>
                    <a:ext uri="{9D8B030D-6E8A-4147-A177-3AD203B41FA5}">
                      <a16:colId xmlns="" xmlns:a16="http://schemas.microsoft.com/office/drawing/2014/main" val="20006"/>
                    </a:ext>
                  </a:extLst>
                </a:gridCol>
                <a:gridCol w="800072">
                  <a:extLst>
                    <a:ext uri="{9D8B030D-6E8A-4147-A177-3AD203B41FA5}">
                      <a16:colId xmlns="" xmlns:a16="http://schemas.microsoft.com/office/drawing/2014/main" val="20007"/>
                    </a:ext>
                  </a:extLst>
                </a:gridCol>
                <a:gridCol w="800072">
                  <a:extLst>
                    <a:ext uri="{9D8B030D-6E8A-4147-A177-3AD203B41FA5}">
                      <a16:colId xmlns="" xmlns:a16="http://schemas.microsoft.com/office/drawing/2014/main" val="20008"/>
                    </a:ext>
                  </a:extLst>
                </a:gridCol>
                <a:gridCol w="872805">
                  <a:extLst>
                    <a:ext uri="{9D8B030D-6E8A-4147-A177-3AD203B41FA5}">
                      <a16:colId xmlns="" xmlns:a16="http://schemas.microsoft.com/office/drawing/2014/main" val="20009"/>
                    </a:ext>
                  </a:extLst>
                </a:gridCol>
                <a:gridCol w="872805">
                  <a:extLst>
                    <a:ext uri="{9D8B030D-6E8A-4147-A177-3AD203B41FA5}">
                      <a16:colId xmlns="" xmlns:a16="http://schemas.microsoft.com/office/drawing/2014/main" val="20010"/>
                    </a:ext>
                  </a:extLst>
                </a:gridCol>
                <a:gridCol w="872805">
                  <a:extLst>
                    <a:ext uri="{9D8B030D-6E8A-4147-A177-3AD203B41FA5}">
                      <a16:colId xmlns="" xmlns:a16="http://schemas.microsoft.com/office/drawing/2014/main" val="20011"/>
                    </a:ext>
                  </a:extLst>
                </a:gridCol>
                <a:gridCol w="790980">
                  <a:extLst>
                    <a:ext uri="{9D8B030D-6E8A-4147-A177-3AD203B41FA5}">
                      <a16:colId xmlns="" xmlns:a16="http://schemas.microsoft.com/office/drawing/2014/main" val="20012"/>
                    </a:ext>
                  </a:extLst>
                </a:gridCol>
                <a:gridCol w="790980">
                  <a:extLst>
                    <a:ext uri="{9D8B030D-6E8A-4147-A177-3AD203B41FA5}">
                      <a16:colId xmlns="" xmlns:a16="http://schemas.microsoft.com/office/drawing/2014/main" val="20013"/>
                    </a:ext>
                  </a:extLst>
                </a:gridCol>
                <a:gridCol w="790980">
                  <a:extLst>
                    <a:ext uri="{9D8B030D-6E8A-4147-A177-3AD203B41FA5}">
                      <a16:colId xmlns="" xmlns:a16="http://schemas.microsoft.com/office/drawing/2014/main" val="20014"/>
                    </a:ext>
                  </a:extLst>
                </a:gridCol>
              </a:tblGrid>
              <a:tr h="221226">
                <a:tc gridSpan="15">
                  <a:txBody>
                    <a:bodyPr/>
                    <a:lstStyle/>
                    <a:p>
                      <a:pPr algn="ctr" fontAlgn="b"/>
                      <a:r>
                        <a:rPr lang="en-US" sz="800" b="1" i="0" u="none" strike="noStrike">
                          <a:solidFill>
                            <a:srgbClr val="FFFFFF"/>
                          </a:solidFill>
                          <a:effectLst/>
                          <a:latin typeface="Calibri" charset="0"/>
                        </a:rPr>
                        <a:t>Cycle Times</a:t>
                      </a:r>
                    </a:p>
                  </a:txBody>
                  <a:tcPr marL="4249" marR="4249" marT="4249" marB="0" anchor="b">
                    <a:lnL w="6350" cap="flat" cmpd="sng" algn="ctr">
                      <a:solidFill>
                        <a:srgbClr val="FFFFFF"/>
                      </a:solidFill>
                      <a:prstDash val="solid"/>
                      <a:round/>
                      <a:headEnd type="none" w="med" len="med"/>
                      <a:tailEnd type="none" w="med" len="med"/>
                    </a:lnL>
                    <a:lnR>
                      <a:noFill/>
                    </a:lnR>
                    <a:lnT>
                      <a:noFill/>
                    </a:lnT>
                    <a:lnB>
                      <a:noFill/>
                    </a:lnB>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21226">
                <a:tc>
                  <a:txBody>
                    <a:bodyPr/>
                    <a:lstStyle/>
                    <a:p>
                      <a:pPr algn="r" fontAlgn="b"/>
                      <a:r>
                        <a:rPr lang="en-US" sz="800" b="0" i="0" u="none" strike="noStrike" dirty="0">
                          <a:solidFill>
                            <a:srgbClr val="000000"/>
                          </a:solidFill>
                          <a:effectLst/>
                          <a:latin typeface="Calibri" charset="0"/>
                        </a:rPr>
                        <a:t>4</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dirty="0">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01"/>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dirty="0">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dirty="0">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dirty="0">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2"/>
                  </a:ext>
                </a:extLst>
              </a:tr>
              <a:tr h="221226">
                <a:tc>
                  <a:txBody>
                    <a:bodyPr/>
                    <a:lstStyle/>
                    <a:p>
                      <a:pPr algn="r" fontAlgn="b"/>
                      <a:r>
                        <a:rPr lang="en-US" sz="800" b="0" i="0" u="none" strike="noStrike">
                          <a:solidFill>
                            <a:srgbClr val="000000"/>
                          </a:solidFill>
                          <a:effectLst/>
                          <a:latin typeface="Calibri" charset="0"/>
                        </a:rPr>
                        <a:t>3</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03"/>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4"/>
                  </a:ext>
                </a:extLst>
              </a:tr>
              <a:tr h="221226">
                <a:tc>
                  <a:txBody>
                    <a:bodyPr/>
                    <a:lstStyle/>
                    <a:p>
                      <a:pPr algn="r" fontAlgn="b"/>
                      <a:r>
                        <a:rPr lang="en-US" sz="800" b="0" i="0" u="none" strike="noStrike">
                          <a:solidFill>
                            <a:srgbClr val="000000"/>
                          </a:solidFill>
                          <a:effectLst/>
                          <a:latin typeface="Calibri" charset="0"/>
                        </a:rPr>
                        <a:t>5</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05"/>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6"/>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07"/>
                  </a:ext>
                </a:extLst>
              </a:tr>
              <a:tr h="221226">
                <a:tc>
                  <a:txBody>
                    <a:bodyPr/>
                    <a:lstStyle/>
                    <a:p>
                      <a:pPr algn="r" fontAlgn="b"/>
                      <a:r>
                        <a:rPr lang="en-US" sz="800" b="0" i="0" u="none" strike="noStrike">
                          <a:solidFill>
                            <a:srgbClr val="000000"/>
                          </a:solidFill>
                          <a:effectLst/>
                          <a:latin typeface="Calibri" charset="0"/>
                        </a:rPr>
                        <a:t>4</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08"/>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09"/>
                  </a:ext>
                </a:extLst>
              </a:tr>
              <a:tr h="221226">
                <a:tc>
                  <a:txBody>
                    <a:bodyPr/>
                    <a:lstStyle/>
                    <a:p>
                      <a:pPr algn="r" fontAlgn="b"/>
                      <a:r>
                        <a:rPr lang="en-US" sz="800" b="0" i="0" u="none" strike="noStrike">
                          <a:solidFill>
                            <a:srgbClr val="000000"/>
                          </a:solidFill>
                          <a:effectLst/>
                          <a:latin typeface="Calibri" charset="0"/>
                        </a:rPr>
                        <a:t>5</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0"/>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11"/>
                  </a:ext>
                </a:extLst>
              </a:tr>
              <a:tr h="221226">
                <a:tc>
                  <a:txBody>
                    <a:bodyPr/>
                    <a:lstStyle/>
                    <a:p>
                      <a:pPr algn="r" fontAlgn="b"/>
                      <a:r>
                        <a:rPr lang="en-US" sz="800" b="0" i="0" u="none" strike="noStrike">
                          <a:solidFill>
                            <a:srgbClr val="000000"/>
                          </a:solidFill>
                          <a:effectLst/>
                          <a:latin typeface="Calibri" charset="0"/>
                        </a:rPr>
                        <a:t>4</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dirty="0">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2"/>
                  </a:ext>
                </a:extLst>
              </a:tr>
              <a:tr h="221226">
                <a:tc>
                  <a:txBody>
                    <a:bodyPr/>
                    <a:lstStyle/>
                    <a:p>
                      <a:pPr algn="r" fontAlgn="b"/>
                      <a:r>
                        <a:rPr lang="en-US" sz="800" b="0" i="0" u="none" strike="noStrike">
                          <a:solidFill>
                            <a:srgbClr val="000000"/>
                          </a:solidFill>
                          <a:effectLst/>
                          <a:latin typeface="Calibri" charset="0"/>
                        </a:rPr>
                        <a:t>4</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13"/>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dirty="0">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4"/>
                  </a:ext>
                </a:extLst>
              </a:tr>
              <a:tr h="221226">
                <a:tc>
                  <a:txBody>
                    <a:bodyPr/>
                    <a:lstStyle/>
                    <a:p>
                      <a:pPr algn="r" fontAlgn="b"/>
                      <a:r>
                        <a:rPr lang="en-US" sz="800" b="0" i="0" u="none" strike="noStrike">
                          <a:solidFill>
                            <a:srgbClr val="000000"/>
                          </a:solidFill>
                          <a:effectLst/>
                          <a:latin typeface="Calibri" charset="0"/>
                        </a:rPr>
                        <a:t>5</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15"/>
                  </a:ext>
                </a:extLst>
              </a:tr>
              <a:tr h="221226">
                <a:tc>
                  <a:txBody>
                    <a:bodyPr/>
                    <a:lstStyle/>
                    <a:p>
                      <a:pPr algn="r" fontAlgn="b"/>
                      <a:r>
                        <a:rPr lang="en-US" sz="800" b="0" i="0" u="none" strike="noStrike">
                          <a:solidFill>
                            <a:srgbClr val="000000"/>
                          </a:solidFill>
                          <a:effectLst/>
                          <a:latin typeface="Calibri" charset="0"/>
                        </a:rPr>
                        <a:t>5</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6"/>
                  </a:ext>
                </a:extLst>
              </a:tr>
              <a:tr h="221226">
                <a:tc>
                  <a:txBody>
                    <a:bodyPr/>
                    <a:lstStyle/>
                    <a:p>
                      <a:pPr algn="r" fontAlgn="b"/>
                      <a:r>
                        <a:rPr lang="en-US" sz="800" b="0" i="0" u="none" strike="noStrike">
                          <a:solidFill>
                            <a:srgbClr val="000000"/>
                          </a:solidFill>
                          <a:effectLst/>
                          <a:latin typeface="Calibri" charset="0"/>
                        </a:rPr>
                        <a:t>5</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17"/>
                  </a:ext>
                </a:extLst>
              </a:tr>
              <a:tr h="221226">
                <a:tc>
                  <a:txBody>
                    <a:bodyPr/>
                    <a:lstStyle/>
                    <a:p>
                      <a:pPr algn="r" fontAlgn="b"/>
                      <a:r>
                        <a:rPr lang="is-IS" sz="800" b="0" i="0" u="none" strike="noStrike">
                          <a:solidFill>
                            <a:srgbClr val="000000"/>
                          </a:solidFill>
                          <a:effectLst/>
                          <a:latin typeface="Calibri" charset="0"/>
                        </a:rPr>
                        <a:t>2</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dirty="0">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18"/>
                  </a:ext>
                </a:extLst>
              </a:tr>
              <a:tr h="221226">
                <a:tc>
                  <a:txBody>
                    <a:bodyPr/>
                    <a:lstStyle/>
                    <a:p>
                      <a:pPr algn="r" fontAlgn="b"/>
                      <a:r>
                        <a:rPr lang="en-US" sz="800" b="0" i="0" u="none" strike="noStrike">
                          <a:solidFill>
                            <a:srgbClr val="000000"/>
                          </a:solidFill>
                          <a:effectLst/>
                          <a:latin typeface="Calibri" charset="0"/>
                        </a:rPr>
                        <a:t>5</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19"/>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dirty="0">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20"/>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21"/>
                  </a:ext>
                </a:extLst>
              </a:tr>
              <a:tr h="221226">
                <a:tc>
                  <a:txBody>
                    <a:bodyPr/>
                    <a:lstStyle/>
                    <a:p>
                      <a:pPr algn="r" fontAlgn="b"/>
                      <a:r>
                        <a:rPr lang="en-US" sz="800" b="0" i="0" u="none" strike="noStrike">
                          <a:solidFill>
                            <a:srgbClr val="000000"/>
                          </a:solidFill>
                          <a:effectLst/>
                          <a:latin typeface="Calibri" charset="0"/>
                        </a:rPr>
                        <a:t>5</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22"/>
                  </a:ext>
                </a:extLst>
              </a:tr>
              <a:tr h="221226">
                <a:tc>
                  <a:txBody>
                    <a:bodyPr/>
                    <a:lstStyle/>
                    <a:p>
                      <a:pPr algn="r" fontAlgn="b"/>
                      <a:r>
                        <a:rPr lang="en-US" sz="800" b="0" i="0" u="none" strike="noStrike">
                          <a:solidFill>
                            <a:srgbClr val="000000"/>
                          </a:solidFill>
                          <a:effectLst/>
                          <a:latin typeface="Calibri" charset="0"/>
                        </a:rPr>
                        <a:t>4</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23"/>
                  </a:ext>
                </a:extLst>
              </a:tr>
              <a:tr h="221226">
                <a:tc>
                  <a:txBody>
                    <a:bodyPr/>
                    <a:lstStyle/>
                    <a:p>
                      <a:pPr algn="r" fontAlgn="b"/>
                      <a:r>
                        <a:rPr lang="en-US" sz="800" b="0" i="0" u="none" strike="noStrike">
                          <a:solidFill>
                            <a:srgbClr val="000000"/>
                          </a:solidFill>
                          <a:effectLst/>
                          <a:latin typeface="Calibri" charset="0"/>
                        </a:rPr>
                        <a:t>4</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24"/>
                  </a:ext>
                </a:extLst>
              </a:tr>
              <a:tr h="221226">
                <a:tc>
                  <a:txBody>
                    <a:bodyPr/>
                    <a:lstStyle/>
                    <a:p>
                      <a:pPr algn="r" fontAlgn="b"/>
                      <a:r>
                        <a:rPr lang="en-US" sz="800" b="0" i="0" u="none" strike="noStrike">
                          <a:solidFill>
                            <a:srgbClr val="000000"/>
                          </a:solidFill>
                          <a:effectLst/>
                          <a:latin typeface="Calibri" charset="0"/>
                        </a:rPr>
                        <a:t>5</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25"/>
                  </a:ext>
                </a:extLst>
              </a:tr>
              <a:tr h="221226">
                <a:tc>
                  <a:txBody>
                    <a:bodyPr/>
                    <a:lstStyle/>
                    <a:p>
                      <a:pPr algn="r" fontAlgn="b"/>
                      <a:r>
                        <a:rPr lang="en-US" sz="800" b="0" i="0" u="none" strike="noStrike">
                          <a:solidFill>
                            <a:srgbClr val="000000"/>
                          </a:solidFill>
                          <a:effectLst/>
                          <a:latin typeface="Calibri" charset="0"/>
                        </a:rPr>
                        <a:t>4</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26"/>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27"/>
                  </a:ext>
                </a:extLst>
              </a:tr>
              <a:tr h="221226">
                <a:tc>
                  <a:txBody>
                    <a:bodyPr/>
                    <a:lstStyle/>
                    <a:p>
                      <a:pPr algn="r" fontAlgn="b"/>
                      <a:r>
                        <a:rPr lang="en-US" sz="800" b="0" i="0" u="none" strike="noStrike">
                          <a:solidFill>
                            <a:srgbClr val="000000"/>
                          </a:solidFill>
                          <a:effectLst/>
                          <a:latin typeface="Calibri" charset="0"/>
                        </a:rPr>
                        <a:t>8</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 xmlns:a16="http://schemas.microsoft.com/office/drawing/2014/main" val="10028"/>
                  </a:ext>
                </a:extLst>
              </a:tr>
              <a:tr h="221226">
                <a:tc>
                  <a:txBody>
                    <a:bodyPr/>
                    <a:lstStyle/>
                    <a:p>
                      <a:pPr algn="r" fontAlgn="b"/>
                      <a:r>
                        <a:rPr lang="en-US" sz="800" b="0" i="0" u="none" strike="noStrike">
                          <a:solidFill>
                            <a:srgbClr val="000000"/>
                          </a:solidFill>
                          <a:effectLst/>
                          <a:latin typeface="Calibri" charset="0"/>
                        </a:rPr>
                        <a:t>5</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dirty="0">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 xmlns:a16="http://schemas.microsoft.com/office/drawing/2014/main" val="10029"/>
                  </a:ext>
                </a:extLst>
              </a:tr>
              <a:tr h="221226">
                <a:tc>
                  <a:txBody>
                    <a:bodyPr/>
                    <a:lstStyle/>
                    <a:p>
                      <a:pPr algn="r" fontAlgn="b"/>
                      <a:r>
                        <a:rPr lang="en-US" sz="800" b="0" i="0" u="none" strike="noStrike">
                          <a:solidFill>
                            <a:srgbClr val="000000"/>
                          </a:solidFill>
                          <a:effectLst/>
                          <a:latin typeface="Calibri" charset="0"/>
                        </a:rPr>
                        <a:t>4</a:t>
                      </a:r>
                    </a:p>
                  </a:txBody>
                  <a:tcPr marL="4249" marR="4249" marT="424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dirty="0">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is-IS" sz="800" b="0" i="0" u="none" strike="noStrike">
                          <a:solidFill>
                            <a:srgbClr val="000000"/>
                          </a:solidFill>
                          <a:effectLst/>
                          <a:latin typeface="Calibri" charset="0"/>
                        </a:rPr>
                        <a:t>2</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3</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4</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a:solidFill>
                            <a:srgbClr val="000000"/>
                          </a:solidFill>
                          <a:effectLst/>
                          <a:latin typeface="Calibri" charset="0"/>
                        </a:rPr>
                        <a:t>5</a:t>
                      </a:r>
                    </a:p>
                  </a:txBody>
                  <a:tcPr marL="4249" marR="4249" marT="424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9E1F2"/>
                    </a:solidFill>
                  </a:tcPr>
                </a:tc>
                <a:tc>
                  <a:txBody>
                    <a:bodyPr/>
                    <a:lstStyle/>
                    <a:p>
                      <a:pPr algn="r" fontAlgn="b"/>
                      <a:r>
                        <a:rPr lang="en-US" sz="800" b="0" i="0" u="none" strike="noStrike" dirty="0">
                          <a:solidFill>
                            <a:srgbClr val="000000"/>
                          </a:solidFill>
                          <a:effectLst/>
                          <a:latin typeface="Calibri" charset="0"/>
                        </a:rPr>
                        <a:t>8</a:t>
                      </a:r>
                    </a:p>
                  </a:txBody>
                  <a:tcPr marL="4249" marR="4249" marT="4249"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9E1F2"/>
                    </a:solidFill>
                  </a:tcPr>
                </a:tc>
                <a:extLst>
                  <a:ext uri="{0D108BD9-81ED-4DB2-BD59-A6C34878D82A}">
                    <a16:rowId xmlns="" xmlns:a16="http://schemas.microsoft.com/office/drawing/2014/main" val="10030"/>
                  </a:ext>
                </a:extLst>
              </a:tr>
            </a:tbl>
          </a:graphicData>
        </a:graphic>
      </p:graphicFrame>
      <p:sp>
        <p:nvSpPr>
          <p:cNvPr id="3" name="Slide Number Placeholder 2"/>
          <p:cNvSpPr>
            <a:spLocks noGrp="1"/>
          </p:cNvSpPr>
          <p:nvPr>
            <p:ph type="sldNum" sz="quarter" idx="12"/>
          </p:nvPr>
        </p:nvSpPr>
        <p:spPr/>
        <p:txBody>
          <a:bodyPr/>
          <a:lstStyle/>
          <a:p>
            <a:fld id="{4F67CE85-2EDB-4401-B754-58EBF1BFFC64}" type="slidenum">
              <a:rPr lang="en-US" smtClean="0"/>
              <a:pPr/>
              <a:t>14</a:t>
            </a:fld>
            <a:endParaRPr lang="en-US"/>
          </a:p>
        </p:txBody>
      </p:sp>
      <p:sp>
        <p:nvSpPr>
          <p:cNvPr id="4" name="Oval 3"/>
          <p:cNvSpPr/>
          <p:nvPr/>
        </p:nvSpPr>
        <p:spPr>
          <a:xfrm>
            <a:off x="3806890" y="1548882"/>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12432" y="1971837"/>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17974" y="2450775"/>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23516" y="3097662"/>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17974" y="3546763"/>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612432" y="3995864"/>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806890" y="4444965"/>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001348" y="4894066"/>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95806" y="5343167"/>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2430" y="880191"/>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417970" y="211500"/>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223510" y="195947"/>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91724" y="441652"/>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871904" y="687357"/>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752084" y="933062"/>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632264" y="1757262"/>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456461" y="2880038"/>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1261997" y="4002814"/>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2011550" y="5125590"/>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0447124" y="5296651"/>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752084" y="5483126"/>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752084" y="4865459"/>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792518" y="4215432"/>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832952" y="3565405"/>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08896" y="2880038"/>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09051" y="2005445"/>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6026" y="1103958"/>
            <a:ext cx="242596" cy="279918"/>
          </a:xfrm>
          <a:prstGeom prst="ellipse">
            <a:avLst/>
          </a:prstGeom>
          <a:noFill/>
          <a:ln w="28575">
            <a:solidFill>
              <a:srgbClr val="1D8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28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Two Rules</a:t>
            </a:r>
          </a:p>
        </p:txBody>
      </p:sp>
      <p:sp>
        <p:nvSpPr>
          <p:cNvPr id="3" name="Content Placeholder 2"/>
          <p:cNvSpPr>
            <a:spLocks noGrp="1"/>
          </p:cNvSpPr>
          <p:nvPr>
            <p:ph idx="1"/>
          </p:nvPr>
        </p:nvSpPr>
        <p:spPr/>
        <p:txBody>
          <a:bodyPr/>
          <a:lstStyle/>
          <a:p>
            <a:pPr marL="514350" indent="-514350">
              <a:buFont typeface="+mj-lt"/>
              <a:buAutoNum type="arabicPeriod"/>
            </a:pPr>
            <a:r>
              <a:rPr lang="en-US" dirty="0"/>
              <a:t>Every </a:t>
            </a:r>
            <a:r>
              <a:rPr lang="en-US" dirty="0" smtClean="0"/>
              <a:t>forecast </a:t>
            </a:r>
            <a:r>
              <a:rPr lang="en-US" dirty="0"/>
              <a:t>includes a date range</a:t>
            </a:r>
          </a:p>
          <a:p>
            <a:pPr marL="514350" indent="-514350">
              <a:buFont typeface="+mj-lt"/>
              <a:buAutoNum type="arabicPeriod"/>
            </a:pPr>
            <a:r>
              <a:rPr lang="en-US" dirty="0"/>
              <a:t>Every forecast includes a probability of hitting that date range</a:t>
            </a:r>
          </a:p>
        </p:txBody>
      </p:sp>
      <p:sp>
        <p:nvSpPr>
          <p:cNvPr id="4" name="Slide Number Placeholder 3"/>
          <p:cNvSpPr>
            <a:spLocks noGrp="1"/>
          </p:cNvSpPr>
          <p:nvPr>
            <p:ph type="sldNum" sz="quarter" idx="12"/>
          </p:nvPr>
        </p:nvSpPr>
        <p:spPr/>
        <p:txBody>
          <a:bodyPr/>
          <a:lstStyle/>
          <a:p>
            <a:fld id="{4F67CE85-2EDB-4401-B754-58EBF1BFFC64}" type="slidenum">
              <a:rPr lang="en-US" smtClean="0"/>
              <a:pPr/>
              <a:t>15</a:t>
            </a:fld>
            <a:endParaRPr lang="en-US"/>
          </a:p>
        </p:txBody>
      </p:sp>
    </p:spTree>
    <p:extLst>
      <p:ext uri="{BB962C8B-B14F-4D97-AF65-F5344CB8AC3E}">
        <p14:creationId xmlns:p14="http://schemas.microsoft.com/office/powerpoint/2010/main" val="1898185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4F67CE85-2EDB-4401-B754-58EBF1BFFC64}" type="slidenum">
              <a:rPr lang="en-US" smtClean="0"/>
              <a:pPr/>
              <a:t>16</a:t>
            </a:fld>
            <a:endParaRPr lang="en-US"/>
          </a:p>
        </p:txBody>
      </p:sp>
      <p:sp>
        <p:nvSpPr>
          <p:cNvPr id="4" name="Title 3"/>
          <p:cNvSpPr>
            <a:spLocks noGrp="1"/>
          </p:cNvSpPr>
          <p:nvPr>
            <p:ph type="title"/>
          </p:nvPr>
        </p:nvSpPr>
        <p:spPr/>
        <p:txBody>
          <a:bodyPr/>
          <a:lstStyle/>
          <a:p>
            <a:r>
              <a:rPr lang="en-US" dirty="0" smtClean="0"/>
              <a:t>Perform</a:t>
            </a:r>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625840225"/>
              </p:ext>
            </p:extLst>
          </p:nvPr>
        </p:nvGraphicFramePr>
        <p:xfrm>
          <a:off x="838200" y="1680151"/>
          <a:ext cx="10515600" cy="4533617"/>
        </p:xfrm>
        <a:graphic>
          <a:graphicData uri="http://schemas.openxmlformats.org/drawingml/2006/table">
            <a:tbl>
              <a:tblPr firstRow="1" bandRow="1">
                <a:tableStyleId>{5C22544A-7EE6-4342-B048-85BDC9FD1C3A}</a:tableStyleId>
              </a:tblPr>
              <a:tblGrid>
                <a:gridCol w="5257800">
                  <a:extLst>
                    <a:ext uri="{9D8B030D-6E8A-4147-A177-3AD203B41FA5}">
                      <a16:colId xmlns="" xmlns:a16="http://schemas.microsoft.com/office/drawing/2014/main" val="1115791189"/>
                    </a:ext>
                  </a:extLst>
                </a:gridCol>
                <a:gridCol w="5257800">
                  <a:extLst>
                    <a:ext uri="{9D8B030D-6E8A-4147-A177-3AD203B41FA5}">
                      <a16:colId xmlns="" xmlns:a16="http://schemas.microsoft.com/office/drawing/2014/main" val="3589420373"/>
                    </a:ext>
                  </a:extLst>
                </a:gridCol>
              </a:tblGrid>
              <a:tr h="412147">
                <a:tc>
                  <a:txBody>
                    <a:bodyPr/>
                    <a:lstStyle/>
                    <a:p>
                      <a:r>
                        <a:rPr lang="en-US" sz="2000" dirty="0">
                          <a:latin typeface="Helvetica" panose="020B0604020202020204" pitchFamily="34" charset="0"/>
                          <a:cs typeface="Helvetica" panose="020B0604020202020204" pitchFamily="34" charset="0"/>
                        </a:rPr>
                        <a:t>Simulated</a:t>
                      </a:r>
                      <a:r>
                        <a:rPr lang="en-US" sz="2000" baseline="0" dirty="0">
                          <a:latin typeface="Helvetica" panose="020B0604020202020204" pitchFamily="34" charset="0"/>
                          <a:cs typeface="Helvetica" panose="020B0604020202020204" pitchFamily="34" charset="0"/>
                        </a:rPr>
                        <a:t> Project</a:t>
                      </a:r>
                      <a:endParaRPr lang="en-US" sz="2000" dirty="0">
                        <a:latin typeface="Helvetica" panose="020B0604020202020204" pitchFamily="34" charset="0"/>
                        <a:cs typeface="Helvetica" panose="020B0604020202020204" pitchFamily="34" charset="0"/>
                      </a:endParaRPr>
                    </a:p>
                  </a:txBody>
                  <a:tcPr/>
                </a:tc>
                <a:tc>
                  <a:txBody>
                    <a:bodyPr/>
                    <a:lstStyle/>
                    <a:p>
                      <a:r>
                        <a:rPr lang="en-US" sz="2000" dirty="0">
                          <a:latin typeface="Helvetica" panose="020B0604020202020204" pitchFamily="34" charset="0"/>
                          <a:cs typeface="Helvetica" panose="020B0604020202020204" pitchFamily="34" charset="0"/>
                        </a:rPr>
                        <a:t>Avg. Cycle Time</a:t>
                      </a:r>
                    </a:p>
                  </a:txBody>
                  <a:tcPr/>
                </a:tc>
                <a:extLst>
                  <a:ext uri="{0D108BD9-81ED-4DB2-BD59-A6C34878D82A}">
                    <a16:rowId xmlns="" xmlns:a16="http://schemas.microsoft.com/office/drawing/2014/main" val="1638626098"/>
                  </a:ext>
                </a:extLst>
              </a:tr>
              <a:tr h="412147">
                <a:tc>
                  <a:txBody>
                    <a:bodyPr/>
                    <a:lstStyle/>
                    <a:p>
                      <a:r>
                        <a:rPr lang="en-US" sz="2000" dirty="0">
                          <a:latin typeface="Helvetica" panose="020B0604020202020204" pitchFamily="34" charset="0"/>
                          <a:cs typeface="Helvetica" panose="020B0604020202020204" pitchFamily="34" charset="0"/>
                        </a:rPr>
                        <a:t>1</a:t>
                      </a:r>
                    </a:p>
                  </a:txBody>
                  <a:tcPr/>
                </a:tc>
                <a:tc>
                  <a:txBody>
                    <a:bodyPr/>
                    <a:lstStyle/>
                    <a:p>
                      <a:r>
                        <a:rPr lang="en-US" sz="2000" dirty="0">
                          <a:latin typeface="Helvetica" panose="020B0604020202020204" pitchFamily="34" charset="0"/>
                          <a:cs typeface="Helvetica" panose="020B0604020202020204" pitchFamily="34" charset="0"/>
                        </a:rPr>
                        <a:t>3.78</a:t>
                      </a:r>
                    </a:p>
                  </a:txBody>
                  <a:tcPr/>
                </a:tc>
                <a:extLst>
                  <a:ext uri="{0D108BD9-81ED-4DB2-BD59-A6C34878D82A}">
                    <a16:rowId xmlns="" xmlns:a16="http://schemas.microsoft.com/office/drawing/2014/main" val="2985390923"/>
                  </a:ext>
                </a:extLst>
              </a:tr>
              <a:tr h="412147">
                <a:tc>
                  <a:txBody>
                    <a:bodyPr/>
                    <a:lstStyle/>
                    <a:p>
                      <a:r>
                        <a:rPr lang="en-US" sz="2000" dirty="0">
                          <a:latin typeface="Helvetica" panose="020B0604020202020204" pitchFamily="34" charset="0"/>
                          <a:cs typeface="Helvetica" panose="020B0604020202020204" pitchFamily="34" charset="0"/>
                        </a:rPr>
                        <a:t>2</a:t>
                      </a:r>
                    </a:p>
                  </a:txBody>
                  <a:tcPr/>
                </a:tc>
                <a:tc>
                  <a:txBody>
                    <a:bodyPr/>
                    <a:lstStyle/>
                    <a:p>
                      <a:r>
                        <a:rPr lang="en-US" sz="2000" dirty="0">
                          <a:latin typeface="Helvetica" panose="020B0604020202020204" pitchFamily="34" charset="0"/>
                          <a:cs typeface="Helvetica" panose="020B0604020202020204" pitchFamily="34" charset="0"/>
                        </a:rPr>
                        <a:t>6.67</a:t>
                      </a:r>
                    </a:p>
                  </a:txBody>
                  <a:tcPr/>
                </a:tc>
                <a:extLst>
                  <a:ext uri="{0D108BD9-81ED-4DB2-BD59-A6C34878D82A}">
                    <a16:rowId xmlns="" xmlns:a16="http://schemas.microsoft.com/office/drawing/2014/main" val="3726615899"/>
                  </a:ext>
                </a:extLst>
              </a:tr>
              <a:tr h="412147">
                <a:tc>
                  <a:txBody>
                    <a:bodyPr/>
                    <a:lstStyle/>
                    <a:p>
                      <a:r>
                        <a:rPr lang="en-US" sz="2000" dirty="0">
                          <a:latin typeface="Helvetica" panose="020B0604020202020204" pitchFamily="34" charset="0"/>
                          <a:cs typeface="Helvetica" panose="020B0604020202020204" pitchFamily="34" charset="0"/>
                        </a:rPr>
                        <a:t>3</a:t>
                      </a:r>
                    </a:p>
                  </a:txBody>
                  <a:tcPr/>
                </a:tc>
                <a:tc>
                  <a:txBody>
                    <a:bodyPr/>
                    <a:lstStyle/>
                    <a:p>
                      <a:r>
                        <a:rPr lang="en-US" sz="2000" dirty="0">
                          <a:latin typeface="Helvetica" panose="020B0604020202020204" pitchFamily="34" charset="0"/>
                          <a:cs typeface="Helvetica" panose="020B0604020202020204" pitchFamily="34" charset="0"/>
                        </a:rPr>
                        <a:t>4.88</a:t>
                      </a:r>
                    </a:p>
                  </a:txBody>
                  <a:tcPr/>
                </a:tc>
                <a:extLst>
                  <a:ext uri="{0D108BD9-81ED-4DB2-BD59-A6C34878D82A}">
                    <a16:rowId xmlns="" xmlns:a16="http://schemas.microsoft.com/office/drawing/2014/main" val="3167548659"/>
                  </a:ext>
                </a:extLst>
              </a:tr>
              <a:tr h="412147">
                <a:tc>
                  <a:txBody>
                    <a:bodyPr/>
                    <a:lstStyle/>
                    <a:p>
                      <a:r>
                        <a:rPr lang="en-US" sz="2000" dirty="0">
                          <a:latin typeface="Helvetica" panose="020B0604020202020204" pitchFamily="34" charset="0"/>
                          <a:cs typeface="Helvetica" panose="020B0604020202020204" pitchFamily="34" charset="0"/>
                        </a:rPr>
                        <a:t>4</a:t>
                      </a:r>
                    </a:p>
                  </a:txBody>
                  <a:tcPr/>
                </a:tc>
                <a:tc>
                  <a:txBody>
                    <a:bodyPr/>
                    <a:lstStyle/>
                    <a:p>
                      <a:r>
                        <a:rPr lang="en-US" sz="2000" dirty="0">
                          <a:latin typeface="Helvetica" panose="020B0604020202020204" pitchFamily="34" charset="0"/>
                          <a:cs typeface="Helvetica" panose="020B0604020202020204" pitchFamily="34" charset="0"/>
                        </a:rPr>
                        <a:t>5.44</a:t>
                      </a:r>
                    </a:p>
                  </a:txBody>
                  <a:tcPr/>
                </a:tc>
                <a:extLst>
                  <a:ext uri="{0D108BD9-81ED-4DB2-BD59-A6C34878D82A}">
                    <a16:rowId xmlns="" xmlns:a16="http://schemas.microsoft.com/office/drawing/2014/main" val="2007598728"/>
                  </a:ext>
                </a:extLst>
              </a:tr>
              <a:tr h="412147">
                <a:tc>
                  <a:txBody>
                    <a:bodyPr/>
                    <a:lstStyle/>
                    <a:p>
                      <a:r>
                        <a:rPr lang="en-US" sz="2000" dirty="0">
                          <a:latin typeface="Helvetica" panose="020B0604020202020204" pitchFamily="34" charset="0"/>
                          <a:cs typeface="Helvetica" panose="020B0604020202020204" pitchFamily="34" charset="0"/>
                        </a:rPr>
                        <a:t>5</a:t>
                      </a:r>
                    </a:p>
                  </a:txBody>
                  <a:tcPr/>
                </a:tc>
                <a:tc>
                  <a:txBody>
                    <a:bodyPr/>
                    <a:lstStyle/>
                    <a:p>
                      <a:r>
                        <a:rPr lang="en-US" sz="2000" dirty="0">
                          <a:latin typeface="Helvetica" panose="020B0604020202020204" pitchFamily="34" charset="0"/>
                          <a:cs typeface="Helvetica" panose="020B0604020202020204" pitchFamily="34" charset="0"/>
                        </a:rPr>
                        <a:t>5.33</a:t>
                      </a:r>
                    </a:p>
                  </a:txBody>
                  <a:tcPr/>
                </a:tc>
                <a:extLst>
                  <a:ext uri="{0D108BD9-81ED-4DB2-BD59-A6C34878D82A}">
                    <a16:rowId xmlns="" xmlns:a16="http://schemas.microsoft.com/office/drawing/2014/main" val="1828874060"/>
                  </a:ext>
                </a:extLst>
              </a:tr>
              <a:tr h="412147">
                <a:tc>
                  <a:txBody>
                    <a:bodyPr/>
                    <a:lstStyle/>
                    <a:p>
                      <a:r>
                        <a:rPr lang="en-US" sz="2000" dirty="0">
                          <a:latin typeface="Helvetica" panose="020B0604020202020204" pitchFamily="34" charset="0"/>
                          <a:cs typeface="Helvetica" panose="020B0604020202020204" pitchFamily="34" charset="0"/>
                        </a:rPr>
                        <a:t>6</a:t>
                      </a:r>
                    </a:p>
                  </a:txBody>
                  <a:tcPr/>
                </a:tc>
                <a:tc>
                  <a:txBody>
                    <a:bodyPr/>
                    <a:lstStyle/>
                    <a:p>
                      <a:r>
                        <a:rPr lang="en-US" sz="2000" dirty="0">
                          <a:latin typeface="Helvetica" panose="020B0604020202020204" pitchFamily="34" charset="0"/>
                          <a:cs typeface="Helvetica" panose="020B0604020202020204" pitchFamily="34" charset="0"/>
                        </a:rPr>
                        <a:t>4.66</a:t>
                      </a:r>
                    </a:p>
                  </a:txBody>
                  <a:tcPr/>
                </a:tc>
                <a:extLst>
                  <a:ext uri="{0D108BD9-81ED-4DB2-BD59-A6C34878D82A}">
                    <a16:rowId xmlns="" xmlns:a16="http://schemas.microsoft.com/office/drawing/2014/main" val="3276295580"/>
                  </a:ext>
                </a:extLst>
              </a:tr>
              <a:tr h="412147">
                <a:tc>
                  <a:txBody>
                    <a:bodyPr/>
                    <a:lstStyle/>
                    <a:p>
                      <a:r>
                        <a:rPr lang="en-US" sz="2000" dirty="0">
                          <a:latin typeface="Helvetica" panose="020B0604020202020204" pitchFamily="34" charset="0"/>
                          <a:cs typeface="Helvetica" panose="020B0604020202020204" pitchFamily="34" charset="0"/>
                        </a:rPr>
                        <a:t>7</a:t>
                      </a:r>
                    </a:p>
                  </a:txBody>
                  <a:tcPr/>
                </a:tc>
                <a:tc>
                  <a:txBody>
                    <a:bodyPr/>
                    <a:lstStyle/>
                    <a:p>
                      <a:r>
                        <a:rPr lang="en-US" sz="2000" dirty="0">
                          <a:latin typeface="Helvetica" panose="020B0604020202020204" pitchFamily="34" charset="0"/>
                          <a:cs typeface="Helvetica" panose="020B0604020202020204" pitchFamily="34" charset="0"/>
                        </a:rPr>
                        <a:t>6.11</a:t>
                      </a:r>
                    </a:p>
                  </a:txBody>
                  <a:tcPr/>
                </a:tc>
                <a:extLst>
                  <a:ext uri="{0D108BD9-81ED-4DB2-BD59-A6C34878D82A}">
                    <a16:rowId xmlns="" xmlns:a16="http://schemas.microsoft.com/office/drawing/2014/main" val="3631664019"/>
                  </a:ext>
                </a:extLst>
              </a:tr>
              <a:tr h="412147">
                <a:tc>
                  <a:txBody>
                    <a:bodyPr/>
                    <a:lstStyle/>
                    <a:p>
                      <a:r>
                        <a:rPr lang="en-US" sz="2000" dirty="0">
                          <a:latin typeface="Helvetica" panose="020B0604020202020204" pitchFamily="34" charset="0"/>
                          <a:cs typeface="Helvetica" panose="020B0604020202020204" pitchFamily="34" charset="0"/>
                        </a:rPr>
                        <a:t>8</a:t>
                      </a:r>
                    </a:p>
                  </a:txBody>
                  <a:tcPr/>
                </a:tc>
                <a:tc>
                  <a:txBody>
                    <a:bodyPr/>
                    <a:lstStyle/>
                    <a:p>
                      <a:r>
                        <a:rPr lang="en-US" sz="2000" dirty="0">
                          <a:latin typeface="Helvetica" panose="020B0604020202020204" pitchFamily="34" charset="0"/>
                          <a:cs typeface="Helvetica" panose="020B0604020202020204" pitchFamily="34" charset="0"/>
                        </a:rPr>
                        <a:t>4.33</a:t>
                      </a:r>
                    </a:p>
                  </a:txBody>
                  <a:tcPr/>
                </a:tc>
                <a:extLst>
                  <a:ext uri="{0D108BD9-81ED-4DB2-BD59-A6C34878D82A}">
                    <a16:rowId xmlns="" xmlns:a16="http://schemas.microsoft.com/office/drawing/2014/main" val="1135421201"/>
                  </a:ext>
                </a:extLst>
              </a:tr>
              <a:tr h="412147">
                <a:tc>
                  <a:txBody>
                    <a:bodyPr/>
                    <a:lstStyle/>
                    <a:p>
                      <a:r>
                        <a:rPr lang="en-US" sz="2000" dirty="0">
                          <a:latin typeface="Helvetica" panose="020B0604020202020204" pitchFamily="34" charset="0"/>
                          <a:cs typeface="Helvetica" panose="020B0604020202020204" pitchFamily="34" charset="0"/>
                        </a:rPr>
                        <a:t>9</a:t>
                      </a:r>
                    </a:p>
                  </a:txBody>
                  <a:tcPr/>
                </a:tc>
                <a:tc>
                  <a:txBody>
                    <a:bodyPr/>
                    <a:lstStyle/>
                    <a:p>
                      <a:r>
                        <a:rPr lang="en-US" sz="2000" dirty="0">
                          <a:latin typeface="Helvetica" panose="020B0604020202020204" pitchFamily="34" charset="0"/>
                          <a:cs typeface="Helvetica" panose="020B0604020202020204" pitchFamily="34" charset="0"/>
                        </a:rPr>
                        <a:t>6.44</a:t>
                      </a:r>
                    </a:p>
                  </a:txBody>
                  <a:tcPr/>
                </a:tc>
                <a:extLst>
                  <a:ext uri="{0D108BD9-81ED-4DB2-BD59-A6C34878D82A}">
                    <a16:rowId xmlns="" xmlns:a16="http://schemas.microsoft.com/office/drawing/2014/main" val="2043281137"/>
                  </a:ext>
                </a:extLst>
              </a:tr>
              <a:tr h="412147">
                <a:tc>
                  <a:txBody>
                    <a:bodyPr/>
                    <a:lstStyle/>
                    <a:p>
                      <a:r>
                        <a:rPr lang="en-US" sz="2000" dirty="0">
                          <a:latin typeface="Helvetica" panose="020B0604020202020204" pitchFamily="34" charset="0"/>
                          <a:cs typeface="Helvetica" panose="020B0604020202020204" pitchFamily="34" charset="0"/>
                        </a:rPr>
                        <a:t>10</a:t>
                      </a:r>
                    </a:p>
                  </a:txBody>
                  <a:tcPr/>
                </a:tc>
                <a:tc>
                  <a:txBody>
                    <a:bodyPr/>
                    <a:lstStyle/>
                    <a:p>
                      <a:r>
                        <a:rPr lang="en-US" sz="2000" dirty="0">
                          <a:latin typeface="Helvetica" panose="020B0604020202020204" pitchFamily="34" charset="0"/>
                          <a:cs typeface="Helvetica" panose="020B0604020202020204" pitchFamily="34" charset="0"/>
                        </a:rPr>
                        <a:t>5.77</a:t>
                      </a:r>
                    </a:p>
                  </a:txBody>
                  <a:tcPr/>
                </a:tc>
                <a:extLst>
                  <a:ext uri="{0D108BD9-81ED-4DB2-BD59-A6C34878D82A}">
                    <a16:rowId xmlns="" xmlns:a16="http://schemas.microsoft.com/office/drawing/2014/main" val="517133642"/>
                  </a:ext>
                </a:extLst>
              </a:tr>
            </a:tbl>
          </a:graphicData>
        </a:graphic>
      </p:graphicFrame>
    </p:spTree>
    <p:extLst>
      <p:ext uri="{BB962C8B-B14F-4D97-AF65-F5344CB8AC3E}">
        <p14:creationId xmlns:p14="http://schemas.microsoft.com/office/powerpoint/2010/main" val="3361208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4F67CE85-2EDB-4401-B754-58EBF1BFFC64}" type="slidenum">
              <a:rPr lang="en-US" smtClean="0"/>
              <a:pPr/>
              <a:t>17</a:t>
            </a:fld>
            <a:endParaRPr lang="en-US"/>
          </a:p>
        </p:txBody>
      </p:sp>
      <p:sp>
        <p:nvSpPr>
          <p:cNvPr id="4" name="Title 3"/>
          <p:cNvSpPr>
            <a:spLocks noGrp="1"/>
          </p:cNvSpPr>
          <p:nvPr>
            <p:ph type="title"/>
          </p:nvPr>
        </p:nvSpPr>
        <p:spPr/>
        <p:txBody>
          <a:bodyPr/>
          <a:lstStyle/>
          <a:p>
            <a:r>
              <a:rPr lang="en-US" dirty="0" smtClean="0"/>
              <a:t>Perform</a:t>
            </a:r>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3575562403"/>
              </p:ext>
            </p:extLst>
          </p:nvPr>
        </p:nvGraphicFramePr>
        <p:xfrm>
          <a:off x="838200" y="1680151"/>
          <a:ext cx="10515600" cy="4533617"/>
        </p:xfrm>
        <a:graphic>
          <a:graphicData uri="http://schemas.openxmlformats.org/drawingml/2006/table">
            <a:tbl>
              <a:tblPr firstRow="1" bandRow="1">
                <a:tableStyleId>{5C22544A-7EE6-4342-B048-85BDC9FD1C3A}</a:tableStyleId>
              </a:tblPr>
              <a:tblGrid>
                <a:gridCol w="5257800">
                  <a:extLst>
                    <a:ext uri="{9D8B030D-6E8A-4147-A177-3AD203B41FA5}">
                      <a16:colId xmlns="" xmlns:a16="http://schemas.microsoft.com/office/drawing/2014/main" val="1115791189"/>
                    </a:ext>
                  </a:extLst>
                </a:gridCol>
                <a:gridCol w="5257800">
                  <a:extLst>
                    <a:ext uri="{9D8B030D-6E8A-4147-A177-3AD203B41FA5}">
                      <a16:colId xmlns="" xmlns:a16="http://schemas.microsoft.com/office/drawing/2014/main" val="3589420373"/>
                    </a:ext>
                  </a:extLst>
                </a:gridCol>
              </a:tblGrid>
              <a:tr h="412147">
                <a:tc>
                  <a:txBody>
                    <a:bodyPr/>
                    <a:lstStyle/>
                    <a:p>
                      <a:r>
                        <a:rPr lang="en-US" sz="2000" dirty="0">
                          <a:latin typeface="Helvetica" panose="020B0604020202020204" pitchFamily="34" charset="0"/>
                          <a:cs typeface="Helvetica" panose="020B0604020202020204" pitchFamily="34" charset="0"/>
                        </a:rPr>
                        <a:t>Simulated</a:t>
                      </a:r>
                      <a:r>
                        <a:rPr lang="en-US" sz="2000" baseline="0" dirty="0">
                          <a:latin typeface="Helvetica" panose="020B0604020202020204" pitchFamily="34" charset="0"/>
                          <a:cs typeface="Helvetica" panose="020B0604020202020204" pitchFamily="34" charset="0"/>
                        </a:rPr>
                        <a:t> Project</a:t>
                      </a:r>
                      <a:endParaRPr lang="en-US" sz="2000" dirty="0">
                        <a:latin typeface="Helvetica" panose="020B0604020202020204" pitchFamily="34" charset="0"/>
                        <a:cs typeface="Helvetica" panose="020B0604020202020204" pitchFamily="34" charset="0"/>
                      </a:endParaRPr>
                    </a:p>
                  </a:txBody>
                  <a:tcPr/>
                </a:tc>
                <a:tc>
                  <a:txBody>
                    <a:bodyPr/>
                    <a:lstStyle/>
                    <a:p>
                      <a:r>
                        <a:rPr lang="en-US" sz="2000" dirty="0">
                          <a:latin typeface="Helvetica" panose="020B0604020202020204" pitchFamily="34" charset="0"/>
                          <a:cs typeface="Helvetica" panose="020B0604020202020204" pitchFamily="34" charset="0"/>
                        </a:rPr>
                        <a:t>Projected Days to Completion</a:t>
                      </a:r>
                    </a:p>
                  </a:txBody>
                  <a:tcPr/>
                </a:tc>
                <a:extLst>
                  <a:ext uri="{0D108BD9-81ED-4DB2-BD59-A6C34878D82A}">
                    <a16:rowId xmlns="" xmlns:a16="http://schemas.microsoft.com/office/drawing/2014/main" val="1638626098"/>
                  </a:ext>
                </a:extLst>
              </a:tr>
              <a:tr h="412147">
                <a:tc>
                  <a:txBody>
                    <a:bodyPr/>
                    <a:lstStyle/>
                    <a:p>
                      <a:r>
                        <a:rPr lang="en-US" sz="2000" dirty="0">
                          <a:latin typeface="Helvetica" panose="020B0604020202020204" pitchFamily="34" charset="0"/>
                          <a:cs typeface="Helvetica" panose="020B0604020202020204" pitchFamily="34" charset="0"/>
                        </a:rPr>
                        <a:t>1</a:t>
                      </a:r>
                    </a:p>
                  </a:txBody>
                  <a:tcPr/>
                </a:tc>
                <a:tc>
                  <a:txBody>
                    <a:bodyPr/>
                    <a:lstStyle/>
                    <a:p>
                      <a:r>
                        <a:rPr lang="en-US" sz="2000" dirty="0">
                          <a:latin typeface="Helvetica" panose="020B0604020202020204" pitchFamily="34" charset="0"/>
                          <a:cs typeface="Helvetica" panose="020B0604020202020204" pitchFamily="34" charset="0"/>
                        </a:rPr>
                        <a:t>56.67</a:t>
                      </a:r>
                    </a:p>
                  </a:txBody>
                  <a:tcPr/>
                </a:tc>
                <a:extLst>
                  <a:ext uri="{0D108BD9-81ED-4DB2-BD59-A6C34878D82A}">
                    <a16:rowId xmlns="" xmlns:a16="http://schemas.microsoft.com/office/drawing/2014/main" val="2985390923"/>
                  </a:ext>
                </a:extLst>
              </a:tr>
              <a:tr h="412147">
                <a:tc>
                  <a:txBody>
                    <a:bodyPr/>
                    <a:lstStyle/>
                    <a:p>
                      <a:r>
                        <a:rPr lang="en-US" sz="2000" dirty="0">
                          <a:latin typeface="Helvetica" panose="020B0604020202020204" pitchFamily="34" charset="0"/>
                          <a:cs typeface="Helvetica" panose="020B0604020202020204" pitchFamily="34" charset="0"/>
                        </a:rPr>
                        <a:t>2</a:t>
                      </a:r>
                    </a:p>
                  </a:txBody>
                  <a:tcPr/>
                </a:tc>
                <a:tc>
                  <a:txBody>
                    <a:bodyPr/>
                    <a:lstStyle/>
                    <a:p>
                      <a:r>
                        <a:rPr lang="en-US" sz="2000" dirty="0">
                          <a:latin typeface="Helvetica" panose="020B0604020202020204" pitchFamily="34" charset="0"/>
                          <a:cs typeface="Helvetica" panose="020B0604020202020204" pitchFamily="34" charset="0"/>
                        </a:rPr>
                        <a:t>100</a:t>
                      </a:r>
                    </a:p>
                  </a:txBody>
                  <a:tcPr/>
                </a:tc>
                <a:extLst>
                  <a:ext uri="{0D108BD9-81ED-4DB2-BD59-A6C34878D82A}">
                    <a16:rowId xmlns="" xmlns:a16="http://schemas.microsoft.com/office/drawing/2014/main" val="3726615899"/>
                  </a:ext>
                </a:extLst>
              </a:tr>
              <a:tr h="412147">
                <a:tc>
                  <a:txBody>
                    <a:bodyPr/>
                    <a:lstStyle/>
                    <a:p>
                      <a:r>
                        <a:rPr lang="en-US" sz="2000" dirty="0">
                          <a:latin typeface="Helvetica" panose="020B0604020202020204" pitchFamily="34" charset="0"/>
                          <a:cs typeface="Helvetica" panose="020B0604020202020204" pitchFamily="34" charset="0"/>
                        </a:rPr>
                        <a:t>3</a:t>
                      </a:r>
                    </a:p>
                  </a:txBody>
                  <a:tcPr/>
                </a:tc>
                <a:tc>
                  <a:txBody>
                    <a:bodyPr/>
                    <a:lstStyle/>
                    <a:p>
                      <a:r>
                        <a:rPr lang="en-US" sz="2000" dirty="0">
                          <a:latin typeface="Helvetica" panose="020B0604020202020204" pitchFamily="34" charset="0"/>
                          <a:cs typeface="Helvetica" panose="020B0604020202020204" pitchFamily="34" charset="0"/>
                        </a:rPr>
                        <a:t>73.33</a:t>
                      </a:r>
                    </a:p>
                  </a:txBody>
                  <a:tcPr/>
                </a:tc>
                <a:extLst>
                  <a:ext uri="{0D108BD9-81ED-4DB2-BD59-A6C34878D82A}">
                    <a16:rowId xmlns="" xmlns:a16="http://schemas.microsoft.com/office/drawing/2014/main" val="3167548659"/>
                  </a:ext>
                </a:extLst>
              </a:tr>
              <a:tr h="412147">
                <a:tc>
                  <a:txBody>
                    <a:bodyPr/>
                    <a:lstStyle/>
                    <a:p>
                      <a:r>
                        <a:rPr lang="en-US" sz="2000" dirty="0">
                          <a:latin typeface="Helvetica" panose="020B0604020202020204" pitchFamily="34" charset="0"/>
                          <a:cs typeface="Helvetica" panose="020B0604020202020204" pitchFamily="34" charset="0"/>
                        </a:rPr>
                        <a:t>4</a:t>
                      </a:r>
                    </a:p>
                  </a:txBody>
                  <a:tcPr/>
                </a:tc>
                <a:tc>
                  <a:txBody>
                    <a:bodyPr/>
                    <a:lstStyle/>
                    <a:p>
                      <a:r>
                        <a:rPr lang="en-US" sz="2000" dirty="0">
                          <a:latin typeface="Helvetica" panose="020B0604020202020204" pitchFamily="34" charset="0"/>
                          <a:cs typeface="Helvetica" panose="020B0604020202020204" pitchFamily="34" charset="0"/>
                        </a:rPr>
                        <a:t>81.67</a:t>
                      </a:r>
                    </a:p>
                  </a:txBody>
                  <a:tcPr/>
                </a:tc>
                <a:extLst>
                  <a:ext uri="{0D108BD9-81ED-4DB2-BD59-A6C34878D82A}">
                    <a16:rowId xmlns="" xmlns:a16="http://schemas.microsoft.com/office/drawing/2014/main" val="2007598728"/>
                  </a:ext>
                </a:extLst>
              </a:tr>
              <a:tr h="412147">
                <a:tc>
                  <a:txBody>
                    <a:bodyPr/>
                    <a:lstStyle/>
                    <a:p>
                      <a:r>
                        <a:rPr lang="en-US" sz="2000" dirty="0">
                          <a:latin typeface="Helvetica" panose="020B0604020202020204" pitchFamily="34" charset="0"/>
                          <a:cs typeface="Helvetica" panose="020B0604020202020204" pitchFamily="34" charset="0"/>
                        </a:rPr>
                        <a:t>5</a:t>
                      </a:r>
                    </a:p>
                  </a:txBody>
                  <a:tcPr/>
                </a:tc>
                <a:tc>
                  <a:txBody>
                    <a:bodyPr/>
                    <a:lstStyle/>
                    <a:p>
                      <a:r>
                        <a:rPr lang="en-US" sz="2000" dirty="0">
                          <a:latin typeface="Helvetica" panose="020B0604020202020204" pitchFamily="34" charset="0"/>
                          <a:cs typeface="Helvetica" panose="020B0604020202020204" pitchFamily="34" charset="0"/>
                        </a:rPr>
                        <a:t>80</a:t>
                      </a:r>
                    </a:p>
                  </a:txBody>
                  <a:tcPr/>
                </a:tc>
                <a:extLst>
                  <a:ext uri="{0D108BD9-81ED-4DB2-BD59-A6C34878D82A}">
                    <a16:rowId xmlns="" xmlns:a16="http://schemas.microsoft.com/office/drawing/2014/main" val="1828874060"/>
                  </a:ext>
                </a:extLst>
              </a:tr>
              <a:tr h="412147">
                <a:tc>
                  <a:txBody>
                    <a:bodyPr/>
                    <a:lstStyle/>
                    <a:p>
                      <a:r>
                        <a:rPr lang="en-US" sz="2000" dirty="0">
                          <a:latin typeface="Helvetica" panose="020B0604020202020204" pitchFamily="34" charset="0"/>
                          <a:cs typeface="Helvetica" panose="020B0604020202020204" pitchFamily="34" charset="0"/>
                        </a:rPr>
                        <a:t>6</a:t>
                      </a:r>
                    </a:p>
                  </a:txBody>
                  <a:tcPr/>
                </a:tc>
                <a:tc>
                  <a:txBody>
                    <a:bodyPr/>
                    <a:lstStyle/>
                    <a:p>
                      <a:r>
                        <a:rPr lang="en-US" sz="2000" dirty="0">
                          <a:latin typeface="Helvetica" panose="020B0604020202020204" pitchFamily="34" charset="0"/>
                          <a:cs typeface="Helvetica" panose="020B0604020202020204" pitchFamily="34" charset="0"/>
                        </a:rPr>
                        <a:t>70</a:t>
                      </a:r>
                    </a:p>
                  </a:txBody>
                  <a:tcPr/>
                </a:tc>
                <a:extLst>
                  <a:ext uri="{0D108BD9-81ED-4DB2-BD59-A6C34878D82A}">
                    <a16:rowId xmlns="" xmlns:a16="http://schemas.microsoft.com/office/drawing/2014/main" val="3276295580"/>
                  </a:ext>
                </a:extLst>
              </a:tr>
              <a:tr h="412147">
                <a:tc>
                  <a:txBody>
                    <a:bodyPr/>
                    <a:lstStyle/>
                    <a:p>
                      <a:r>
                        <a:rPr lang="en-US" sz="2000" dirty="0">
                          <a:latin typeface="Helvetica" panose="020B0604020202020204" pitchFamily="34" charset="0"/>
                          <a:cs typeface="Helvetica" panose="020B0604020202020204" pitchFamily="34" charset="0"/>
                        </a:rPr>
                        <a:t>7</a:t>
                      </a:r>
                    </a:p>
                  </a:txBody>
                  <a:tcPr/>
                </a:tc>
                <a:tc>
                  <a:txBody>
                    <a:bodyPr/>
                    <a:lstStyle/>
                    <a:p>
                      <a:r>
                        <a:rPr lang="en-US" sz="2000" dirty="0">
                          <a:latin typeface="Helvetica" panose="020B0604020202020204" pitchFamily="34" charset="0"/>
                          <a:cs typeface="Helvetica" panose="020B0604020202020204" pitchFamily="34" charset="0"/>
                        </a:rPr>
                        <a:t>91.67</a:t>
                      </a:r>
                    </a:p>
                  </a:txBody>
                  <a:tcPr/>
                </a:tc>
                <a:extLst>
                  <a:ext uri="{0D108BD9-81ED-4DB2-BD59-A6C34878D82A}">
                    <a16:rowId xmlns="" xmlns:a16="http://schemas.microsoft.com/office/drawing/2014/main" val="3631664019"/>
                  </a:ext>
                </a:extLst>
              </a:tr>
              <a:tr h="412147">
                <a:tc>
                  <a:txBody>
                    <a:bodyPr/>
                    <a:lstStyle/>
                    <a:p>
                      <a:r>
                        <a:rPr lang="en-US" sz="2000" dirty="0">
                          <a:latin typeface="Helvetica" panose="020B0604020202020204" pitchFamily="34" charset="0"/>
                          <a:cs typeface="Helvetica" panose="020B0604020202020204" pitchFamily="34" charset="0"/>
                        </a:rPr>
                        <a:t>8</a:t>
                      </a:r>
                    </a:p>
                  </a:txBody>
                  <a:tcPr/>
                </a:tc>
                <a:tc>
                  <a:txBody>
                    <a:bodyPr/>
                    <a:lstStyle/>
                    <a:p>
                      <a:r>
                        <a:rPr lang="en-US" sz="2000" dirty="0">
                          <a:latin typeface="Helvetica" panose="020B0604020202020204" pitchFamily="34" charset="0"/>
                          <a:cs typeface="Helvetica" panose="020B0604020202020204" pitchFamily="34" charset="0"/>
                        </a:rPr>
                        <a:t>65</a:t>
                      </a:r>
                    </a:p>
                  </a:txBody>
                  <a:tcPr/>
                </a:tc>
                <a:extLst>
                  <a:ext uri="{0D108BD9-81ED-4DB2-BD59-A6C34878D82A}">
                    <a16:rowId xmlns="" xmlns:a16="http://schemas.microsoft.com/office/drawing/2014/main" val="1135421201"/>
                  </a:ext>
                </a:extLst>
              </a:tr>
              <a:tr h="412147">
                <a:tc>
                  <a:txBody>
                    <a:bodyPr/>
                    <a:lstStyle/>
                    <a:p>
                      <a:r>
                        <a:rPr lang="en-US" sz="2000" dirty="0">
                          <a:latin typeface="Helvetica" panose="020B0604020202020204" pitchFamily="34" charset="0"/>
                          <a:cs typeface="Helvetica" panose="020B0604020202020204" pitchFamily="34" charset="0"/>
                        </a:rPr>
                        <a:t>9</a:t>
                      </a:r>
                    </a:p>
                  </a:txBody>
                  <a:tcPr/>
                </a:tc>
                <a:tc>
                  <a:txBody>
                    <a:bodyPr/>
                    <a:lstStyle/>
                    <a:p>
                      <a:r>
                        <a:rPr lang="en-US" sz="2000" dirty="0">
                          <a:latin typeface="Helvetica" panose="020B0604020202020204" pitchFamily="34" charset="0"/>
                          <a:cs typeface="Helvetica" panose="020B0604020202020204" pitchFamily="34" charset="0"/>
                        </a:rPr>
                        <a:t>96.67</a:t>
                      </a:r>
                    </a:p>
                  </a:txBody>
                  <a:tcPr/>
                </a:tc>
                <a:extLst>
                  <a:ext uri="{0D108BD9-81ED-4DB2-BD59-A6C34878D82A}">
                    <a16:rowId xmlns="" xmlns:a16="http://schemas.microsoft.com/office/drawing/2014/main" val="2043281137"/>
                  </a:ext>
                </a:extLst>
              </a:tr>
              <a:tr h="412147">
                <a:tc>
                  <a:txBody>
                    <a:bodyPr/>
                    <a:lstStyle/>
                    <a:p>
                      <a:r>
                        <a:rPr lang="en-US" sz="2000" dirty="0">
                          <a:latin typeface="Helvetica" panose="020B0604020202020204" pitchFamily="34" charset="0"/>
                          <a:cs typeface="Helvetica" panose="020B0604020202020204" pitchFamily="34" charset="0"/>
                        </a:rPr>
                        <a:t>10</a:t>
                      </a:r>
                    </a:p>
                  </a:txBody>
                  <a:tcPr/>
                </a:tc>
                <a:tc>
                  <a:txBody>
                    <a:bodyPr/>
                    <a:lstStyle/>
                    <a:p>
                      <a:r>
                        <a:rPr lang="en-US" sz="2000" dirty="0">
                          <a:latin typeface="Helvetica" panose="020B0604020202020204" pitchFamily="34" charset="0"/>
                          <a:cs typeface="Helvetica" panose="020B0604020202020204" pitchFamily="34" charset="0"/>
                        </a:rPr>
                        <a:t>86.67</a:t>
                      </a:r>
                    </a:p>
                  </a:txBody>
                  <a:tcPr/>
                </a:tc>
                <a:extLst>
                  <a:ext uri="{0D108BD9-81ED-4DB2-BD59-A6C34878D82A}">
                    <a16:rowId xmlns="" xmlns:a16="http://schemas.microsoft.com/office/drawing/2014/main" val="517133642"/>
                  </a:ext>
                </a:extLst>
              </a:tr>
            </a:tbl>
          </a:graphicData>
        </a:graphic>
      </p:graphicFrame>
    </p:spTree>
    <p:extLst>
      <p:ext uri="{BB962C8B-B14F-4D97-AF65-F5344CB8AC3E}">
        <p14:creationId xmlns:p14="http://schemas.microsoft.com/office/powerpoint/2010/main" val="3803236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98839040"/>
              </p:ext>
            </p:extLst>
          </p:nvPr>
        </p:nvGraphicFramePr>
        <p:xfrm>
          <a:off x="838200" y="1825625"/>
          <a:ext cx="10515600" cy="1828800"/>
        </p:xfrm>
        <a:graphic>
          <a:graphicData uri="http://schemas.openxmlformats.org/drawingml/2006/table">
            <a:tbl>
              <a:tblPr firstRow="1" bandRow="1">
                <a:tableStyleId>{5C22544A-7EE6-4342-B048-85BDC9FD1C3A}</a:tableStyleId>
              </a:tblPr>
              <a:tblGrid>
                <a:gridCol w="5257800">
                  <a:extLst>
                    <a:ext uri="{9D8B030D-6E8A-4147-A177-3AD203B41FA5}">
                      <a16:colId xmlns="" xmlns:a16="http://schemas.microsoft.com/office/drawing/2014/main" val="3902486532"/>
                    </a:ext>
                  </a:extLst>
                </a:gridCol>
                <a:gridCol w="5257800">
                  <a:extLst>
                    <a:ext uri="{9D8B030D-6E8A-4147-A177-3AD203B41FA5}">
                      <a16:colId xmlns="" xmlns:a16="http://schemas.microsoft.com/office/drawing/2014/main" val="2626201094"/>
                    </a:ext>
                  </a:extLst>
                </a:gridCol>
              </a:tblGrid>
              <a:tr h="370840">
                <a:tc>
                  <a:txBody>
                    <a:bodyPr/>
                    <a:lstStyle/>
                    <a:p>
                      <a:r>
                        <a:rPr lang="en-US" sz="2400" b="1" dirty="0">
                          <a:latin typeface="Helvetica" panose="020B0604020202020204" pitchFamily="34" charset="0"/>
                          <a:cs typeface="Helvetica" panose="020B0604020202020204" pitchFamily="34" charset="0"/>
                        </a:rPr>
                        <a:t>Confidence</a:t>
                      </a:r>
                      <a:r>
                        <a:rPr lang="en-US" sz="2400" b="1" baseline="0" dirty="0">
                          <a:latin typeface="Helvetica" panose="020B0604020202020204" pitchFamily="34" charset="0"/>
                          <a:cs typeface="Helvetica" panose="020B0604020202020204" pitchFamily="34" charset="0"/>
                        </a:rPr>
                        <a:t> </a:t>
                      </a:r>
                      <a:r>
                        <a:rPr lang="en-US" sz="2400" b="1" baseline="0" dirty="0" smtClean="0">
                          <a:latin typeface="Helvetica" panose="020B0604020202020204" pitchFamily="34" charset="0"/>
                          <a:cs typeface="Helvetica" panose="020B0604020202020204" pitchFamily="34" charset="0"/>
                        </a:rPr>
                        <a:t>Level</a:t>
                      </a:r>
                      <a:endParaRPr lang="en-US" sz="2400" b="1" dirty="0">
                        <a:latin typeface="Helvetica" panose="020B0604020202020204" pitchFamily="34" charset="0"/>
                        <a:cs typeface="Helvetica" panose="020B0604020202020204" pitchFamily="34" charset="0"/>
                      </a:endParaRPr>
                    </a:p>
                  </a:txBody>
                  <a:tcPr/>
                </a:tc>
                <a:tc>
                  <a:txBody>
                    <a:bodyPr/>
                    <a:lstStyle/>
                    <a:p>
                      <a:r>
                        <a:rPr lang="en-US" sz="2400" dirty="0">
                          <a:latin typeface="Helvetica" panose="020B0604020202020204" pitchFamily="34" charset="0"/>
                          <a:cs typeface="Helvetica" panose="020B0604020202020204" pitchFamily="34" charset="0"/>
                        </a:rPr>
                        <a:t>Days</a:t>
                      </a:r>
                    </a:p>
                  </a:txBody>
                  <a:tcPr/>
                </a:tc>
                <a:extLst>
                  <a:ext uri="{0D108BD9-81ED-4DB2-BD59-A6C34878D82A}">
                    <a16:rowId xmlns="" xmlns:a16="http://schemas.microsoft.com/office/drawing/2014/main" val="1301948123"/>
                  </a:ext>
                </a:extLst>
              </a:tr>
              <a:tr h="370840">
                <a:tc>
                  <a:txBody>
                    <a:bodyPr/>
                    <a:lstStyle/>
                    <a:p>
                      <a:r>
                        <a:rPr lang="en-US" sz="2400" b="1" dirty="0">
                          <a:latin typeface="Helvetica" panose="020B0604020202020204" pitchFamily="34" charset="0"/>
                          <a:cs typeface="Helvetica" panose="020B0604020202020204" pitchFamily="34" charset="0"/>
                        </a:rPr>
                        <a:t>50%</a:t>
                      </a:r>
                    </a:p>
                  </a:txBody>
                  <a:tcPr/>
                </a:tc>
                <a:tc>
                  <a:txBody>
                    <a:bodyPr/>
                    <a:lstStyle/>
                    <a:p>
                      <a:r>
                        <a:rPr lang="en-US" sz="2400" dirty="0">
                          <a:latin typeface="Helvetica" panose="020B0604020202020204" pitchFamily="34" charset="0"/>
                          <a:cs typeface="Helvetica" panose="020B0604020202020204" pitchFamily="34" charset="0"/>
                        </a:rPr>
                        <a:t>82</a:t>
                      </a:r>
                    </a:p>
                  </a:txBody>
                  <a:tcPr/>
                </a:tc>
                <a:extLst>
                  <a:ext uri="{0D108BD9-81ED-4DB2-BD59-A6C34878D82A}">
                    <a16:rowId xmlns="" xmlns:a16="http://schemas.microsoft.com/office/drawing/2014/main" val="3240299610"/>
                  </a:ext>
                </a:extLst>
              </a:tr>
              <a:tr h="370840">
                <a:tc>
                  <a:txBody>
                    <a:bodyPr/>
                    <a:lstStyle/>
                    <a:p>
                      <a:r>
                        <a:rPr lang="en-US" sz="2400" b="1" dirty="0">
                          <a:latin typeface="Helvetica" panose="020B0604020202020204" pitchFamily="34" charset="0"/>
                          <a:cs typeface="Helvetica" panose="020B0604020202020204" pitchFamily="34" charset="0"/>
                        </a:rPr>
                        <a:t>85%</a:t>
                      </a:r>
                    </a:p>
                  </a:txBody>
                  <a:tcPr/>
                </a:tc>
                <a:tc>
                  <a:txBody>
                    <a:bodyPr/>
                    <a:lstStyle/>
                    <a:p>
                      <a:r>
                        <a:rPr lang="en-US" sz="2400" dirty="0">
                          <a:latin typeface="Helvetica" panose="020B0604020202020204" pitchFamily="34" charset="0"/>
                          <a:cs typeface="Helvetica" panose="020B0604020202020204" pitchFamily="34" charset="0"/>
                        </a:rPr>
                        <a:t>92</a:t>
                      </a:r>
                    </a:p>
                  </a:txBody>
                  <a:tcPr/>
                </a:tc>
                <a:extLst>
                  <a:ext uri="{0D108BD9-81ED-4DB2-BD59-A6C34878D82A}">
                    <a16:rowId xmlns="" xmlns:a16="http://schemas.microsoft.com/office/drawing/2014/main" val="2505398776"/>
                  </a:ext>
                </a:extLst>
              </a:tr>
              <a:tr h="370840">
                <a:tc>
                  <a:txBody>
                    <a:bodyPr/>
                    <a:lstStyle/>
                    <a:p>
                      <a:r>
                        <a:rPr lang="en-US" sz="2400" b="1" dirty="0">
                          <a:latin typeface="Helvetica" panose="020B0604020202020204" pitchFamily="34" charset="0"/>
                          <a:cs typeface="Helvetica" panose="020B0604020202020204" pitchFamily="34" charset="0"/>
                        </a:rPr>
                        <a:t>95%</a:t>
                      </a:r>
                    </a:p>
                  </a:txBody>
                  <a:tcPr/>
                </a:tc>
                <a:tc>
                  <a:txBody>
                    <a:bodyPr/>
                    <a:lstStyle/>
                    <a:p>
                      <a:r>
                        <a:rPr lang="en-US" sz="2400" dirty="0">
                          <a:latin typeface="Helvetica" panose="020B0604020202020204" pitchFamily="34" charset="0"/>
                          <a:cs typeface="Helvetica" panose="020B0604020202020204" pitchFamily="34" charset="0"/>
                        </a:rPr>
                        <a:t>96.67</a:t>
                      </a:r>
                    </a:p>
                  </a:txBody>
                  <a:tcPr/>
                </a:tc>
                <a:extLst>
                  <a:ext uri="{0D108BD9-81ED-4DB2-BD59-A6C34878D82A}">
                    <a16:rowId xmlns="" xmlns:a16="http://schemas.microsoft.com/office/drawing/2014/main" val="2430127874"/>
                  </a:ext>
                </a:extLst>
              </a:tr>
            </a:tbl>
          </a:graphicData>
        </a:graphic>
      </p:graphicFrame>
      <p:sp>
        <p:nvSpPr>
          <p:cNvPr id="3" name="Slide Number Placeholder 2"/>
          <p:cNvSpPr>
            <a:spLocks noGrp="1"/>
          </p:cNvSpPr>
          <p:nvPr>
            <p:ph type="sldNum" sz="quarter" idx="12"/>
          </p:nvPr>
        </p:nvSpPr>
        <p:spPr/>
        <p:txBody>
          <a:bodyPr/>
          <a:lstStyle/>
          <a:p>
            <a:fld id="{4F67CE85-2EDB-4401-B754-58EBF1BFFC64}" type="slidenum">
              <a:rPr lang="en-US" smtClean="0"/>
              <a:pPr/>
              <a:t>18</a:t>
            </a:fld>
            <a:endParaRPr lang="en-US"/>
          </a:p>
        </p:txBody>
      </p:sp>
      <p:sp>
        <p:nvSpPr>
          <p:cNvPr id="4" name="Title 3"/>
          <p:cNvSpPr>
            <a:spLocks noGrp="1"/>
          </p:cNvSpPr>
          <p:nvPr>
            <p:ph type="title"/>
          </p:nvPr>
        </p:nvSpPr>
        <p:spPr/>
        <p:txBody>
          <a:bodyPr/>
          <a:lstStyle/>
          <a:p>
            <a:r>
              <a:rPr lang="en-US" dirty="0" smtClean="0"/>
              <a:t>Aggregate</a:t>
            </a:r>
            <a:endParaRPr lang="en-US" dirty="0"/>
          </a:p>
        </p:txBody>
      </p:sp>
    </p:spTree>
    <p:extLst>
      <p:ext uri="{BB962C8B-B14F-4D97-AF65-F5344CB8AC3E}">
        <p14:creationId xmlns:p14="http://schemas.microsoft.com/office/powerpoint/2010/main" val="2017102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F67CE85-2EDB-4401-B754-58EBF1BFFC64}" type="slidenum">
              <a:rPr lang="en-US" smtClean="0"/>
              <a:pPr/>
              <a:t>19</a:t>
            </a:fld>
            <a:endParaRPr lang="en-US"/>
          </a:p>
        </p:txBody>
      </p:sp>
      <p:sp>
        <p:nvSpPr>
          <p:cNvPr id="4" name="Title 3"/>
          <p:cNvSpPr>
            <a:spLocks noGrp="1"/>
          </p:cNvSpPr>
          <p:nvPr>
            <p:ph type="title"/>
          </p:nvPr>
        </p:nvSpPr>
        <p:spPr/>
        <p:txBody>
          <a:bodyPr/>
          <a:lstStyle/>
          <a:p>
            <a:r>
              <a:rPr lang="en-US" dirty="0"/>
              <a:t>Forecast</a:t>
            </a:r>
          </a:p>
        </p:txBody>
      </p:sp>
      <p:graphicFrame>
        <p:nvGraphicFramePr>
          <p:cNvPr id="5" name="Chart 4">
            <a:extLst>
              <a:ext uri="{FF2B5EF4-FFF2-40B4-BE49-F238E27FC236}">
                <a16:creationId xmlns="" xmlns:a16="http://schemas.microsoft.com/office/drawing/2014/main" id="{B971CBC2-4F74-42C4-B5A3-70BA1C378540}"/>
              </a:ext>
            </a:extLst>
          </p:cNvPr>
          <p:cNvGraphicFramePr>
            <a:graphicFrameLocks/>
          </p:cNvGraphicFramePr>
          <p:nvPr>
            <p:extLst>
              <p:ext uri="{D42A27DB-BD31-4B8C-83A1-F6EECF244321}">
                <p14:modId xmlns:p14="http://schemas.microsoft.com/office/powerpoint/2010/main" val="311796432"/>
              </p:ext>
            </p:extLst>
          </p:nvPr>
        </p:nvGraphicFramePr>
        <p:xfrm>
          <a:off x="838200" y="1475509"/>
          <a:ext cx="10515600" cy="47014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9822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Joseph Jagger</a:t>
            </a:r>
          </a:p>
        </p:txBody>
      </p:sp>
      <p:sp>
        <p:nvSpPr>
          <p:cNvPr id="3" name="Content Placeholder 2"/>
          <p:cNvSpPr>
            <a:spLocks noGrp="1"/>
          </p:cNvSpPr>
          <p:nvPr>
            <p:ph idx="1"/>
          </p:nvPr>
        </p:nvSpPr>
        <p:spPr/>
        <p:txBody>
          <a:bodyPr/>
          <a:lstStyle/>
          <a:p>
            <a:endParaRPr lang="en-US"/>
          </a:p>
        </p:txBody>
      </p:sp>
      <p:pic>
        <p:nvPicPr>
          <p:cNvPr id="2050" name="Picture 2" descr="https://upload.wikimedia.org/wikipedia/commons/thumb/5/5d/Monte_Carlo_Casino_seaside_facade_before_1878_-_Bonillo_2004_p113.jpg/1024px-Monte_Carlo_Casino_seaside_facade_before_1878_-_Bonillo_2004_p11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7527"/>
            <a:ext cx="12192000" cy="82867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F67CE85-2EDB-4401-B754-58EBF1BFFC64}" type="slidenum">
              <a:rPr lang="en-US" smtClean="0"/>
              <a:pPr/>
              <a:t>2</a:t>
            </a:fld>
            <a:endParaRPr lang="en-US"/>
          </a:p>
        </p:txBody>
      </p:sp>
    </p:spTree>
    <p:extLst>
      <p:ext uri="{BB962C8B-B14F-4D97-AF65-F5344CB8AC3E}">
        <p14:creationId xmlns:p14="http://schemas.microsoft.com/office/powerpoint/2010/main" val="1218574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latin typeface="Helvetica" panose="020B0604020202020204" pitchFamily="34" charset="0"/>
                <a:cs typeface="Helvetica" panose="020B0604020202020204" pitchFamily="34" charset="0"/>
              </a:rPr>
              <a:t>Forecast</a:t>
            </a:r>
          </a:p>
        </p:txBody>
      </p:sp>
      <p:sp>
        <p:nvSpPr>
          <p:cNvPr id="3" name="Content Placeholder 2"/>
          <p:cNvSpPr>
            <a:spLocks noGrp="1"/>
          </p:cNvSpPr>
          <p:nvPr>
            <p:ph idx="1"/>
          </p:nvPr>
        </p:nvSpPr>
        <p:spPr/>
        <p:txBody>
          <a:bodyPr/>
          <a:lstStyle/>
          <a:p>
            <a:r>
              <a:rPr lang="en-US" dirty="0">
                <a:latin typeface="Helvetica" panose="020B0604020202020204" pitchFamily="34" charset="0"/>
                <a:cs typeface="Helvetica" panose="020B0604020202020204" pitchFamily="34" charset="0"/>
              </a:rPr>
              <a:t>No longer using the average</a:t>
            </a:r>
          </a:p>
          <a:p>
            <a:r>
              <a:rPr lang="en-US" i="1" dirty="0">
                <a:latin typeface="Helvetica" panose="020B0604020202020204" pitchFamily="34" charset="0"/>
                <a:cs typeface="Helvetica" panose="020B0604020202020204" pitchFamily="34" charset="0"/>
              </a:rPr>
              <a:t>Every forecast should include two things: a range </a:t>
            </a:r>
          </a:p>
          <a:p>
            <a:pPr marL="0" indent="0">
              <a:buNone/>
            </a:pPr>
            <a:r>
              <a:rPr lang="en-US" i="1" dirty="0">
                <a:latin typeface="Helvetica" panose="020B0604020202020204" pitchFamily="34" charset="0"/>
                <a:cs typeface="Helvetica" panose="020B0604020202020204" pitchFamily="34" charset="0"/>
              </a:rPr>
              <a:t>   of dates, and a probability that you will deliver on those dates</a:t>
            </a:r>
          </a:p>
        </p:txBody>
      </p:sp>
      <p:sp>
        <p:nvSpPr>
          <p:cNvPr id="5" name="Slide Number Placeholder 4"/>
          <p:cNvSpPr>
            <a:spLocks noGrp="1"/>
          </p:cNvSpPr>
          <p:nvPr>
            <p:ph type="sldNum" sz="quarter" idx="12"/>
          </p:nvPr>
        </p:nvSpPr>
        <p:spPr/>
        <p:txBody>
          <a:bodyPr/>
          <a:lstStyle/>
          <a:p>
            <a:fld id="{4F67CE85-2EDB-4401-B754-58EBF1BFFC64}" type="slidenum">
              <a:rPr lang="en-US" smtClean="0"/>
              <a:pPr/>
              <a:t>20</a:t>
            </a:fld>
            <a:endParaRPr lang="en-US"/>
          </a:p>
        </p:txBody>
      </p:sp>
    </p:spTree>
    <p:extLst>
      <p:ext uri="{BB962C8B-B14F-4D97-AF65-F5344CB8AC3E}">
        <p14:creationId xmlns:p14="http://schemas.microsoft.com/office/powerpoint/2010/main" val="1026702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3"/>
          <a:stretch>
            <a:fillRect/>
          </a:stretch>
        </p:blipFill>
        <p:spPr>
          <a:xfrm>
            <a:off x="838200" y="0"/>
            <a:ext cx="10425546" cy="6906043"/>
          </a:xfrm>
          <a:prstGeom prst="rect">
            <a:avLst/>
          </a:prstGeom>
        </p:spPr>
      </p:pic>
      <p:sp>
        <p:nvSpPr>
          <p:cNvPr id="5" name="Slide Number Placeholder 4"/>
          <p:cNvSpPr>
            <a:spLocks noGrp="1"/>
          </p:cNvSpPr>
          <p:nvPr>
            <p:ph type="sldNum" sz="quarter" idx="12"/>
          </p:nvPr>
        </p:nvSpPr>
        <p:spPr/>
        <p:txBody>
          <a:bodyPr/>
          <a:lstStyle/>
          <a:p>
            <a:fld id="{4F67CE85-2EDB-4401-B754-58EBF1BFFC64}" type="slidenum">
              <a:rPr lang="en-US" smtClean="0"/>
              <a:pPr/>
              <a:t>21</a:t>
            </a:fld>
            <a:endParaRPr lang="en-US"/>
          </a:p>
        </p:txBody>
      </p:sp>
      <p:sp>
        <p:nvSpPr>
          <p:cNvPr id="6" name="Right Brace 5"/>
          <p:cNvSpPr/>
          <p:nvPr/>
        </p:nvSpPr>
        <p:spPr>
          <a:xfrm rot="5400000">
            <a:off x="7987451" y="-1374865"/>
            <a:ext cx="461587" cy="3941567"/>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247461" y="782878"/>
            <a:ext cx="3941567" cy="523220"/>
          </a:xfrm>
          <a:prstGeom prst="rect">
            <a:avLst/>
          </a:prstGeom>
          <a:noFill/>
        </p:spPr>
        <p:txBody>
          <a:bodyPr wrap="square" rtlCol="0">
            <a:spAutoFit/>
          </a:bodyPr>
          <a:lstStyle/>
          <a:p>
            <a:pPr algn="ctr"/>
            <a:r>
              <a:rPr lang="en-US" sz="2800" dirty="0" smtClean="0">
                <a:solidFill>
                  <a:srgbClr val="FF0000"/>
                </a:solidFill>
              </a:rPr>
              <a:t>Risk Tolerance</a:t>
            </a:r>
            <a:endParaRPr lang="en-US" sz="2800" dirty="0">
              <a:solidFill>
                <a:srgbClr val="FF0000"/>
              </a:solidFill>
            </a:endParaRPr>
          </a:p>
        </p:txBody>
      </p:sp>
    </p:spTree>
    <p:extLst>
      <p:ext uri="{BB962C8B-B14F-4D97-AF65-F5344CB8AC3E}">
        <p14:creationId xmlns:p14="http://schemas.microsoft.com/office/powerpoint/2010/main" val="2256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4F67CE85-2EDB-4401-B754-58EBF1BFFC64}" type="slidenum">
              <a:rPr lang="en-US" smtClean="0"/>
              <a:pPr/>
              <a:t>22</a:t>
            </a:fld>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3242" y="230187"/>
            <a:ext cx="11885516" cy="5946776"/>
          </a:xfrm>
          <a:prstGeom prst="rect">
            <a:avLst/>
          </a:prstGeom>
        </p:spPr>
      </p:pic>
      <p:cxnSp>
        <p:nvCxnSpPr>
          <p:cNvPr id="7" name="Straight Connector 6"/>
          <p:cNvCxnSpPr/>
          <p:nvPr/>
        </p:nvCxnSpPr>
        <p:spPr>
          <a:xfrm flipV="1">
            <a:off x="7871012" y="4899073"/>
            <a:ext cx="3297320" cy="515611"/>
          </a:xfrm>
          <a:prstGeom prst="line">
            <a:avLst/>
          </a:prstGeom>
          <a:ln w="317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933765" y="4721525"/>
            <a:ext cx="3171307" cy="693158"/>
          </a:xfrm>
          <a:prstGeom prst="line">
            <a:avLst/>
          </a:prstGeom>
          <a:ln w="317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33765" y="5068104"/>
            <a:ext cx="3274824" cy="346580"/>
          </a:xfrm>
          <a:prstGeom prst="line">
            <a:avLst/>
          </a:prstGeom>
          <a:ln w="317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A Note About Data</a:t>
            </a:r>
          </a:p>
        </p:txBody>
      </p:sp>
      <p:sp>
        <p:nvSpPr>
          <p:cNvPr id="3" name="Content Placeholder 2"/>
          <p:cNvSpPr>
            <a:spLocks noGrp="1"/>
          </p:cNvSpPr>
          <p:nvPr>
            <p:ph idx="1"/>
          </p:nvPr>
        </p:nvSpPr>
        <p:spPr/>
        <p:txBody>
          <a:bodyPr/>
          <a:lstStyle/>
          <a:p>
            <a:r>
              <a:rPr lang="en-US" dirty="0"/>
              <a:t>Mathematical </a:t>
            </a:r>
            <a:r>
              <a:rPr lang="en-US" dirty="0" smtClean="0"/>
              <a:t>modelling</a:t>
            </a:r>
            <a:endParaRPr lang="en-US" dirty="0"/>
          </a:p>
          <a:p>
            <a:r>
              <a:rPr lang="en-US" dirty="0"/>
              <a:t>Rule of 5</a:t>
            </a:r>
          </a:p>
          <a:p>
            <a:r>
              <a:rPr lang="en-US" dirty="0"/>
              <a:t>Garbage </a:t>
            </a:r>
            <a:r>
              <a:rPr lang="en-US" dirty="0" smtClean="0"/>
              <a:t>in</a:t>
            </a:r>
            <a:r>
              <a:rPr lang="en-US" dirty="0"/>
              <a:t>, </a:t>
            </a:r>
            <a:r>
              <a:rPr lang="en-US" dirty="0" smtClean="0"/>
              <a:t>garbage </a:t>
            </a:r>
            <a:r>
              <a:rPr lang="en-US" dirty="0"/>
              <a:t>o</a:t>
            </a:r>
            <a:r>
              <a:rPr lang="en-US" dirty="0" smtClean="0"/>
              <a:t>ut</a:t>
            </a:r>
            <a:endParaRPr lang="en-US" dirty="0"/>
          </a:p>
        </p:txBody>
      </p:sp>
      <p:sp>
        <p:nvSpPr>
          <p:cNvPr id="4" name="Slide Number Placeholder 3"/>
          <p:cNvSpPr>
            <a:spLocks noGrp="1"/>
          </p:cNvSpPr>
          <p:nvPr>
            <p:ph type="sldNum" sz="quarter" idx="12"/>
          </p:nvPr>
        </p:nvSpPr>
        <p:spPr/>
        <p:txBody>
          <a:bodyPr/>
          <a:lstStyle/>
          <a:p>
            <a:fld id="{4F67CE85-2EDB-4401-B754-58EBF1BFFC64}" type="slidenum">
              <a:rPr lang="en-US" smtClean="0"/>
              <a:pPr/>
              <a:t>23</a:t>
            </a:fld>
            <a:endParaRPr lang="en-US"/>
          </a:p>
        </p:txBody>
      </p:sp>
    </p:spTree>
    <p:extLst>
      <p:ext uri="{BB962C8B-B14F-4D97-AF65-F5344CB8AC3E}">
        <p14:creationId xmlns:p14="http://schemas.microsoft.com/office/powerpoint/2010/main" val="773399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smtClean="0"/>
              <a:t>Recap</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Measure cycle/</a:t>
            </a:r>
            <a:r>
              <a:rPr lang="en-US" dirty="0" err="1" smtClean="0"/>
              <a:t>takt</a:t>
            </a:r>
            <a:r>
              <a:rPr lang="en-US" dirty="0" smtClean="0"/>
              <a:t> time</a:t>
            </a:r>
            <a:endParaRPr lang="en-US" dirty="0"/>
          </a:p>
          <a:p>
            <a:pPr marL="514350" indent="-514350">
              <a:buFont typeface="+mj-lt"/>
              <a:buAutoNum type="arabicPeriod"/>
            </a:pPr>
            <a:r>
              <a:rPr lang="en-US" dirty="0" smtClean="0"/>
              <a:t>Build a larger population to re-sample</a:t>
            </a:r>
            <a:endParaRPr lang="en-US" dirty="0"/>
          </a:p>
          <a:p>
            <a:pPr marL="514350" indent="-514350">
              <a:buFont typeface="+mj-lt"/>
              <a:buAutoNum type="arabicPeriod"/>
            </a:pPr>
            <a:r>
              <a:rPr lang="en-US" dirty="0" smtClean="0"/>
              <a:t>Re-sample 1000 times to get 1000 average cycle/</a:t>
            </a:r>
            <a:r>
              <a:rPr lang="en-US" dirty="0" err="1" smtClean="0"/>
              <a:t>takt</a:t>
            </a:r>
            <a:r>
              <a:rPr lang="en-US" dirty="0" smtClean="0"/>
              <a:t> times</a:t>
            </a:r>
          </a:p>
          <a:p>
            <a:pPr marL="514350" indent="-514350">
              <a:buFont typeface="+mj-lt"/>
              <a:buAutoNum type="arabicPeriod"/>
            </a:pPr>
            <a:r>
              <a:rPr lang="en-US" dirty="0" smtClean="0"/>
              <a:t>Multiply by project size</a:t>
            </a:r>
            <a:endParaRPr lang="en-US" dirty="0"/>
          </a:p>
          <a:p>
            <a:pPr marL="514350" indent="-514350">
              <a:buFont typeface="+mj-lt"/>
              <a:buAutoNum type="arabicPeriod"/>
            </a:pPr>
            <a:r>
              <a:rPr lang="en-US" dirty="0" smtClean="0"/>
              <a:t>Chart cumulative probability</a:t>
            </a:r>
            <a:endParaRPr lang="en-US" dirty="0"/>
          </a:p>
        </p:txBody>
      </p:sp>
      <p:sp>
        <p:nvSpPr>
          <p:cNvPr id="4" name="Slide Number Placeholder 3"/>
          <p:cNvSpPr>
            <a:spLocks noGrp="1"/>
          </p:cNvSpPr>
          <p:nvPr>
            <p:ph type="sldNum" sz="quarter" idx="12"/>
          </p:nvPr>
        </p:nvSpPr>
        <p:spPr/>
        <p:txBody>
          <a:bodyPr/>
          <a:lstStyle/>
          <a:p>
            <a:fld id="{4F67CE85-2EDB-4401-B754-58EBF1BFFC64}" type="slidenum">
              <a:rPr lang="en-US" smtClean="0"/>
              <a:pPr/>
              <a:t>24</a:t>
            </a:fld>
            <a:endParaRPr lang="en-US"/>
          </a:p>
        </p:txBody>
      </p:sp>
    </p:spTree>
    <p:extLst>
      <p:ext uri="{BB962C8B-B14F-4D97-AF65-F5344CB8AC3E}">
        <p14:creationId xmlns:p14="http://schemas.microsoft.com/office/powerpoint/2010/main" val="1597498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No Expert-based Estimations</a:t>
            </a:r>
            <a:endParaRPr lang="en-US" sz="5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82762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a:t>
            </a:r>
            <a:r>
              <a:rPr lang="en-US" dirty="0" err="1"/>
              <a:t>NoEstimates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3"/>
          <a:stretch>
            <a:fillRect/>
          </a:stretch>
        </p:blipFill>
        <p:spPr>
          <a:xfrm>
            <a:off x="2870837" y="1612446"/>
            <a:ext cx="6450327" cy="4564517"/>
          </a:xfrm>
          <a:prstGeom prst="rect">
            <a:avLst/>
          </a:prstGeom>
        </p:spPr>
      </p:pic>
      <p:sp>
        <p:nvSpPr>
          <p:cNvPr id="5" name="Slide Number Placeholder 4"/>
          <p:cNvSpPr>
            <a:spLocks noGrp="1"/>
          </p:cNvSpPr>
          <p:nvPr>
            <p:ph type="sldNum" sz="quarter" idx="12"/>
          </p:nvPr>
        </p:nvSpPr>
        <p:spPr/>
        <p:txBody>
          <a:bodyPr/>
          <a:lstStyle/>
          <a:p>
            <a:fld id="{4F67CE85-2EDB-4401-B754-58EBF1BFFC64}" type="slidenum">
              <a:rPr lang="en-US" smtClean="0"/>
              <a:pPr/>
              <a:t>26</a:t>
            </a:fld>
            <a:endParaRPr lang="en-US"/>
          </a:p>
        </p:txBody>
      </p:sp>
    </p:spTree>
    <p:extLst>
      <p:ext uri="{BB962C8B-B14F-4D97-AF65-F5344CB8AC3E}">
        <p14:creationId xmlns:p14="http://schemas.microsoft.com/office/powerpoint/2010/main" val="1150546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Planning with a Map</a:t>
            </a:r>
          </a:p>
        </p:txBody>
      </p:sp>
      <p:sp>
        <p:nvSpPr>
          <p:cNvPr id="5" name="Subtitle 4"/>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4F67CE85-2EDB-4401-B754-58EBF1BFFC64}" type="slidenum">
              <a:rPr lang="en-US" smtClean="0"/>
              <a:t>27</a:t>
            </a:fld>
            <a:endParaRPr lang="en-US" dirty="0"/>
          </a:p>
        </p:txBody>
      </p:sp>
    </p:spTree>
    <p:extLst>
      <p:ext uri="{BB962C8B-B14F-4D97-AF65-F5344CB8AC3E}">
        <p14:creationId xmlns:p14="http://schemas.microsoft.com/office/powerpoint/2010/main" val="3194951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Start with a Problem</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760776286"/>
              </p:ext>
            </p:extLst>
          </p:nvPr>
        </p:nvGraphicFramePr>
        <p:xfrm>
          <a:off x="838200" y="1825625"/>
          <a:ext cx="10515600" cy="1112520"/>
        </p:xfrm>
        <a:graphic>
          <a:graphicData uri="http://schemas.openxmlformats.org/drawingml/2006/table">
            <a:tbl>
              <a:tblPr bandRow="1">
                <a:tableStyleId>{5C22544A-7EE6-4342-B048-85BDC9FD1C3A}</a:tableStyleId>
              </a:tblPr>
              <a:tblGrid>
                <a:gridCol w="5257800">
                  <a:extLst>
                    <a:ext uri="{9D8B030D-6E8A-4147-A177-3AD203B41FA5}">
                      <a16:colId xmlns="" xmlns:a16="http://schemas.microsoft.com/office/drawing/2014/main" val="20000"/>
                    </a:ext>
                  </a:extLst>
                </a:gridCol>
                <a:gridCol w="5257800">
                  <a:extLst>
                    <a:ext uri="{9D8B030D-6E8A-4147-A177-3AD203B41FA5}">
                      <a16:colId xmlns="" xmlns:a16="http://schemas.microsoft.com/office/drawing/2014/main" val="20001"/>
                    </a:ext>
                  </a:extLst>
                </a:gridCol>
              </a:tblGrid>
              <a:tr h="370840">
                <a:tc>
                  <a:txBody>
                    <a:bodyPr/>
                    <a:lstStyle/>
                    <a:p>
                      <a:r>
                        <a:rPr lang="en-US" dirty="0"/>
                        <a:t>IMPACT</a:t>
                      </a:r>
                    </a:p>
                  </a:txBody>
                  <a:tcPr/>
                </a:tc>
                <a:tc>
                  <a:txBody>
                    <a:bodyPr/>
                    <a:lstStyle/>
                    <a:p>
                      <a:r>
                        <a:rPr lang="en-US" dirty="0"/>
                        <a:t>Win rate, retention</a:t>
                      </a:r>
                    </a:p>
                  </a:txBody>
                  <a:tcPr/>
                </a:tc>
                <a:extLst>
                  <a:ext uri="{0D108BD9-81ED-4DB2-BD59-A6C34878D82A}">
                    <a16:rowId xmlns="" xmlns:a16="http://schemas.microsoft.com/office/drawing/2014/main" val="10000"/>
                  </a:ext>
                </a:extLst>
              </a:tr>
              <a:tr h="370840">
                <a:tc>
                  <a:txBody>
                    <a:bodyPr/>
                    <a:lstStyle/>
                    <a:p>
                      <a:r>
                        <a:rPr lang="en-US" dirty="0"/>
                        <a:t>OUTCOME</a:t>
                      </a:r>
                    </a:p>
                  </a:txBody>
                  <a:tcPr/>
                </a:tc>
                <a:tc>
                  <a:txBody>
                    <a:bodyPr/>
                    <a:lstStyle/>
                    <a:p>
                      <a:r>
                        <a:rPr lang="en-US" dirty="0"/>
                        <a:t>Business </a:t>
                      </a:r>
                      <a:r>
                        <a:rPr lang="en-US" dirty="0" smtClean="0"/>
                        <a:t>value</a:t>
                      </a:r>
                      <a:endParaRPr lang="en-US" dirty="0"/>
                    </a:p>
                  </a:txBody>
                  <a:tcPr/>
                </a:tc>
                <a:extLst>
                  <a:ext uri="{0D108BD9-81ED-4DB2-BD59-A6C34878D82A}">
                    <a16:rowId xmlns="" xmlns:a16="http://schemas.microsoft.com/office/drawing/2014/main" val="10001"/>
                  </a:ext>
                </a:extLst>
              </a:tr>
              <a:tr h="370840">
                <a:tc>
                  <a:txBody>
                    <a:bodyPr/>
                    <a:lstStyle/>
                    <a:p>
                      <a:r>
                        <a:rPr lang="en-US" dirty="0"/>
                        <a:t>OUTPUT</a:t>
                      </a:r>
                    </a:p>
                  </a:txBody>
                  <a:tcPr/>
                </a:tc>
                <a:tc>
                  <a:txBody>
                    <a:bodyPr/>
                    <a:lstStyle/>
                    <a:p>
                      <a:r>
                        <a:rPr lang="en-US" dirty="0"/>
                        <a:t>Features,</a:t>
                      </a:r>
                      <a:r>
                        <a:rPr lang="en-US" baseline="0" dirty="0"/>
                        <a:t> </a:t>
                      </a:r>
                      <a:r>
                        <a:rPr lang="en-US" baseline="0" dirty="0" smtClean="0"/>
                        <a:t>stories</a:t>
                      </a:r>
                      <a:endParaRPr lang="en-US" baseline="0" dirty="0"/>
                    </a:p>
                  </a:txBody>
                  <a:tcPr/>
                </a:tc>
                <a:extLst>
                  <a:ext uri="{0D108BD9-81ED-4DB2-BD59-A6C34878D82A}">
                    <a16:rowId xmlns=""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fld id="{4F67CE85-2EDB-4401-B754-58EBF1BFFC64}" type="slidenum">
              <a:rPr lang="en-US" smtClean="0"/>
              <a:pPr/>
              <a:t>28</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2166728" y="3472859"/>
            <a:ext cx="3342026" cy="254247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5400000">
            <a:off x="6700213" y="3455311"/>
            <a:ext cx="3407908" cy="2643449"/>
          </a:xfrm>
          <a:prstGeom prst="rect">
            <a:avLst/>
          </a:prstGeom>
        </p:spPr>
      </p:pic>
    </p:spTree>
    <p:extLst>
      <p:ext uri="{BB962C8B-B14F-4D97-AF65-F5344CB8AC3E}">
        <p14:creationId xmlns:p14="http://schemas.microsoft.com/office/powerpoint/2010/main" val="276814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Map the Journey</a:t>
            </a:r>
          </a:p>
        </p:txBody>
      </p:sp>
      <p:cxnSp>
        <p:nvCxnSpPr>
          <p:cNvPr id="5" name="Straight Arrow Connector 4"/>
          <p:cNvCxnSpPr/>
          <p:nvPr/>
        </p:nvCxnSpPr>
        <p:spPr>
          <a:xfrm>
            <a:off x="838200" y="2264229"/>
            <a:ext cx="11027229" cy="2177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38200" y="2236520"/>
            <a:ext cx="0" cy="385255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0" name="Content Placeholder 6" descr="Employee Badge"/>
          <p:cNvPicPr>
            <a:picLocks noGrp="1" noChangeAspect="1"/>
          </p:cNvPicPr>
          <p:nvPr>
            <p:ph idx="1"/>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066409" y="1371600"/>
            <a:ext cx="914400" cy="914400"/>
          </a:xfrm>
        </p:spPr>
      </p:pic>
      <p:pic>
        <p:nvPicPr>
          <p:cNvPr id="11" name="Content Placeholder 6" descr="Employee Badge"/>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463985" y="1371600"/>
            <a:ext cx="914400" cy="914400"/>
          </a:xfrm>
          <a:prstGeom prst="rect">
            <a:avLst/>
          </a:prstGeom>
        </p:spPr>
      </p:pic>
      <p:pic>
        <p:nvPicPr>
          <p:cNvPr id="12" name="Content Placeholder 6" descr="Employee Badge"/>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4861561" y="1371600"/>
            <a:ext cx="914400" cy="914400"/>
          </a:xfrm>
          <a:prstGeom prst="rect">
            <a:avLst/>
          </a:prstGeom>
        </p:spPr>
      </p:pic>
      <p:pic>
        <p:nvPicPr>
          <p:cNvPr id="13" name="Content Placeholder 6" descr="Employee Badge"/>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259137" y="1371600"/>
            <a:ext cx="914400" cy="914400"/>
          </a:xfrm>
          <a:prstGeom prst="rect">
            <a:avLst/>
          </a:prstGeom>
        </p:spPr>
      </p:pic>
      <p:pic>
        <p:nvPicPr>
          <p:cNvPr id="14" name="Content Placeholder 6" descr="Employee Badge"/>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656713" y="1371600"/>
            <a:ext cx="914400" cy="914400"/>
          </a:xfrm>
          <a:prstGeom prst="rect">
            <a:avLst/>
          </a:prstGeom>
        </p:spPr>
      </p:pic>
      <p:pic>
        <p:nvPicPr>
          <p:cNvPr id="15" name="Content Placeholder 6" descr="Employee Badge"/>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054289" y="1371600"/>
            <a:ext cx="914400" cy="914400"/>
          </a:xfrm>
          <a:prstGeom prst="rect">
            <a:avLst/>
          </a:prstGeom>
        </p:spPr>
      </p:pic>
      <p:sp>
        <p:nvSpPr>
          <p:cNvPr id="17" name="Rectangle 16"/>
          <p:cNvSpPr/>
          <p:nvPr/>
        </p:nvSpPr>
        <p:spPr>
          <a:xfrm>
            <a:off x="2066409" y="2682240"/>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066409" y="3470799"/>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66409" y="4259358"/>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Sign Up Online</a:t>
            </a:r>
            <a:endParaRPr lang="en-US" sz="1600" dirty="0">
              <a:solidFill>
                <a:schemeClr val="tx1"/>
              </a:solidFill>
            </a:endParaRPr>
          </a:p>
        </p:txBody>
      </p:sp>
      <p:sp>
        <p:nvSpPr>
          <p:cNvPr id="20" name="Rectangle 19"/>
          <p:cNvSpPr/>
          <p:nvPr/>
        </p:nvSpPr>
        <p:spPr>
          <a:xfrm>
            <a:off x="3463985" y="2682240"/>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63985" y="3517471"/>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61561" y="2682240"/>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259137" y="2682240"/>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259137" y="3517471"/>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59137" y="4352702"/>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59137" y="5187933"/>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656713" y="2627415"/>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054289" y="2627415"/>
            <a:ext cx="914400" cy="548640"/>
          </a:xfrm>
          <a:prstGeom prst="rect">
            <a:avLst/>
          </a:prstGeom>
          <a:no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4F67CE85-2EDB-4401-B754-58EBF1BFFC64}" type="slidenum">
              <a:rPr lang="en-US" smtClean="0"/>
              <a:pPr/>
              <a:t>29</a:t>
            </a:fld>
            <a:endParaRPr lang="en-US"/>
          </a:p>
        </p:txBody>
      </p:sp>
      <p:cxnSp>
        <p:nvCxnSpPr>
          <p:cNvPr id="7" name="Curved Connector 6"/>
          <p:cNvCxnSpPr>
            <a:stCxn id="18" idx="3"/>
            <a:endCxn id="20" idx="1"/>
          </p:cNvCxnSpPr>
          <p:nvPr/>
        </p:nvCxnSpPr>
        <p:spPr>
          <a:xfrm flipV="1">
            <a:off x="2980809" y="2956560"/>
            <a:ext cx="483176" cy="788559"/>
          </a:xfrm>
          <a:prstGeom prst="curvedConnector3">
            <a:avLst/>
          </a:prstGeom>
          <a:ln w="25400">
            <a:solidFill>
              <a:srgbClr val="1D804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20" idx="3"/>
            <a:endCxn id="22" idx="1"/>
          </p:cNvCxnSpPr>
          <p:nvPr/>
        </p:nvCxnSpPr>
        <p:spPr>
          <a:xfrm>
            <a:off x="4378385" y="2956560"/>
            <a:ext cx="483176" cy="12700"/>
          </a:xfrm>
          <a:prstGeom prst="curvedConnector3">
            <a:avLst>
              <a:gd name="adj1" fmla="val 50000"/>
            </a:avLst>
          </a:prstGeom>
          <a:ln w="25400">
            <a:solidFill>
              <a:srgbClr val="1D804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22" idx="3"/>
            <a:endCxn id="25" idx="1"/>
          </p:cNvCxnSpPr>
          <p:nvPr/>
        </p:nvCxnSpPr>
        <p:spPr>
          <a:xfrm>
            <a:off x="5775961" y="2956560"/>
            <a:ext cx="483176" cy="1670462"/>
          </a:xfrm>
          <a:prstGeom prst="curvedConnector3">
            <a:avLst>
              <a:gd name="adj1" fmla="val 50000"/>
            </a:avLst>
          </a:prstGeom>
          <a:ln w="25400">
            <a:solidFill>
              <a:srgbClr val="1D804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a:stCxn id="25" idx="3"/>
            <a:endCxn id="28" idx="1"/>
          </p:cNvCxnSpPr>
          <p:nvPr/>
        </p:nvCxnSpPr>
        <p:spPr>
          <a:xfrm flipV="1">
            <a:off x="7173537" y="2901735"/>
            <a:ext cx="483176" cy="1725287"/>
          </a:xfrm>
          <a:prstGeom prst="curvedConnector3">
            <a:avLst>
              <a:gd name="adj1" fmla="val 50000"/>
            </a:avLst>
          </a:prstGeom>
          <a:ln w="25400">
            <a:solidFill>
              <a:srgbClr val="1D8045"/>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a:stCxn id="28" idx="3"/>
            <a:endCxn id="29" idx="1"/>
          </p:cNvCxnSpPr>
          <p:nvPr/>
        </p:nvCxnSpPr>
        <p:spPr>
          <a:xfrm>
            <a:off x="8571113" y="2901735"/>
            <a:ext cx="483176" cy="12700"/>
          </a:xfrm>
          <a:prstGeom prst="curvedConnector3">
            <a:avLst>
              <a:gd name="adj1" fmla="val 50000"/>
            </a:avLst>
          </a:prstGeom>
          <a:ln w="25400">
            <a:solidFill>
              <a:srgbClr val="1D8045"/>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066409" y="3470799"/>
            <a:ext cx="914400" cy="548640"/>
          </a:xfrm>
          <a:prstGeom prst="rect">
            <a:avLst/>
          </a:prstGeom>
          <a:solidFill>
            <a:srgbClr val="1D8045"/>
          </a:solid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2" name="Rectangle 41"/>
          <p:cNvSpPr/>
          <p:nvPr/>
        </p:nvSpPr>
        <p:spPr>
          <a:xfrm>
            <a:off x="3463985" y="2682240"/>
            <a:ext cx="914400" cy="548640"/>
          </a:xfrm>
          <a:prstGeom prst="rect">
            <a:avLst/>
          </a:prstGeom>
          <a:solidFill>
            <a:srgbClr val="1D8045"/>
          </a:solid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3" name="Rectangle 42"/>
          <p:cNvSpPr/>
          <p:nvPr/>
        </p:nvSpPr>
        <p:spPr>
          <a:xfrm>
            <a:off x="4861561" y="2677828"/>
            <a:ext cx="914400" cy="548640"/>
          </a:xfrm>
          <a:prstGeom prst="rect">
            <a:avLst/>
          </a:prstGeom>
          <a:solidFill>
            <a:srgbClr val="1D8045"/>
          </a:solid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259137" y="4352702"/>
            <a:ext cx="914400" cy="548640"/>
          </a:xfrm>
          <a:prstGeom prst="rect">
            <a:avLst/>
          </a:prstGeom>
          <a:solidFill>
            <a:srgbClr val="1D8045"/>
          </a:solid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656713" y="2633765"/>
            <a:ext cx="914400" cy="548640"/>
          </a:xfrm>
          <a:prstGeom prst="rect">
            <a:avLst/>
          </a:prstGeom>
          <a:solidFill>
            <a:srgbClr val="1D8045"/>
          </a:solid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9064876" y="2640115"/>
            <a:ext cx="914400" cy="548640"/>
          </a:xfrm>
          <a:prstGeom prst="rect">
            <a:avLst/>
          </a:prstGeom>
          <a:solidFill>
            <a:srgbClr val="1D8045"/>
          </a:solidFill>
          <a:ln w="22225" cap="sq">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52256" y="3486515"/>
            <a:ext cx="926129" cy="646331"/>
          </a:xfrm>
          <a:prstGeom prst="rect">
            <a:avLst/>
          </a:prstGeom>
        </p:spPr>
        <p:txBody>
          <a:bodyPr wrap="square">
            <a:spAutoFit/>
          </a:bodyPr>
          <a:lstStyle/>
          <a:p>
            <a:r>
              <a:rPr lang="en-US" dirty="0"/>
              <a:t>Search</a:t>
            </a:r>
          </a:p>
          <a:p>
            <a:r>
              <a:rPr lang="en-US" dirty="0"/>
              <a:t>Product</a:t>
            </a:r>
            <a:endParaRPr lang="en-US" dirty="0"/>
          </a:p>
        </p:txBody>
      </p:sp>
      <p:sp>
        <p:nvSpPr>
          <p:cNvPr id="38" name="Rectangle 37"/>
          <p:cNvSpPr/>
          <p:nvPr/>
        </p:nvSpPr>
        <p:spPr>
          <a:xfrm>
            <a:off x="2044093" y="2619142"/>
            <a:ext cx="926129" cy="646331"/>
          </a:xfrm>
          <a:prstGeom prst="rect">
            <a:avLst/>
          </a:prstGeom>
        </p:spPr>
        <p:txBody>
          <a:bodyPr wrap="square">
            <a:spAutoFit/>
          </a:bodyPr>
          <a:lstStyle/>
          <a:p>
            <a:r>
              <a:rPr lang="en-US" dirty="0" smtClean="0"/>
              <a:t>Shop as </a:t>
            </a:r>
          </a:p>
          <a:p>
            <a:r>
              <a:rPr lang="en-US" dirty="0" smtClean="0"/>
              <a:t>Guest</a:t>
            </a:r>
            <a:endParaRPr lang="en-US" dirty="0"/>
          </a:p>
        </p:txBody>
      </p:sp>
      <p:sp>
        <p:nvSpPr>
          <p:cNvPr id="9" name="Rectangle 8"/>
          <p:cNvSpPr/>
          <p:nvPr/>
        </p:nvSpPr>
        <p:spPr>
          <a:xfrm>
            <a:off x="4861561" y="2601162"/>
            <a:ext cx="924987" cy="646331"/>
          </a:xfrm>
          <a:prstGeom prst="rect">
            <a:avLst/>
          </a:prstGeom>
        </p:spPr>
        <p:txBody>
          <a:bodyPr wrap="square">
            <a:spAutoFit/>
          </a:bodyPr>
          <a:lstStyle/>
          <a:p>
            <a:r>
              <a:rPr lang="en-US" dirty="0" smtClean="0"/>
              <a:t>View </a:t>
            </a:r>
          </a:p>
          <a:p>
            <a:r>
              <a:rPr lang="en-US" dirty="0" smtClean="0"/>
              <a:t>Detail</a:t>
            </a:r>
            <a:endParaRPr lang="en-US" dirty="0"/>
          </a:p>
        </p:txBody>
      </p:sp>
      <p:sp>
        <p:nvSpPr>
          <p:cNvPr id="47" name="Rectangle 46"/>
          <p:cNvSpPr/>
          <p:nvPr/>
        </p:nvSpPr>
        <p:spPr>
          <a:xfrm>
            <a:off x="6237963" y="2663649"/>
            <a:ext cx="924987" cy="646331"/>
          </a:xfrm>
          <a:prstGeom prst="rect">
            <a:avLst/>
          </a:prstGeom>
        </p:spPr>
        <p:txBody>
          <a:bodyPr wrap="square">
            <a:spAutoFit/>
          </a:bodyPr>
          <a:lstStyle/>
          <a:p>
            <a:r>
              <a:rPr lang="en-US" dirty="0" smtClean="0"/>
              <a:t>Add to</a:t>
            </a:r>
          </a:p>
          <a:p>
            <a:r>
              <a:rPr lang="en-US" dirty="0" smtClean="0"/>
              <a:t>Cart</a:t>
            </a:r>
            <a:endParaRPr lang="en-US" dirty="0"/>
          </a:p>
        </p:txBody>
      </p:sp>
      <p:sp>
        <p:nvSpPr>
          <p:cNvPr id="48" name="Rectangle 47"/>
          <p:cNvSpPr/>
          <p:nvPr/>
        </p:nvSpPr>
        <p:spPr>
          <a:xfrm>
            <a:off x="6227867" y="3486515"/>
            <a:ext cx="945670" cy="646331"/>
          </a:xfrm>
          <a:prstGeom prst="rect">
            <a:avLst/>
          </a:prstGeom>
        </p:spPr>
        <p:txBody>
          <a:bodyPr wrap="square">
            <a:spAutoFit/>
          </a:bodyPr>
          <a:lstStyle/>
          <a:p>
            <a:r>
              <a:rPr lang="en-US" dirty="0" smtClean="0"/>
              <a:t>View</a:t>
            </a:r>
          </a:p>
          <a:p>
            <a:r>
              <a:rPr lang="en-US" dirty="0" smtClean="0"/>
              <a:t>Similar</a:t>
            </a:r>
            <a:endParaRPr lang="en-US" dirty="0"/>
          </a:p>
        </p:txBody>
      </p:sp>
      <p:sp>
        <p:nvSpPr>
          <p:cNvPr id="49" name="Rectangle 48"/>
          <p:cNvSpPr/>
          <p:nvPr/>
        </p:nvSpPr>
        <p:spPr>
          <a:xfrm>
            <a:off x="6217771" y="4346703"/>
            <a:ext cx="945670" cy="369332"/>
          </a:xfrm>
          <a:prstGeom prst="rect">
            <a:avLst/>
          </a:prstGeom>
        </p:spPr>
        <p:txBody>
          <a:bodyPr wrap="square">
            <a:spAutoFit/>
          </a:bodyPr>
          <a:lstStyle/>
          <a:p>
            <a:r>
              <a:rPr lang="en-US" dirty="0" smtClean="0"/>
              <a:t>Favorite</a:t>
            </a:r>
            <a:endParaRPr lang="en-US" dirty="0"/>
          </a:p>
        </p:txBody>
      </p:sp>
      <p:sp>
        <p:nvSpPr>
          <p:cNvPr id="33" name="Rectangle 32"/>
          <p:cNvSpPr/>
          <p:nvPr/>
        </p:nvSpPr>
        <p:spPr>
          <a:xfrm>
            <a:off x="7656713" y="2584919"/>
            <a:ext cx="903813" cy="646331"/>
          </a:xfrm>
          <a:prstGeom prst="rect">
            <a:avLst/>
          </a:prstGeom>
        </p:spPr>
        <p:txBody>
          <a:bodyPr wrap="square">
            <a:spAutoFit/>
          </a:bodyPr>
          <a:lstStyle/>
          <a:p>
            <a:r>
              <a:rPr lang="en-US" dirty="0"/>
              <a:t>View</a:t>
            </a:r>
          </a:p>
          <a:p>
            <a:r>
              <a:rPr lang="en-US" dirty="0" smtClean="0"/>
              <a:t>Favs</a:t>
            </a:r>
            <a:endParaRPr lang="en-US" dirty="0"/>
          </a:p>
        </p:txBody>
      </p:sp>
      <p:sp>
        <p:nvSpPr>
          <p:cNvPr id="34" name="Rectangle 33"/>
          <p:cNvSpPr/>
          <p:nvPr/>
        </p:nvSpPr>
        <p:spPr>
          <a:xfrm>
            <a:off x="6260076" y="5139087"/>
            <a:ext cx="902874" cy="646331"/>
          </a:xfrm>
          <a:prstGeom prst="rect">
            <a:avLst/>
          </a:prstGeom>
        </p:spPr>
        <p:txBody>
          <a:bodyPr wrap="square">
            <a:spAutoFit/>
          </a:bodyPr>
          <a:lstStyle/>
          <a:p>
            <a:r>
              <a:rPr lang="en-US" dirty="0" smtClean="0"/>
              <a:t>Email</a:t>
            </a:r>
          </a:p>
          <a:p>
            <a:r>
              <a:rPr lang="en-US" dirty="0" smtClean="0"/>
              <a:t>Link</a:t>
            </a:r>
            <a:endParaRPr lang="en-US" dirty="0"/>
          </a:p>
        </p:txBody>
      </p:sp>
      <p:sp>
        <p:nvSpPr>
          <p:cNvPr id="50" name="Rectangle 49"/>
          <p:cNvSpPr/>
          <p:nvPr/>
        </p:nvSpPr>
        <p:spPr>
          <a:xfrm>
            <a:off x="9054289" y="2580137"/>
            <a:ext cx="924987" cy="646331"/>
          </a:xfrm>
          <a:prstGeom prst="rect">
            <a:avLst/>
          </a:prstGeom>
        </p:spPr>
        <p:txBody>
          <a:bodyPr wrap="square">
            <a:spAutoFit/>
          </a:bodyPr>
          <a:lstStyle/>
          <a:p>
            <a:r>
              <a:rPr lang="en-US" smtClean="0"/>
              <a:t>Add Fav to Cart</a:t>
            </a:r>
            <a:endParaRPr lang="en-US" dirty="0"/>
          </a:p>
        </p:txBody>
      </p:sp>
      <p:sp>
        <p:nvSpPr>
          <p:cNvPr id="51" name="Rectangle 50"/>
          <p:cNvSpPr/>
          <p:nvPr/>
        </p:nvSpPr>
        <p:spPr>
          <a:xfrm>
            <a:off x="3432224" y="2622755"/>
            <a:ext cx="902874" cy="646331"/>
          </a:xfrm>
          <a:prstGeom prst="rect">
            <a:avLst/>
          </a:prstGeom>
        </p:spPr>
        <p:txBody>
          <a:bodyPr wrap="square">
            <a:spAutoFit/>
          </a:bodyPr>
          <a:lstStyle/>
          <a:p>
            <a:r>
              <a:rPr lang="en-US" dirty="0" smtClean="0"/>
              <a:t>Search</a:t>
            </a:r>
          </a:p>
          <a:p>
            <a:r>
              <a:rPr lang="en-US" dirty="0" smtClean="0"/>
              <a:t>Brand</a:t>
            </a:r>
            <a:endParaRPr lang="en-US" dirty="0"/>
          </a:p>
        </p:txBody>
      </p:sp>
      <p:sp>
        <p:nvSpPr>
          <p:cNvPr id="52" name="Rectangle 51"/>
          <p:cNvSpPr/>
          <p:nvPr/>
        </p:nvSpPr>
        <p:spPr>
          <a:xfrm>
            <a:off x="2027172" y="3402697"/>
            <a:ext cx="926129" cy="646331"/>
          </a:xfrm>
          <a:prstGeom prst="rect">
            <a:avLst/>
          </a:prstGeom>
        </p:spPr>
        <p:txBody>
          <a:bodyPr wrap="square">
            <a:spAutoFit/>
          </a:bodyPr>
          <a:lstStyle/>
          <a:p>
            <a:r>
              <a:rPr lang="en-US" dirty="0" smtClean="0"/>
              <a:t>Get Invite</a:t>
            </a:r>
            <a:endParaRPr lang="en-US" dirty="0"/>
          </a:p>
        </p:txBody>
      </p:sp>
    </p:spTree>
    <p:extLst>
      <p:ext uri="{BB962C8B-B14F-4D97-AF65-F5344CB8AC3E}">
        <p14:creationId xmlns:p14="http://schemas.microsoft.com/office/powerpoint/2010/main" val="92914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P spid="44"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Planning Today</a:t>
            </a:r>
          </a:p>
        </p:txBody>
      </p:sp>
      <p:sp>
        <p:nvSpPr>
          <p:cNvPr id="3" name="Content Placeholder 2"/>
          <p:cNvSpPr>
            <a:spLocks noGrp="1"/>
          </p:cNvSpPr>
          <p:nvPr>
            <p:ph idx="1"/>
          </p:nvPr>
        </p:nvSpPr>
        <p:spPr>
          <a:xfrm>
            <a:off x="838199" y="3281632"/>
            <a:ext cx="3979127" cy="141965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Points</a:t>
            </a:r>
          </a:p>
          <a:p>
            <a:pPr marL="0" marR="0" lvl="0" indent="0" defTabSz="914400" eaLnBrk="1" fontAlgn="auto" latinLnBrk="0" hangingPunct="1">
              <a:lnSpc>
                <a:spcPct val="100000"/>
              </a:lnSpc>
              <a:spcBef>
                <a:spcPts val="0"/>
              </a:spcBef>
              <a:spcAft>
                <a:spcPts val="0"/>
              </a:spcAft>
              <a:buClrTx/>
              <a:buSzTx/>
              <a:buFontTx/>
              <a:buNone/>
              <a:tabLst/>
              <a:defRPr/>
            </a:pPr>
            <a:r>
              <a:rPr lang="en-US" dirty="0"/>
              <a:t>Buckets</a:t>
            </a:r>
          </a:p>
          <a:p>
            <a:pPr marL="0" marR="0" lvl="0" indent="0" defTabSz="914400" eaLnBrk="1" fontAlgn="auto" latinLnBrk="0" hangingPunct="1">
              <a:lnSpc>
                <a:spcPct val="100000"/>
              </a:lnSpc>
              <a:spcBef>
                <a:spcPts val="0"/>
              </a:spcBef>
              <a:spcAft>
                <a:spcPts val="0"/>
              </a:spcAft>
              <a:buClrTx/>
              <a:buSzTx/>
              <a:buFontTx/>
              <a:buNone/>
              <a:tabLst/>
              <a:defRPr/>
            </a:pPr>
            <a:r>
              <a:rPr lang="en-US" dirty="0"/>
              <a:t>Relative Sizing</a:t>
            </a:r>
          </a:p>
        </p:txBody>
      </p:sp>
      <p:sp>
        <p:nvSpPr>
          <p:cNvPr id="4" name="Content Placeholder 2"/>
          <p:cNvSpPr txBox="1">
            <a:spLocks/>
          </p:cNvSpPr>
          <p:nvPr/>
        </p:nvSpPr>
        <p:spPr>
          <a:xfrm>
            <a:off x="7095196" y="3304310"/>
            <a:ext cx="3979127" cy="1382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dirty="0">
                <a:latin typeface="Helvetica" panose="020B0604020202020204" pitchFamily="34" charset="0"/>
                <a:cs typeface="Helvetica" panose="020B0604020202020204" pitchFamily="34" charset="0"/>
              </a:rPr>
              <a:t>Marathon meetings</a:t>
            </a:r>
          </a:p>
          <a:p>
            <a:pPr marL="0" indent="0">
              <a:lnSpc>
                <a:spcPct val="100000"/>
              </a:lnSpc>
              <a:spcBef>
                <a:spcPts val="0"/>
              </a:spcBef>
              <a:buFontTx/>
              <a:buNone/>
            </a:pPr>
            <a:r>
              <a:rPr lang="en-US" dirty="0" smtClean="0">
                <a:latin typeface="Helvetica" panose="020B0604020202020204" pitchFamily="34" charset="0"/>
                <a:cs typeface="Helvetica" panose="020B0604020202020204" pitchFamily="34" charset="0"/>
              </a:rPr>
              <a:t>Apathy</a:t>
            </a:r>
          </a:p>
          <a:p>
            <a:pPr marL="0" indent="0">
              <a:lnSpc>
                <a:spcPct val="100000"/>
              </a:lnSpc>
              <a:spcBef>
                <a:spcPts val="0"/>
              </a:spcBef>
              <a:buFontTx/>
              <a:buNone/>
            </a:pPr>
            <a:r>
              <a:rPr lang="en-US" dirty="0" smtClean="0">
                <a:latin typeface="Helvetica" panose="020B0604020202020204" pitchFamily="34" charset="0"/>
                <a:cs typeface="Helvetica" panose="020B0604020202020204" pitchFamily="34" charset="0"/>
              </a:rPr>
              <a:t>No predictability</a:t>
            </a:r>
            <a:endParaRPr lang="en-US" dirty="0">
              <a:latin typeface="Helvetica" panose="020B0604020202020204" pitchFamily="34" charset="0"/>
              <a:cs typeface="Helvetica" panose="020B0604020202020204" pitchFamily="34" charset="0"/>
            </a:endParaRPr>
          </a:p>
        </p:txBody>
      </p:sp>
      <p:sp>
        <p:nvSpPr>
          <p:cNvPr id="5" name="Content Placeholder 2"/>
          <p:cNvSpPr txBox="1">
            <a:spLocks/>
          </p:cNvSpPr>
          <p:nvPr/>
        </p:nvSpPr>
        <p:spPr>
          <a:xfrm>
            <a:off x="838199" y="1690688"/>
            <a:ext cx="11111346" cy="1468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4000" dirty="0">
                <a:latin typeface="Helvetica" panose="020B0604020202020204" pitchFamily="34" charset="0"/>
                <a:cs typeface="Helvetica" panose="020B0604020202020204" pitchFamily="34" charset="0"/>
              </a:rPr>
              <a:t>Expert-Based Estimation</a:t>
            </a:r>
          </a:p>
        </p:txBody>
      </p:sp>
      <p:sp>
        <p:nvSpPr>
          <p:cNvPr id="6" name="Slide Number Placeholder 5"/>
          <p:cNvSpPr>
            <a:spLocks noGrp="1"/>
          </p:cNvSpPr>
          <p:nvPr>
            <p:ph type="sldNum" sz="quarter" idx="12"/>
          </p:nvPr>
        </p:nvSpPr>
        <p:spPr/>
        <p:txBody>
          <a:bodyPr/>
          <a:lstStyle/>
          <a:p>
            <a:fld id="{4F67CE85-2EDB-4401-B754-58EBF1BFFC64}" type="slidenum">
              <a:rPr lang="en-US" smtClean="0"/>
              <a:pPr/>
              <a:t>3</a:t>
            </a:fld>
            <a:endParaRPr lang="en-US"/>
          </a:p>
        </p:txBody>
      </p:sp>
      <p:sp>
        <p:nvSpPr>
          <p:cNvPr id="7" name="Arrow: Right 9"/>
          <p:cNvSpPr/>
          <p:nvPr/>
        </p:nvSpPr>
        <p:spPr>
          <a:xfrm>
            <a:off x="4028901" y="3366655"/>
            <a:ext cx="2364971" cy="1249612"/>
          </a:xfrm>
          <a:prstGeom prst="rightArrow">
            <a:avLst>
              <a:gd name="adj1" fmla="val 26414"/>
              <a:gd name="adj2" fmla="val 33608"/>
            </a:avLst>
          </a:prstGeom>
          <a:solidFill>
            <a:srgbClr val="24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77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Explore</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F67CE85-2EDB-4401-B754-58EBF1BFFC64}" type="slidenum">
              <a:rPr lang="en-US" smtClean="0"/>
              <a:pPr/>
              <a:t>30</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r="17121" b="17395"/>
          <a:stretch/>
        </p:blipFill>
        <p:spPr>
          <a:xfrm>
            <a:off x="2183835" y="1690287"/>
            <a:ext cx="7824331" cy="4386660"/>
          </a:xfrm>
          <a:prstGeom prst="rect">
            <a:avLst/>
          </a:prstGeom>
        </p:spPr>
      </p:pic>
    </p:spTree>
    <p:extLst>
      <p:ext uri="{BB962C8B-B14F-4D97-AF65-F5344CB8AC3E}">
        <p14:creationId xmlns:p14="http://schemas.microsoft.com/office/powerpoint/2010/main" val="901770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Plan to Learn</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F67CE85-2EDB-4401-B754-58EBF1BFFC64}" type="slidenum">
              <a:rPr lang="en-US" smtClean="0"/>
              <a:pPr/>
              <a:t>31</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r="17062" b="17746"/>
          <a:stretch/>
        </p:blipFill>
        <p:spPr>
          <a:xfrm>
            <a:off x="2181031" y="1690688"/>
            <a:ext cx="7829939" cy="4367999"/>
          </a:xfrm>
          <a:prstGeom prst="rect">
            <a:avLst/>
          </a:prstGeom>
        </p:spPr>
      </p:pic>
      <p:sp>
        <p:nvSpPr>
          <p:cNvPr id="7" name="Oval 6"/>
          <p:cNvSpPr/>
          <p:nvPr/>
        </p:nvSpPr>
        <p:spPr>
          <a:xfrm>
            <a:off x="6068783" y="2078501"/>
            <a:ext cx="827600" cy="85841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22367" y="2582322"/>
            <a:ext cx="691079" cy="7838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348064" y="2750307"/>
            <a:ext cx="873682" cy="84793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675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What’s the smallest change we can make to learn what we need to learn?</a:t>
            </a:r>
            <a:endParaRPr lang="en-US" dirty="0"/>
          </a:p>
        </p:txBody>
      </p:sp>
      <p:sp>
        <p:nvSpPr>
          <p:cNvPr id="6" name="Text Placeholder 5"/>
          <p:cNvSpPr>
            <a:spLocks noGrp="1"/>
          </p:cNvSpPr>
          <p:nvPr>
            <p:ph type="body" idx="1"/>
          </p:nvPr>
        </p:nvSpPr>
        <p:spPr/>
        <p:txBody>
          <a:bodyPr/>
          <a:lstStyle/>
          <a:p>
            <a:endParaRPr lang="en-US"/>
          </a:p>
        </p:txBody>
      </p:sp>
      <p:sp>
        <p:nvSpPr>
          <p:cNvPr id="3" name="Slide Number Placeholder 2"/>
          <p:cNvSpPr>
            <a:spLocks noGrp="1"/>
          </p:cNvSpPr>
          <p:nvPr>
            <p:ph type="sldNum" sz="quarter" idx="4294967295"/>
          </p:nvPr>
        </p:nvSpPr>
        <p:spPr>
          <a:xfrm>
            <a:off x="0" y="6356350"/>
            <a:ext cx="2743200" cy="365125"/>
          </a:xfrm>
        </p:spPr>
        <p:txBody>
          <a:bodyPr/>
          <a:lstStyle/>
          <a:p>
            <a:fld id="{4F67CE85-2EDB-4401-B754-58EBF1BFFC64}" type="slidenum">
              <a:rPr lang="en-US" smtClean="0"/>
              <a:pPr/>
              <a:t>32</a:t>
            </a:fld>
            <a:endParaRPr lang="en-US"/>
          </a:p>
        </p:txBody>
      </p:sp>
    </p:spTree>
    <p:extLst>
      <p:ext uri="{BB962C8B-B14F-4D97-AF65-F5344CB8AC3E}">
        <p14:creationId xmlns:p14="http://schemas.microsoft.com/office/powerpoint/2010/main" val="12935559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Plan to Release</a:t>
            </a:r>
          </a:p>
        </p:txBody>
      </p:sp>
      <p:sp>
        <p:nvSpPr>
          <p:cNvPr id="3" name="Content Placeholder 2"/>
          <p:cNvSpPr>
            <a:spLocks noGrp="1"/>
          </p:cNvSpPr>
          <p:nvPr>
            <p:ph idx="1"/>
          </p:nvPr>
        </p:nvSpPr>
        <p:spPr/>
        <p:txBody>
          <a:bodyPr>
            <a:normAutofit/>
          </a:bodyPr>
          <a:lstStyle/>
          <a:p>
            <a:endParaRPr lang="en-US" dirty="0"/>
          </a:p>
        </p:txBody>
      </p:sp>
      <p:sp>
        <p:nvSpPr>
          <p:cNvPr id="4" name="Slide Number Placeholder 3"/>
          <p:cNvSpPr>
            <a:spLocks noGrp="1"/>
          </p:cNvSpPr>
          <p:nvPr>
            <p:ph type="sldNum" sz="quarter" idx="12"/>
          </p:nvPr>
        </p:nvSpPr>
        <p:spPr/>
        <p:txBody>
          <a:bodyPr/>
          <a:lstStyle/>
          <a:p>
            <a:fld id="{4F67CE85-2EDB-4401-B754-58EBF1BFFC64}" type="slidenum">
              <a:rPr lang="en-US" smtClean="0"/>
              <a:pPr/>
              <a:t>33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6007" y="1683009"/>
            <a:ext cx="9199985" cy="5174991"/>
          </a:xfrm>
          <a:prstGeom prst="rect">
            <a:avLst/>
          </a:prstGeom>
        </p:spPr>
      </p:pic>
      <p:sp>
        <p:nvSpPr>
          <p:cNvPr id="6" name="Oval 5"/>
          <p:cNvSpPr/>
          <p:nvPr/>
        </p:nvSpPr>
        <p:spPr>
          <a:xfrm>
            <a:off x="838199" y="3751182"/>
            <a:ext cx="9066246" cy="190666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5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smallest amount we can build to achieve the desired outcome?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981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Plan to Develop</a:t>
            </a:r>
          </a:p>
        </p:txBody>
      </p:sp>
      <p:sp>
        <p:nvSpPr>
          <p:cNvPr id="3" name="Content Placeholder 2"/>
          <p:cNvSpPr>
            <a:spLocks noGrp="1"/>
          </p:cNvSpPr>
          <p:nvPr>
            <p:ph idx="1"/>
          </p:nvPr>
        </p:nvSpPr>
        <p:spPr/>
        <p:txBody>
          <a:bodyPr/>
          <a:lstStyle/>
          <a:p>
            <a:r>
              <a:rPr lang="en-US" dirty="0"/>
              <a:t>Validate </a:t>
            </a:r>
            <a:r>
              <a:rPr lang="en-US" dirty="0" smtClean="0"/>
              <a:t>assumptions </a:t>
            </a:r>
            <a:r>
              <a:rPr lang="en-US" dirty="0"/>
              <a:t>as quickly as possible</a:t>
            </a:r>
          </a:p>
          <a:p>
            <a:r>
              <a:rPr lang="en-US" dirty="0"/>
              <a:t>Start on the riskiest stories first</a:t>
            </a:r>
          </a:p>
        </p:txBody>
      </p:sp>
      <p:sp>
        <p:nvSpPr>
          <p:cNvPr id="4" name="Slide Number Placeholder 3"/>
          <p:cNvSpPr>
            <a:spLocks noGrp="1"/>
          </p:cNvSpPr>
          <p:nvPr>
            <p:ph type="sldNum" sz="quarter" idx="12"/>
          </p:nvPr>
        </p:nvSpPr>
        <p:spPr/>
        <p:txBody>
          <a:bodyPr/>
          <a:lstStyle/>
          <a:p>
            <a:fld id="{4F67CE85-2EDB-4401-B754-58EBF1BFFC64}" type="slidenum">
              <a:rPr lang="en-US" smtClean="0"/>
              <a:pPr/>
              <a:t>35</a:t>
            </a:fld>
            <a:endParaRPr lang="en-US"/>
          </a:p>
        </p:txBody>
      </p:sp>
    </p:spTree>
    <p:extLst>
      <p:ext uri="{BB962C8B-B14F-4D97-AF65-F5344CB8AC3E}">
        <p14:creationId xmlns:p14="http://schemas.microsoft.com/office/powerpoint/2010/main" val="152178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Forecast your Results</a:t>
            </a:r>
          </a:p>
        </p:txBody>
      </p:sp>
      <p:sp>
        <p:nvSpPr>
          <p:cNvPr id="5" name="Subtitle 4"/>
          <p:cNvSpPr>
            <a:spLocks noGrp="1"/>
          </p:cNvSpPr>
          <p:nvPr>
            <p:ph type="subTitle" idx="1"/>
          </p:nvPr>
        </p:nvSpPr>
        <p:spPr/>
        <p:txBody>
          <a:bodyPr/>
          <a:lstStyle/>
          <a:p>
            <a:r>
              <a:rPr lang="en-US" smtClean="0"/>
              <a:t>With Excel</a:t>
            </a:r>
            <a:endParaRPr lang="en-US"/>
          </a:p>
        </p:txBody>
      </p:sp>
      <p:sp>
        <p:nvSpPr>
          <p:cNvPr id="2" name="Slide Number Placeholder 1"/>
          <p:cNvSpPr>
            <a:spLocks noGrp="1"/>
          </p:cNvSpPr>
          <p:nvPr>
            <p:ph type="sldNum" sz="quarter" idx="12"/>
          </p:nvPr>
        </p:nvSpPr>
        <p:spPr/>
        <p:txBody>
          <a:bodyPr/>
          <a:lstStyle/>
          <a:p>
            <a:fld id="{4F67CE85-2EDB-4401-B754-58EBF1BFFC64}" type="slidenum">
              <a:rPr lang="en-US" smtClean="0"/>
              <a:t>36</a:t>
            </a:fld>
            <a:endParaRPr lang="en-US" dirty="0"/>
          </a:p>
        </p:txBody>
      </p:sp>
    </p:spTree>
    <p:extLst>
      <p:ext uri="{BB962C8B-B14F-4D97-AF65-F5344CB8AC3E}">
        <p14:creationId xmlns:p14="http://schemas.microsoft.com/office/powerpoint/2010/main" val="7038130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67CE85-2EDB-4401-B754-58EBF1BFFC64}" type="slidenum">
              <a:rPr lang="en-US" smtClean="0"/>
              <a:t>37</a:t>
            </a:fld>
            <a:endParaRPr lang="en-US"/>
          </a:p>
        </p:txBody>
      </p:sp>
      <p:pic>
        <p:nvPicPr>
          <p:cNvPr id="3" name="Picture 2"/>
          <p:cNvPicPr>
            <a:picLocks noChangeAspect="1"/>
          </p:cNvPicPr>
          <p:nvPr/>
        </p:nvPicPr>
        <p:blipFill>
          <a:blip r:embed="rId2"/>
          <a:stretch>
            <a:fillRect/>
          </a:stretch>
        </p:blipFill>
        <p:spPr>
          <a:xfrm>
            <a:off x="1993900" y="191246"/>
            <a:ext cx="8204201" cy="6666779"/>
          </a:xfrm>
          <a:prstGeom prst="rect">
            <a:avLst/>
          </a:prstGeom>
        </p:spPr>
      </p:pic>
    </p:spTree>
    <p:extLst>
      <p:ext uri="{BB962C8B-B14F-4D97-AF65-F5344CB8AC3E}">
        <p14:creationId xmlns:p14="http://schemas.microsoft.com/office/powerpoint/2010/main" val="738791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67CE85-2EDB-4401-B754-58EBF1BFFC64}" type="slidenum">
              <a:rPr lang="en-US" smtClean="0"/>
              <a:t>38</a:t>
            </a:fld>
            <a:endParaRPr lang="en-US"/>
          </a:p>
        </p:txBody>
      </p:sp>
      <p:pic>
        <p:nvPicPr>
          <p:cNvPr id="4" name="Picture 3"/>
          <p:cNvPicPr>
            <a:picLocks noChangeAspect="1"/>
          </p:cNvPicPr>
          <p:nvPr/>
        </p:nvPicPr>
        <p:blipFill>
          <a:blip r:embed="rId2"/>
          <a:stretch>
            <a:fillRect/>
          </a:stretch>
        </p:blipFill>
        <p:spPr>
          <a:xfrm>
            <a:off x="1227666" y="268816"/>
            <a:ext cx="9601200" cy="5778500"/>
          </a:xfrm>
          <a:prstGeom prst="rect">
            <a:avLst/>
          </a:prstGeom>
        </p:spPr>
      </p:pic>
      <p:sp>
        <p:nvSpPr>
          <p:cNvPr id="5" name="Rectangle 4"/>
          <p:cNvSpPr/>
          <p:nvPr/>
        </p:nvSpPr>
        <p:spPr>
          <a:xfrm>
            <a:off x="5588000" y="268816"/>
            <a:ext cx="6604000" cy="369332"/>
          </a:xfrm>
          <a:prstGeom prst="rect">
            <a:avLst/>
          </a:prstGeom>
        </p:spPr>
        <p:txBody>
          <a:bodyPr wrap="square">
            <a:spAutoFit/>
          </a:bodyPr>
          <a:lstStyle/>
          <a:p>
            <a:r>
              <a:rPr lang="en-US"/>
              <a:t>=INDEX(Inputs[Cycle Time], RANDBETWEEN(1,ROWS(Inputs)), 1)</a:t>
            </a:r>
          </a:p>
        </p:txBody>
      </p:sp>
    </p:spTree>
    <p:extLst>
      <p:ext uri="{BB962C8B-B14F-4D97-AF65-F5344CB8AC3E}">
        <p14:creationId xmlns:p14="http://schemas.microsoft.com/office/powerpoint/2010/main" val="19736464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67CE85-2EDB-4401-B754-58EBF1BFFC64}" type="slidenum">
              <a:rPr lang="en-US" smtClean="0"/>
              <a:t>39</a:t>
            </a:fld>
            <a:endParaRPr lang="en-US"/>
          </a:p>
        </p:txBody>
      </p:sp>
      <p:pic>
        <p:nvPicPr>
          <p:cNvPr id="3" name="Picture 2"/>
          <p:cNvPicPr>
            <a:picLocks noChangeAspect="1"/>
          </p:cNvPicPr>
          <p:nvPr/>
        </p:nvPicPr>
        <p:blipFill>
          <a:blip r:embed="rId2"/>
          <a:stretch>
            <a:fillRect/>
          </a:stretch>
        </p:blipFill>
        <p:spPr>
          <a:xfrm>
            <a:off x="2025272" y="0"/>
            <a:ext cx="8141457" cy="6096000"/>
          </a:xfrm>
          <a:prstGeom prst="rect">
            <a:avLst/>
          </a:prstGeom>
        </p:spPr>
      </p:pic>
      <p:sp>
        <p:nvSpPr>
          <p:cNvPr id="4" name="Rectangle 3"/>
          <p:cNvSpPr/>
          <p:nvPr/>
        </p:nvSpPr>
        <p:spPr>
          <a:xfrm>
            <a:off x="8500533" y="474133"/>
            <a:ext cx="1666196" cy="56218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6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Overview</a:t>
            </a:r>
          </a:p>
        </p:txBody>
      </p:sp>
      <p:sp>
        <p:nvSpPr>
          <p:cNvPr id="3" name="Content Placeholder 2"/>
          <p:cNvSpPr>
            <a:spLocks noGrp="1"/>
          </p:cNvSpPr>
          <p:nvPr>
            <p:ph idx="1"/>
          </p:nvPr>
        </p:nvSpPr>
        <p:spPr/>
        <p:txBody>
          <a:bodyPr/>
          <a:lstStyle/>
          <a:p>
            <a:r>
              <a:rPr lang="en-US" dirty="0"/>
              <a:t>Explore Monte Carlo simulations</a:t>
            </a:r>
          </a:p>
          <a:p>
            <a:r>
              <a:rPr lang="en-US" dirty="0"/>
              <a:t>How planning should be</a:t>
            </a:r>
          </a:p>
          <a:p>
            <a:r>
              <a:rPr lang="en-US" dirty="0" smtClean="0"/>
              <a:t>Takeaway tool</a:t>
            </a:r>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4F67CE85-2EDB-4401-B754-58EBF1BFFC64}" type="slidenum">
              <a:rPr lang="en-US" smtClean="0"/>
              <a:pPr/>
              <a:t>4</a:t>
            </a:fld>
            <a:endParaRPr lang="en-US"/>
          </a:p>
        </p:txBody>
      </p:sp>
    </p:spTree>
    <p:extLst>
      <p:ext uri="{BB962C8B-B14F-4D97-AF65-F5344CB8AC3E}">
        <p14:creationId xmlns:p14="http://schemas.microsoft.com/office/powerpoint/2010/main" val="40029565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90485" y="127000"/>
            <a:ext cx="7811030" cy="6134244"/>
          </a:xfrm>
          <a:prstGeom prst="rect">
            <a:avLst/>
          </a:prstGeom>
        </p:spPr>
      </p:pic>
      <p:sp>
        <p:nvSpPr>
          <p:cNvPr id="2" name="Slide Number Placeholder 1"/>
          <p:cNvSpPr>
            <a:spLocks noGrp="1"/>
          </p:cNvSpPr>
          <p:nvPr>
            <p:ph type="sldNum" sz="quarter" idx="12"/>
          </p:nvPr>
        </p:nvSpPr>
        <p:spPr/>
        <p:txBody>
          <a:bodyPr/>
          <a:lstStyle/>
          <a:p>
            <a:fld id="{4F67CE85-2EDB-4401-B754-58EBF1BFFC64}" type="slidenum">
              <a:rPr lang="en-US" smtClean="0"/>
              <a:t>40</a:t>
            </a:fld>
            <a:endParaRPr lang="en-US"/>
          </a:p>
        </p:txBody>
      </p:sp>
      <p:sp>
        <p:nvSpPr>
          <p:cNvPr id="4" name="Rectangle 3"/>
          <p:cNvSpPr/>
          <p:nvPr/>
        </p:nvSpPr>
        <p:spPr>
          <a:xfrm>
            <a:off x="7465877" y="395827"/>
            <a:ext cx="4218784" cy="369332"/>
          </a:xfrm>
          <a:prstGeom prst="rect">
            <a:avLst/>
          </a:prstGeom>
        </p:spPr>
        <p:txBody>
          <a:bodyPr wrap="none">
            <a:spAutoFit/>
          </a:bodyPr>
          <a:lstStyle/>
          <a:p>
            <a:r>
              <a:rPr lang="en-US"/>
              <a:t>=PERCENTILE(Perform[Project Length], 0.5)</a:t>
            </a:r>
          </a:p>
        </p:txBody>
      </p:sp>
    </p:spTree>
    <p:extLst>
      <p:ext uri="{BB962C8B-B14F-4D97-AF65-F5344CB8AC3E}">
        <p14:creationId xmlns:p14="http://schemas.microsoft.com/office/powerpoint/2010/main" val="1474094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67CE85-2EDB-4401-B754-58EBF1BFFC64}" type="slidenum">
              <a:rPr lang="en-US" smtClean="0"/>
              <a:t>41</a:t>
            </a:fld>
            <a:endParaRPr lang="en-US"/>
          </a:p>
        </p:txBody>
      </p:sp>
      <p:pic>
        <p:nvPicPr>
          <p:cNvPr id="5" name="Picture 4"/>
          <p:cNvPicPr>
            <a:picLocks noChangeAspect="1"/>
          </p:cNvPicPr>
          <p:nvPr/>
        </p:nvPicPr>
        <p:blipFill rotWithShape="1">
          <a:blip r:embed="rId2"/>
          <a:srcRect t="1075"/>
          <a:stretch/>
        </p:blipFill>
        <p:spPr>
          <a:xfrm>
            <a:off x="0" y="812800"/>
            <a:ext cx="12192000" cy="5289884"/>
          </a:xfrm>
          <a:prstGeom prst="rect">
            <a:avLst/>
          </a:prstGeom>
        </p:spPr>
      </p:pic>
      <p:pic>
        <p:nvPicPr>
          <p:cNvPr id="6" name="Picture 5"/>
          <p:cNvPicPr>
            <a:picLocks noChangeAspect="1"/>
          </p:cNvPicPr>
          <p:nvPr/>
        </p:nvPicPr>
        <p:blipFill>
          <a:blip r:embed="rId3"/>
          <a:stretch>
            <a:fillRect/>
          </a:stretch>
        </p:blipFill>
        <p:spPr>
          <a:xfrm>
            <a:off x="9778634" y="2777066"/>
            <a:ext cx="2413366" cy="2916767"/>
          </a:xfrm>
          <a:prstGeom prst="rect">
            <a:avLst/>
          </a:prstGeom>
        </p:spPr>
      </p:pic>
    </p:spTree>
    <p:extLst>
      <p:ext uri="{BB962C8B-B14F-4D97-AF65-F5344CB8AC3E}">
        <p14:creationId xmlns:p14="http://schemas.microsoft.com/office/powerpoint/2010/main" val="146189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Using Ruby</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F67CE85-2EDB-4401-B754-58EBF1BFFC64}" type="slidenum">
              <a:rPr lang="en-US" smtClean="0"/>
              <a:pPr/>
              <a:t>42</a:t>
            </a:fld>
            <a:endParaRPr lang="en-US"/>
          </a:p>
        </p:txBody>
      </p:sp>
    </p:spTree>
    <p:extLst>
      <p:ext uri="{BB962C8B-B14F-4D97-AF65-F5344CB8AC3E}">
        <p14:creationId xmlns:p14="http://schemas.microsoft.com/office/powerpoint/2010/main" val="2574841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smtClean="0"/>
              <a:t>References</a:t>
            </a:r>
            <a:endParaRPr lang="en-US" dirty="0"/>
          </a:p>
        </p:txBody>
      </p:sp>
      <p:pic>
        <p:nvPicPr>
          <p:cNvPr id="5" name="Content Placeholder 4"/>
          <p:cNvPicPr>
            <a:picLocks noGrp="1" noChangeAspect="1"/>
          </p:cNvPicPr>
          <p:nvPr>
            <p:ph idx="1"/>
          </p:nvPr>
        </p:nvPicPr>
        <p:blipFill>
          <a:blip r:embed="rId3"/>
          <a:stretch>
            <a:fillRect/>
          </a:stretch>
        </p:blipFill>
        <p:spPr>
          <a:xfrm>
            <a:off x="838200" y="1690688"/>
            <a:ext cx="2431147" cy="3665083"/>
          </a:xfrm>
          <a:prstGeom prst="rect">
            <a:avLst/>
          </a:prstGeom>
        </p:spPr>
      </p:pic>
      <p:sp>
        <p:nvSpPr>
          <p:cNvPr id="4" name="Slide Number Placeholder 3"/>
          <p:cNvSpPr>
            <a:spLocks noGrp="1"/>
          </p:cNvSpPr>
          <p:nvPr>
            <p:ph type="sldNum" sz="quarter" idx="12"/>
          </p:nvPr>
        </p:nvSpPr>
        <p:spPr/>
        <p:txBody>
          <a:bodyPr/>
          <a:lstStyle/>
          <a:p>
            <a:fld id="{4F67CE85-2EDB-4401-B754-58EBF1BFFC64}" type="slidenum">
              <a:rPr lang="en-US" smtClean="0"/>
              <a:pPr/>
              <a:t>43</a:t>
            </a:fld>
            <a:endParaRPr lang="en-US"/>
          </a:p>
        </p:txBody>
      </p:sp>
      <p:pic>
        <p:nvPicPr>
          <p:cNvPr id="6" name="Picture 5"/>
          <p:cNvPicPr>
            <a:picLocks noChangeAspect="1"/>
          </p:cNvPicPr>
          <p:nvPr/>
        </p:nvPicPr>
        <p:blipFill>
          <a:blip r:embed="rId4"/>
          <a:stretch>
            <a:fillRect/>
          </a:stretch>
        </p:blipFill>
        <p:spPr>
          <a:xfrm>
            <a:off x="3453637" y="1690688"/>
            <a:ext cx="2389184" cy="3665083"/>
          </a:xfrm>
          <a:prstGeom prst="rect">
            <a:avLst/>
          </a:prstGeom>
        </p:spPr>
      </p:pic>
      <p:pic>
        <p:nvPicPr>
          <p:cNvPr id="7" name="Picture 6"/>
          <p:cNvPicPr>
            <a:picLocks noChangeAspect="1"/>
          </p:cNvPicPr>
          <p:nvPr/>
        </p:nvPicPr>
        <p:blipFill>
          <a:blip r:embed="rId5"/>
          <a:stretch>
            <a:fillRect/>
          </a:stretch>
        </p:blipFill>
        <p:spPr>
          <a:xfrm>
            <a:off x="6027111" y="1690688"/>
            <a:ext cx="2518957" cy="3665083"/>
          </a:xfrm>
          <a:prstGeom prst="rect">
            <a:avLst/>
          </a:prstGeom>
        </p:spPr>
      </p:pic>
      <p:pic>
        <p:nvPicPr>
          <p:cNvPr id="8" name="Picture 7"/>
          <p:cNvPicPr>
            <a:picLocks noChangeAspect="1"/>
          </p:cNvPicPr>
          <p:nvPr/>
        </p:nvPicPr>
        <p:blipFill>
          <a:blip r:embed="rId6"/>
          <a:stretch>
            <a:fillRect/>
          </a:stretch>
        </p:blipFill>
        <p:spPr>
          <a:xfrm>
            <a:off x="8730359" y="1705607"/>
            <a:ext cx="2441748" cy="3650164"/>
          </a:xfrm>
          <a:prstGeom prst="rect">
            <a:avLst/>
          </a:prstGeom>
        </p:spPr>
      </p:pic>
      <p:sp>
        <p:nvSpPr>
          <p:cNvPr id="9" name="Rectangle 8"/>
          <p:cNvSpPr/>
          <p:nvPr/>
        </p:nvSpPr>
        <p:spPr>
          <a:xfrm>
            <a:off x="838200" y="5523722"/>
            <a:ext cx="10333907" cy="923330"/>
          </a:xfrm>
          <a:prstGeom prst="rect">
            <a:avLst/>
          </a:prstGeom>
        </p:spPr>
        <p:txBody>
          <a:bodyPr wrap="square">
            <a:spAutoFit/>
          </a:bodyPr>
          <a:lstStyle/>
          <a:p>
            <a:r>
              <a:rPr lang="en-US" dirty="0" smtClean="0">
                <a:hlinkClick r:id="rId7"/>
              </a:rPr>
              <a:t>http://scrumage.com/blog/2015/09/agile-project-forecasting-the-monte-carlo-method</a:t>
            </a:r>
            <a:r>
              <a:rPr lang="en-US" dirty="0" smtClean="0">
                <a:hlinkClick r:id="rId7"/>
              </a:rPr>
              <a:t>/</a:t>
            </a:r>
            <a:endParaRPr lang="en-US" dirty="0" smtClean="0"/>
          </a:p>
          <a:p>
            <a:r>
              <a:rPr lang="en-US" dirty="0" smtClean="0">
                <a:hlinkClick r:id="rId8"/>
              </a:rPr>
              <a:t>https</a:t>
            </a:r>
            <a:r>
              <a:rPr lang="en-US" dirty="0">
                <a:hlinkClick r:id="rId8"/>
              </a:rPr>
              <a:t>://cms5109.github.io/posts/2017/06/26/more-reliable-delivery-monte-carlo-mapping/</a:t>
            </a:r>
            <a:endParaRPr lang="en-US" dirty="0"/>
          </a:p>
          <a:p>
            <a:endParaRPr lang="en-US" dirty="0"/>
          </a:p>
        </p:txBody>
      </p:sp>
    </p:spTree>
    <p:extLst>
      <p:ext uri="{BB962C8B-B14F-4D97-AF65-F5344CB8AC3E}">
        <p14:creationId xmlns:p14="http://schemas.microsoft.com/office/powerpoint/2010/main" val="1051298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Monte Carlo, Demystified</a:t>
            </a:r>
          </a:p>
        </p:txBody>
      </p:sp>
      <p:sp>
        <p:nvSpPr>
          <p:cNvPr id="4" name="Subtitle 3"/>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4F67CE85-2EDB-4401-B754-58EBF1BFFC64}" type="slidenum">
              <a:rPr lang="en-US" smtClean="0"/>
              <a:t>5</a:t>
            </a:fld>
            <a:endParaRPr lang="en-US" dirty="0"/>
          </a:p>
        </p:txBody>
      </p:sp>
    </p:spTree>
    <p:extLst>
      <p:ext uri="{BB962C8B-B14F-4D97-AF65-F5344CB8AC3E}">
        <p14:creationId xmlns:p14="http://schemas.microsoft.com/office/powerpoint/2010/main" val="1529396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Process</a:t>
            </a:r>
          </a:p>
        </p:txBody>
      </p:sp>
      <p:sp>
        <p:nvSpPr>
          <p:cNvPr id="3" name="Content Placeholder 2"/>
          <p:cNvSpPr>
            <a:spLocks noGrp="1"/>
          </p:cNvSpPr>
          <p:nvPr>
            <p:ph idx="1"/>
          </p:nvPr>
        </p:nvSpPr>
        <p:spPr/>
        <p:txBody>
          <a:bodyPr/>
          <a:lstStyle/>
          <a:p>
            <a:pPr marL="514350" indent="-514350">
              <a:buFont typeface="+mj-lt"/>
              <a:buAutoNum type="arabicPeriod"/>
            </a:pPr>
            <a:r>
              <a:rPr lang="en-US" dirty="0"/>
              <a:t>Define a domain of possible inputs</a:t>
            </a:r>
          </a:p>
          <a:p>
            <a:pPr marL="514350" indent="-514350">
              <a:buFont typeface="+mj-lt"/>
              <a:buAutoNum type="arabicPeriod"/>
            </a:pPr>
            <a:r>
              <a:rPr lang="en-US" dirty="0"/>
              <a:t>Generate inputs randomly from a probability distribution over the domain</a:t>
            </a:r>
          </a:p>
          <a:p>
            <a:pPr marL="514350" indent="-514350">
              <a:buFont typeface="+mj-lt"/>
              <a:buAutoNum type="arabicPeriod"/>
            </a:pPr>
            <a:r>
              <a:rPr lang="en-US" dirty="0"/>
              <a:t>Perform a deterministic computation on the inputs</a:t>
            </a:r>
          </a:p>
          <a:p>
            <a:pPr marL="514350" indent="-514350">
              <a:buFont typeface="+mj-lt"/>
              <a:buAutoNum type="arabicPeriod"/>
            </a:pPr>
            <a:r>
              <a:rPr lang="en-US" dirty="0"/>
              <a:t>Aggregate the results</a:t>
            </a:r>
          </a:p>
          <a:p>
            <a:pPr marL="514350" indent="-514350">
              <a:buFont typeface="+mj-lt"/>
              <a:buAutoNum type="arabicPeriod"/>
            </a:pPr>
            <a:r>
              <a:rPr lang="en-US" dirty="0"/>
              <a:t>Forecast </a:t>
            </a:r>
          </a:p>
        </p:txBody>
      </p:sp>
      <p:sp>
        <p:nvSpPr>
          <p:cNvPr id="4" name="Slide Number Placeholder 3"/>
          <p:cNvSpPr>
            <a:spLocks noGrp="1"/>
          </p:cNvSpPr>
          <p:nvPr>
            <p:ph type="sldNum" sz="quarter" idx="12"/>
          </p:nvPr>
        </p:nvSpPr>
        <p:spPr/>
        <p:txBody>
          <a:bodyPr/>
          <a:lstStyle/>
          <a:p>
            <a:fld id="{4F67CE85-2EDB-4401-B754-58EBF1BFFC64}" type="slidenum">
              <a:rPr lang="en-US" smtClean="0"/>
              <a:pPr/>
              <a:t>6</a:t>
            </a:fld>
            <a:endParaRPr lang="en-US"/>
          </a:p>
        </p:txBody>
      </p:sp>
    </p:spTree>
    <p:extLst>
      <p:ext uri="{BB962C8B-B14F-4D97-AF65-F5344CB8AC3E}">
        <p14:creationId xmlns:p14="http://schemas.microsoft.com/office/powerpoint/2010/main" val="19882571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Two Rules</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Every forecast </a:t>
            </a:r>
            <a:r>
              <a:rPr lang="en-US" dirty="0"/>
              <a:t>includes a date range</a:t>
            </a:r>
          </a:p>
          <a:p>
            <a:pPr marL="514350" indent="-514350">
              <a:buFont typeface="+mj-lt"/>
              <a:buAutoNum type="arabicPeriod"/>
            </a:pPr>
            <a:r>
              <a:rPr lang="en-US" dirty="0"/>
              <a:t>Every forecast includes a probability of hitting that date range</a:t>
            </a:r>
          </a:p>
        </p:txBody>
      </p:sp>
      <p:sp>
        <p:nvSpPr>
          <p:cNvPr id="4" name="Slide Number Placeholder 3"/>
          <p:cNvSpPr>
            <a:spLocks noGrp="1"/>
          </p:cNvSpPr>
          <p:nvPr>
            <p:ph type="sldNum" sz="quarter" idx="12"/>
          </p:nvPr>
        </p:nvSpPr>
        <p:spPr/>
        <p:txBody>
          <a:bodyPr/>
          <a:lstStyle/>
          <a:p>
            <a:fld id="{4F67CE85-2EDB-4401-B754-58EBF1BFFC64}" type="slidenum">
              <a:rPr lang="en-US" smtClean="0"/>
              <a:pPr/>
              <a:t>7</a:t>
            </a:fld>
            <a:endParaRPr lang="en-US"/>
          </a:p>
        </p:txBody>
      </p:sp>
    </p:spTree>
    <p:extLst>
      <p:ext uri="{BB962C8B-B14F-4D97-AF65-F5344CB8AC3E}">
        <p14:creationId xmlns:p14="http://schemas.microsoft.com/office/powerpoint/2010/main" val="2122394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Origins</a:t>
            </a:r>
          </a:p>
        </p:txBody>
      </p:sp>
      <p:sp>
        <p:nvSpPr>
          <p:cNvPr id="3" name="Content Placeholder 2"/>
          <p:cNvSpPr>
            <a:spLocks noGrp="1"/>
          </p:cNvSpPr>
          <p:nvPr>
            <p:ph idx="1"/>
          </p:nvPr>
        </p:nvSpPr>
        <p:spPr>
          <a:xfrm>
            <a:off x="838200" y="1825625"/>
            <a:ext cx="5257800" cy="4351338"/>
          </a:xfrm>
        </p:spPr>
        <p:txBody>
          <a:bodyPr/>
          <a:lstStyle/>
          <a:p>
            <a:pPr marL="0" indent="0">
              <a:buNone/>
            </a:pPr>
            <a:r>
              <a:rPr lang="en-US" dirty="0"/>
              <a:t>Stanislaw </a:t>
            </a:r>
            <a:r>
              <a:rPr lang="en-US" dirty="0" err="1"/>
              <a:t>Ulam</a:t>
            </a:r>
            <a:r>
              <a:rPr lang="en-US" dirty="0"/>
              <a:t>, 1949</a:t>
            </a:r>
          </a:p>
        </p:txBody>
      </p:sp>
      <p:pic>
        <p:nvPicPr>
          <p:cNvPr id="1026" name="Picture 2" descr="File:STAN ULAM HOLDING THE FERMIAC.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0982" y="-20782"/>
            <a:ext cx="6761018" cy="772687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F67CE85-2EDB-4401-B754-58EBF1BFFC64}" type="slidenum">
              <a:rPr lang="en-US" smtClean="0"/>
              <a:pPr/>
              <a:t>8</a:t>
            </a:fld>
            <a:endParaRPr lang="en-US"/>
          </a:p>
        </p:txBody>
      </p:sp>
    </p:spTree>
    <p:extLst>
      <p:ext uri="{BB962C8B-B14F-4D97-AF65-F5344CB8AC3E}">
        <p14:creationId xmlns:p14="http://schemas.microsoft.com/office/powerpoint/2010/main" val="114427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smtClean="0"/>
              <a:t>Define</a:t>
            </a:r>
            <a:endParaRPr lang="en-US" dirty="0"/>
          </a:p>
        </p:txBody>
      </p:sp>
      <p:sp>
        <p:nvSpPr>
          <p:cNvPr id="4" name="Rectangle 3"/>
          <p:cNvSpPr/>
          <p:nvPr/>
        </p:nvSpPr>
        <p:spPr>
          <a:xfrm>
            <a:off x="838200" y="1958965"/>
            <a:ext cx="3093720" cy="1323439"/>
          </a:xfrm>
          <a:prstGeom prst="rect">
            <a:avLst/>
          </a:prstGeom>
        </p:spPr>
        <p:txBody>
          <a:bodyPr wrap="square">
            <a:spAutoFit/>
          </a:bodyPr>
          <a:lstStyle/>
          <a:p>
            <a:r>
              <a:rPr lang="en-US" sz="4000" dirty="0">
                <a:latin typeface="Helvetica" panose="020B0604020202020204" pitchFamily="34" charset="0"/>
                <a:cs typeface="Helvetica" panose="020B0604020202020204" pitchFamily="34" charset="0"/>
              </a:rPr>
              <a:t>Velocity</a:t>
            </a:r>
          </a:p>
          <a:p>
            <a:r>
              <a:rPr lang="en-US" sz="4000" dirty="0">
                <a:latin typeface="Helvetica" panose="020B0604020202020204" pitchFamily="34" charset="0"/>
                <a:cs typeface="Helvetica" panose="020B0604020202020204" pitchFamily="34" charset="0"/>
              </a:rPr>
              <a:t>Story Points</a:t>
            </a:r>
          </a:p>
        </p:txBody>
      </p:sp>
      <p:sp>
        <p:nvSpPr>
          <p:cNvPr id="7" name="Rectangle 6"/>
          <p:cNvSpPr/>
          <p:nvPr/>
        </p:nvSpPr>
        <p:spPr>
          <a:xfrm>
            <a:off x="6858000" y="1690688"/>
            <a:ext cx="4114800" cy="1938992"/>
          </a:xfrm>
          <a:prstGeom prst="rect">
            <a:avLst/>
          </a:prstGeom>
        </p:spPr>
        <p:txBody>
          <a:bodyPr wrap="square">
            <a:spAutoFit/>
          </a:bodyPr>
          <a:lstStyle/>
          <a:p>
            <a:r>
              <a:rPr lang="en-US" sz="4000" dirty="0">
                <a:latin typeface="Helvetica" panose="020B0604020202020204" pitchFamily="34" charset="0"/>
                <a:cs typeface="Helvetica" panose="020B0604020202020204" pitchFamily="34" charset="0"/>
              </a:rPr>
              <a:t>Cycle/Lead Time</a:t>
            </a:r>
          </a:p>
          <a:p>
            <a:r>
              <a:rPr lang="en-US" sz="4000" dirty="0">
                <a:latin typeface="Helvetica" panose="020B0604020202020204" pitchFamily="34" charset="0"/>
                <a:cs typeface="Helvetica" panose="020B0604020202020204" pitchFamily="34" charset="0"/>
              </a:rPr>
              <a:t>Takt Time</a:t>
            </a:r>
          </a:p>
          <a:p>
            <a:r>
              <a:rPr lang="en-US" sz="4000" dirty="0">
                <a:latin typeface="Helvetica" panose="020B0604020202020204" pitchFamily="34" charset="0"/>
                <a:cs typeface="Helvetica" panose="020B0604020202020204" pitchFamily="34" charset="0"/>
              </a:rPr>
              <a:t>Work In Progress</a:t>
            </a:r>
          </a:p>
        </p:txBody>
      </p:sp>
      <p:sp>
        <p:nvSpPr>
          <p:cNvPr id="5" name="Slide Number Placeholder 4"/>
          <p:cNvSpPr>
            <a:spLocks noGrp="1"/>
          </p:cNvSpPr>
          <p:nvPr>
            <p:ph type="sldNum" sz="quarter" idx="12"/>
          </p:nvPr>
        </p:nvSpPr>
        <p:spPr/>
        <p:txBody>
          <a:bodyPr/>
          <a:lstStyle/>
          <a:p>
            <a:fld id="{4F67CE85-2EDB-4401-B754-58EBF1BFFC64}" type="slidenum">
              <a:rPr lang="en-US" smtClean="0"/>
              <a:pPr/>
              <a:t>9</a:t>
            </a:fld>
            <a:endParaRPr lang="en-US"/>
          </a:p>
        </p:txBody>
      </p:sp>
      <p:sp>
        <p:nvSpPr>
          <p:cNvPr id="10" name="Arrow: Right 9"/>
          <p:cNvSpPr/>
          <p:nvPr/>
        </p:nvSpPr>
        <p:spPr>
          <a:xfrm>
            <a:off x="4212474" y="2057434"/>
            <a:ext cx="2364971" cy="1249612"/>
          </a:xfrm>
          <a:prstGeom prst="rightArrow">
            <a:avLst>
              <a:gd name="adj1" fmla="val 26414"/>
              <a:gd name="adj2" fmla="val 33608"/>
            </a:avLst>
          </a:prstGeom>
          <a:solidFill>
            <a:srgbClr val="24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09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 Id="rId2" Type="http://schemas.microsoft.com/office/2011/relationships/webextension" Target="webextension2.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 dockstate="right" visibility="0" width="350" row="7">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00AFF212-7A1E-5843-90A2-BFBDEAC2BB90}">
  <we:reference id="wa104178141" version="3.0.11.21" store="en-US" storeType="OMEX"/>
  <we:alternateReferences>
    <we:reference id="WA104178141" version="3.0.11.21"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599C8F8-4D10-4481-A48E-8F8088C18400}">
  <we:reference id="wa104380506" version="1.3.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19877</TotalTime>
  <Words>2748</Words>
  <Application>Microsoft Macintosh PowerPoint</Application>
  <PresentationFormat>Widescreen</PresentationFormat>
  <Paragraphs>830</Paragraphs>
  <Slides>43</Slides>
  <Notes>32</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Calibri</vt:lpstr>
      <vt:lpstr>Helvetica</vt:lpstr>
      <vt:lpstr>Mangal</vt:lpstr>
      <vt:lpstr>Arial</vt:lpstr>
      <vt:lpstr>Office Theme</vt:lpstr>
      <vt:lpstr> More Reliable Delivery </vt:lpstr>
      <vt:lpstr>Joseph Jagger</vt:lpstr>
      <vt:lpstr>Planning Today</vt:lpstr>
      <vt:lpstr>Overview</vt:lpstr>
      <vt:lpstr>Monte Carlo, Demystified</vt:lpstr>
      <vt:lpstr>The Process</vt:lpstr>
      <vt:lpstr>Two Rules</vt:lpstr>
      <vt:lpstr>Origins</vt:lpstr>
      <vt:lpstr>Define</vt:lpstr>
      <vt:lpstr>Define</vt:lpstr>
      <vt:lpstr>Define</vt:lpstr>
      <vt:lpstr>Measurement</vt:lpstr>
      <vt:lpstr>Define</vt:lpstr>
      <vt:lpstr>PowerPoint Presentation</vt:lpstr>
      <vt:lpstr>Two Rules</vt:lpstr>
      <vt:lpstr>Perform</vt:lpstr>
      <vt:lpstr>Perform</vt:lpstr>
      <vt:lpstr>Aggregate</vt:lpstr>
      <vt:lpstr>Forecast</vt:lpstr>
      <vt:lpstr>Forecast</vt:lpstr>
      <vt:lpstr>PowerPoint Presentation</vt:lpstr>
      <vt:lpstr>PowerPoint Presentation</vt:lpstr>
      <vt:lpstr>A Note About Data</vt:lpstr>
      <vt:lpstr>Recap</vt:lpstr>
      <vt:lpstr>No Expert-based Estimations</vt:lpstr>
      <vt:lpstr>#NoEstimates</vt:lpstr>
      <vt:lpstr>Planning with a Map</vt:lpstr>
      <vt:lpstr>Start with a Problem</vt:lpstr>
      <vt:lpstr>Map the Journey</vt:lpstr>
      <vt:lpstr>Explore</vt:lpstr>
      <vt:lpstr>Plan to Learn</vt:lpstr>
      <vt:lpstr>What’s the smallest change we can make to learn what we need to learn?</vt:lpstr>
      <vt:lpstr>Plan to Release</vt:lpstr>
      <vt:lpstr>What’s the smallest amount we can build to achieve the desired outcome?</vt:lpstr>
      <vt:lpstr>Plan to Develop</vt:lpstr>
      <vt:lpstr>Forecast your Results</vt:lpstr>
      <vt:lpstr>PowerPoint Presentation</vt:lpstr>
      <vt:lpstr>PowerPoint Presentation</vt:lpstr>
      <vt:lpstr>PowerPoint Presentation</vt:lpstr>
      <vt:lpstr>PowerPoint Presentation</vt:lpstr>
      <vt:lpstr>PowerPoint Presentation</vt:lpstr>
      <vt:lpstr>Using Ruby</vt:lpstr>
      <vt:lpstr>References</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with Monte Carlo and Story Mapping</dc:title>
  <dc:creator>user</dc:creator>
  <cp:lastModifiedBy>Conal Scanlon</cp:lastModifiedBy>
  <cp:revision>154</cp:revision>
  <dcterms:created xsi:type="dcterms:W3CDTF">2017-06-10T14:11:41Z</dcterms:created>
  <dcterms:modified xsi:type="dcterms:W3CDTF">2017-06-26T18:35:25Z</dcterms:modified>
</cp:coreProperties>
</file>