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6"/>
  </p:notesMasterIdLst>
  <p:sldIdLst>
    <p:sldId id="256" r:id="rId2"/>
    <p:sldId id="309" r:id="rId3"/>
    <p:sldId id="259" r:id="rId4"/>
    <p:sldId id="261" r:id="rId5"/>
    <p:sldId id="281" r:id="rId6"/>
    <p:sldId id="267" r:id="rId7"/>
    <p:sldId id="284" r:id="rId8"/>
    <p:sldId id="287" r:id="rId9"/>
    <p:sldId id="276" r:id="rId10"/>
    <p:sldId id="304" r:id="rId11"/>
    <p:sldId id="289" r:id="rId12"/>
    <p:sldId id="308" r:id="rId13"/>
    <p:sldId id="293" r:id="rId14"/>
    <p:sldId id="294" r:id="rId15"/>
    <p:sldId id="290" r:id="rId16"/>
    <p:sldId id="305" r:id="rId17"/>
    <p:sldId id="288" r:id="rId18"/>
    <p:sldId id="292" r:id="rId19"/>
    <p:sldId id="295" r:id="rId20"/>
    <p:sldId id="296" r:id="rId21"/>
    <p:sldId id="291" r:id="rId22"/>
    <p:sldId id="297" r:id="rId23"/>
    <p:sldId id="298" r:id="rId24"/>
    <p:sldId id="299" r:id="rId25"/>
    <p:sldId id="310" r:id="rId26"/>
    <p:sldId id="282" r:id="rId27"/>
    <p:sldId id="268" r:id="rId28"/>
    <p:sldId id="277" r:id="rId29"/>
    <p:sldId id="307" r:id="rId30"/>
    <p:sldId id="302" r:id="rId31"/>
    <p:sldId id="274" r:id="rId32"/>
    <p:sldId id="317" r:id="rId33"/>
    <p:sldId id="318" r:id="rId34"/>
    <p:sldId id="306" r:id="rId35"/>
    <p:sldId id="315" r:id="rId36"/>
    <p:sldId id="319" r:id="rId37"/>
    <p:sldId id="320" r:id="rId38"/>
    <p:sldId id="321" r:id="rId39"/>
    <p:sldId id="322" r:id="rId40"/>
    <p:sldId id="311" r:id="rId41"/>
    <p:sldId id="312" r:id="rId42"/>
    <p:sldId id="313" r:id="rId43"/>
    <p:sldId id="314" r:id="rId44"/>
    <p:sldId id="303"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FB42196-D9CB-4E60-8E9B-E7BE3203B972}">
          <p14:sldIdLst>
            <p14:sldId id="256"/>
            <p14:sldId id="309"/>
            <p14:sldId id="259"/>
            <p14:sldId id="261"/>
          </p14:sldIdLst>
        </p14:section>
        <p14:section name="Mental Model" id="{C380FDD7-EA04-408C-B8FC-A1E5FBFBF5FF}">
          <p14:sldIdLst>
            <p14:sldId id="281"/>
            <p14:sldId id="267"/>
            <p14:sldId id="284"/>
            <p14:sldId id="287"/>
            <p14:sldId id="276"/>
            <p14:sldId id="304"/>
            <p14:sldId id="289"/>
            <p14:sldId id="308"/>
            <p14:sldId id="293"/>
            <p14:sldId id="294"/>
            <p14:sldId id="290"/>
            <p14:sldId id="305"/>
            <p14:sldId id="288"/>
            <p14:sldId id="292"/>
            <p14:sldId id="295"/>
            <p14:sldId id="296"/>
            <p14:sldId id="291"/>
            <p14:sldId id="297"/>
            <p14:sldId id="298"/>
            <p14:sldId id="299"/>
            <p14:sldId id="310"/>
          </p14:sldIdLst>
        </p14:section>
        <p14:section name="Experiments" id="{B8B83149-4300-4167-91B5-16311486BEBB}">
          <p14:sldIdLst>
            <p14:sldId id="282"/>
            <p14:sldId id="268"/>
            <p14:sldId id="277"/>
            <p14:sldId id="307"/>
            <p14:sldId id="302"/>
            <p14:sldId id="274"/>
            <p14:sldId id="317"/>
            <p14:sldId id="318"/>
            <p14:sldId id="306"/>
            <p14:sldId id="315"/>
            <p14:sldId id="319"/>
            <p14:sldId id="320"/>
            <p14:sldId id="321"/>
            <p14:sldId id="322"/>
          </p14:sldIdLst>
        </p14:section>
        <p14:section name="Tools" id="{3C914FC7-0C61-45F5-98A6-EAE040E73E3D}">
          <p14:sldIdLst>
            <p14:sldId id="311"/>
            <p14:sldId id="312"/>
            <p14:sldId id="313"/>
            <p14:sldId id="314"/>
            <p14:sldId id="30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1D3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81918" autoAdjust="0"/>
  </p:normalViewPr>
  <p:slideViewPr>
    <p:cSldViewPr snapToGrid="0">
      <p:cViewPr>
        <p:scale>
          <a:sx n="83" d="100"/>
          <a:sy n="83" d="100"/>
        </p:scale>
        <p:origin x="45"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B61D10-E7C9-4F24-A7C6-A4DB7F553694}" type="datetimeFigureOut">
              <a:rPr lang="en-US" smtClean="0"/>
              <a:t>6/25/2017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46E0E7-304C-4512-9F02-E59E01DDC47B}" type="slidenum">
              <a:rPr lang="en-US" smtClean="0"/>
              <a:t>‹#›</a:t>
            </a:fld>
            <a:endParaRPr lang="en-US"/>
          </a:p>
        </p:txBody>
      </p:sp>
    </p:spTree>
    <p:extLst>
      <p:ext uri="{BB962C8B-B14F-4D97-AF65-F5344CB8AC3E}">
        <p14:creationId xmlns:p14="http://schemas.microsoft.com/office/powerpoint/2010/main" val="3231856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Goals:</a:t>
            </a:r>
          </a:p>
          <a:p>
            <a:r>
              <a:rPr lang="en-US" dirty="0"/>
              <a:t>How to get </a:t>
            </a:r>
            <a:r>
              <a:rPr lang="en-US" dirty="0" err="1"/>
              <a:t>devs</a:t>
            </a:r>
            <a:r>
              <a:rPr lang="en-US" baseline="0" dirty="0"/>
              <a:t> to build strategies for building hypotheses</a:t>
            </a:r>
          </a:p>
          <a:p>
            <a:endParaRPr lang="en-US" dirty="0"/>
          </a:p>
          <a:p>
            <a:r>
              <a:rPr lang="en-US" dirty="0"/>
              <a:t>Seniors</a:t>
            </a:r>
            <a:r>
              <a:rPr lang="en-US" baseline="0" dirty="0"/>
              <a:t> – explain stuff you do </a:t>
            </a:r>
            <a:r>
              <a:rPr lang="en-US" baseline="0" dirty="0" err="1"/>
              <a:t>unconciously</a:t>
            </a:r>
            <a:endParaRPr lang="en-US" baseline="0" dirty="0"/>
          </a:p>
          <a:p>
            <a:r>
              <a:rPr lang="en-US" baseline="0" dirty="0" err="1"/>
              <a:t>Jrs-Int</a:t>
            </a:r>
            <a:r>
              <a:rPr lang="en-US" baseline="0" dirty="0"/>
              <a:t> – Guide for teaching them</a:t>
            </a:r>
          </a:p>
          <a:p>
            <a:endParaRPr lang="en-US" baseline="0" dirty="0"/>
          </a:p>
          <a:p>
            <a:r>
              <a:rPr lang="en-US" baseline="0" dirty="0"/>
              <a:t>This may sound very simple, but very few engineers ever talk about this</a:t>
            </a:r>
            <a:endParaRPr lang="en-US" dirty="0"/>
          </a:p>
        </p:txBody>
      </p:sp>
      <p:sp>
        <p:nvSpPr>
          <p:cNvPr id="4" name="Slide Number Placeholder 3"/>
          <p:cNvSpPr>
            <a:spLocks noGrp="1"/>
          </p:cNvSpPr>
          <p:nvPr>
            <p:ph type="sldNum" sz="quarter" idx="10"/>
          </p:nvPr>
        </p:nvSpPr>
        <p:spPr/>
        <p:txBody>
          <a:bodyPr/>
          <a:lstStyle/>
          <a:p>
            <a:fld id="{3C46E0E7-304C-4512-9F02-E59E01DDC47B}" type="slidenum">
              <a:rPr lang="en-US" smtClean="0"/>
              <a:t>3</a:t>
            </a:fld>
            <a:endParaRPr lang="en-US"/>
          </a:p>
        </p:txBody>
      </p:sp>
    </p:spTree>
    <p:extLst>
      <p:ext uri="{BB962C8B-B14F-4D97-AF65-F5344CB8AC3E}">
        <p14:creationId xmlns:p14="http://schemas.microsoft.com/office/powerpoint/2010/main" val="24071955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Given our understanding of</a:t>
            </a:r>
            <a:r>
              <a:rPr lang="en-US" baseline="0" dirty="0"/>
              <a:t> the system, what’s the simplest way to have a lag in just the email notifications?</a:t>
            </a:r>
          </a:p>
          <a:p>
            <a:endParaRPr lang="en-US" baseline="0" dirty="0"/>
          </a:p>
          <a:p>
            <a:r>
              <a:rPr lang="en-US" baseline="0" dirty="0"/>
              <a:t>SQL writes are showing no lag, which means that A is working correctly, Kafka is working correctly, and so is the API.</a:t>
            </a:r>
          </a:p>
          <a:p>
            <a:endParaRPr lang="en-US" dirty="0"/>
          </a:p>
          <a:p>
            <a:r>
              <a:rPr lang="en-US" dirty="0"/>
              <a:t>That</a:t>
            </a:r>
            <a:r>
              <a:rPr lang="en-US" baseline="0" dirty="0"/>
              <a:t> leaves B and the Email Service</a:t>
            </a:r>
            <a:endParaRPr lang="en-US" dirty="0"/>
          </a:p>
        </p:txBody>
      </p:sp>
      <p:sp>
        <p:nvSpPr>
          <p:cNvPr id="4" name="Slide Number Placeholder 3"/>
          <p:cNvSpPr>
            <a:spLocks noGrp="1"/>
          </p:cNvSpPr>
          <p:nvPr>
            <p:ph type="sldNum" sz="quarter" idx="10"/>
          </p:nvPr>
        </p:nvSpPr>
        <p:spPr/>
        <p:txBody>
          <a:bodyPr/>
          <a:lstStyle/>
          <a:p>
            <a:fld id="{3C46E0E7-304C-4512-9F02-E59E01DDC47B}" type="slidenum">
              <a:rPr lang="en-US" smtClean="0"/>
              <a:t>14</a:t>
            </a:fld>
            <a:endParaRPr lang="en-US"/>
          </a:p>
        </p:txBody>
      </p:sp>
    </p:spTree>
    <p:extLst>
      <p:ext uri="{BB962C8B-B14F-4D97-AF65-F5344CB8AC3E}">
        <p14:creationId xmlns:p14="http://schemas.microsoft.com/office/powerpoint/2010/main" val="23139733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conclude B is probably the culprit as it’s pretty unlikely that the SMTP service</a:t>
            </a:r>
            <a:r>
              <a:rPr lang="en-US" baseline="0" dirty="0"/>
              <a:t> is having issues.</a:t>
            </a:r>
          </a:p>
          <a:p>
            <a:endParaRPr lang="en-US" baseline="0" dirty="0"/>
          </a:p>
          <a:p>
            <a:r>
              <a:rPr lang="en-US" baseline="0" dirty="0"/>
              <a:t>SMTP could be having issues but it’s best to start with investigating B</a:t>
            </a:r>
            <a:endParaRPr lang="en-US" dirty="0"/>
          </a:p>
        </p:txBody>
      </p:sp>
      <p:sp>
        <p:nvSpPr>
          <p:cNvPr id="4" name="Slide Number Placeholder 3"/>
          <p:cNvSpPr>
            <a:spLocks noGrp="1"/>
          </p:cNvSpPr>
          <p:nvPr>
            <p:ph type="sldNum" sz="quarter" idx="10"/>
          </p:nvPr>
        </p:nvSpPr>
        <p:spPr/>
        <p:txBody>
          <a:bodyPr/>
          <a:lstStyle/>
          <a:p>
            <a:fld id="{3C46E0E7-304C-4512-9F02-E59E01DDC47B}" type="slidenum">
              <a:rPr lang="en-US" smtClean="0"/>
              <a:t>15</a:t>
            </a:fld>
            <a:endParaRPr lang="en-US"/>
          </a:p>
        </p:txBody>
      </p:sp>
    </p:spTree>
    <p:extLst>
      <p:ext uri="{BB962C8B-B14F-4D97-AF65-F5344CB8AC3E}">
        <p14:creationId xmlns:p14="http://schemas.microsoft.com/office/powerpoint/2010/main" val="1780643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46E0E7-304C-4512-9F02-E59E01DDC47B}" type="slidenum">
              <a:rPr lang="en-US" smtClean="0"/>
              <a:t>16</a:t>
            </a:fld>
            <a:endParaRPr lang="en-US"/>
          </a:p>
        </p:txBody>
      </p:sp>
    </p:spTree>
    <p:extLst>
      <p:ext uri="{BB962C8B-B14F-4D97-AF65-F5344CB8AC3E}">
        <p14:creationId xmlns:p14="http://schemas.microsoft.com/office/powerpoint/2010/main" val="39272402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if you're getting problems only periodically when calling the </a:t>
            </a:r>
            <a:r>
              <a:rPr lang="en-US" dirty="0" err="1"/>
              <a:t>api</a:t>
            </a:r>
            <a:r>
              <a:rPr lang="en-US" dirty="0"/>
              <a:t>?  Then it could mean that one of the system instances behind the LB is</a:t>
            </a:r>
          </a:p>
          <a:p>
            <a:r>
              <a:rPr lang="en-US" dirty="0"/>
              <a:t>having issues:  when the LB sends you to the good system things work and when it sends you to the bad one they don't work.  It also means</a:t>
            </a:r>
          </a:p>
          <a:p>
            <a:r>
              <a:rPr lang="en-US" dirty="0"/>
              <a:t>that there isn't anything wrong with internal components which are shared by both instances.</a:t>
            </a:r>
          </a:p>
        </p:txBody>
      </p:sp>
      <p:sp>
        <p:nvSpPr>
          <p:cNvPr id="4" name="Slide Number Placeholder 3"/>
          <p:cNvSpPr>
            <a:spLocks noGrp="1"/>
          </p:cNvSpPr>
          <p:nvPr>
            <p:ph type="sldNum" sz="quarter" idx="10"/>
          </p:nvPr>
        </p:nvSpPr>
        <p:spPr/>
        <p:txBody>
          <a:bodyPr/>
          <a:lstStyle/>
          <a:p>
            <a:fld id="{3C46E0E7-304C-4512-9F02-E59E01DDC47B}" type="slidenum">
              <a:rPr lang="en-US" smtClean="0"/>
              <a:t>17</a:t>
            </a:fld>
            <a:endParaRPr lang="en-US"/>
          </a:p>
        </p:txBody>
      </p:sp>
    </p:spTree>
    <p:extLst>
      <p:ext uri="{BB962C8B-B14F-4D97-AF65-F5344CB8AC3E}">
        <p14:creationId xmlns:p14="http://schemas.microsoft.com/office/powerpoint/2010/main" val="3315741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if we had issues with</a:t>
            </a:r>
            <a:r>
              <a:rPr lang="en-US" baseline="0" dirty="0"/>
              <a:t> C?</a:t>
            </a:r>
          </a:p>
          <a:p>
            <a:br>
              <a:rPr lang="en-US" baseline="0" dirty="0"/>
            </a:br>
            <a:r>
              <a:rPr lang="en-US" baseline="0" dirty="0"/>
              <a:t>Then they’d manifest with the system not sending data to the Second Vendor</a:t>
            </a:r>
          </a:p>
          <a:p>
            <a:endParaRPr lang="en-US" baseline="0" dirty="0"/>
          </a:p>
          <a:p>
            <a:r>
              <a:rPr lang="en-US" baseline="0" dirty="0"/>
              <a:t>However, everything before the SQL database would be working with no noticeable issues.</a:t>
            </a:r>
            <a:endParaRPr lang="en-US" dirty="0"/>
          </a:p>
        </p:txBody>
      </p:sp>
      <p:sp>
        <p:nvSpPr>
          <p:cNvPr id="4" name="Slide Number Placeholder 3"/>
          <p:cNvSpPr>
            <a:spLocks noGrp="1"/>
          </p:cNvSpPr>
          <p:nvPr>
            <p:ph type="sldNum" sz="quarter" idx="10"/>
          </p:nvPr>
        </p:nvSpPr>
        <p:spPr/>
        <p:txBody>
          <a:bodyPr/>
          <a:lstStyle/>
          <a:p>
            <a:fld id="{3C46E0E7-304C-4512-9F02-E59E01DDC47B}" type="slidenum">
              <a:rPr lang="en-US" smtClean="0"/>
              <a:t>18</a:t>
            </a:fld>
            <a:endParaRPr lang="en-US"/>
          </a:p>
        </p:txBody>
      </p:sp>
    </p:spTree>
    <p:extLst>
      <p:ext uri="{BB962C8B-B14F-4D97-AF65-F5344CB8AC3E}">
        <p14:creationId xmlns:p14="http://schemas.microsoft.com/office/powerpoint/2010/main" val="5330333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know it’s not C or below</a:t>
            </a:r>
          </a:p>
          <a:p>
            <a:r>
              <a:rPr lang="en-US" dirty="0"/>
              <a:t>SQL and the</a:t>
            </a:r>
            <a:r>
              <a:rPr lang="en-US" baseline="0" dirty="0"/>
              <a:t> Vendor would impact both groups</a:t>
            </a:r>
          </a:p>
          <a:p>
            <a:r>
              <a:rPr lang="en-US" baseline="0" dirty="0"/>
              <a:t>So…</a:t>
            </a:r>
          </a:p>
        </p:txBody>
      </p:sp>
      <p:sp>
        <p:nvSpPr>
          <p:cNvPr id="4" name="Slide Number Placeholder 3"/>
          <p:cNvSpPr>
            <a:spLocks noGrp="1"/>
          </p:cNvSpPr>
          <p:nvPr>
            <p:ph type="sldNum" sz="quarter" idx="10"/>
          </p:nvPr>
        </p:nvSpPr>
        <p:spPr/>
        <p:txBody>
          <a:bodyPr/>
          <a:lstStyle/>
          <a:p>
            <a:fld id="{3C46E0E7-304C-4512-9F02-E59E01DDC47B}" type="slidenum">
              <a:rPr lang="en-US" smtClean="0"/>
              <a:t>20</a:t>
            </a:fld>
            <a:endParaRPr lang="en-US"/>
          </a:p>
        </p:txBody>
      </p:sp>
    </p:spTree>
    <p:extLst>
      <p:ext uri="{BB962C8B-B14F-4D97-AF65-F5344CB8AC3E}">
        <p14:creationId xmlns:p14="http://schemas.microsoft.com/office/powerpoint/2010/main" val="36103932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46E0E7-304C-4512-9F02-E59E01DDC47B}" type="slidenum">
              <a:rPr lang="en-US" smtClean="0"/>
              <a:t>21</a:t>
            </a:fld>
            <a:endParaRPr lang="en-US"/>
          </a:p>
        </p:txBody>
      </p:sp>
    </p:spTree>
    <p:extLst>
      <p:ext uri="{BB962C8B-B14F-4D97-AF65-F5344CB8AC3E}">
        <p14:creationId xmlns:p14="http://schemas.microsoft.com/office/powerpoint/2010/main" val="28647395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can’t be anything after the SQL database:  you wouldn’t see those problems at service</a:t>
            </a:r>
            <a:r>
              <a:rPr lang="en-US" baseline="0" dirty="0"/>
              <a:t> A</a:t>
            </a:r>
          </a:p>
          <a:p>
            <a:endParaRPr lang="en-US" baseline="0" dirty="0"/>
          </a:p>
          <a:p>
            <a:r>
              <a:rPr lang="en-US" baseline="0" dirty="0"/>
              <a:t>So what is in the system that could affect both sets of services?</a:t>
            </a:r>
          </a:p>
          <a:p>
            <a:endParaRPr lang="en-US" baseline="0" dirty="0"/>
          </a:p>
          <a:p>
            <a:r>
              <a:rPr lang="en-US" dirty="0"/>
              <a:t>The Load Balancer interacts with both instances</a:t>
            </a:r>
          </a:p>
          <a:p>
            <a:r>
              <a:rPr lang="en-US" dirty="0"/>
              <a:t>As does the First Vendor</a:t>
            </a:r>
          </a:p>
          <a:p>
            <a:r>
              <a:rPr lang="en-US" dirty="0"/>
              <a:t>And the SQL database</a:t>
            </a:r>
          </a:p>
          <a:p>
            <a:r>
              <a:rPr lang="en-US" dirty="0"/>
              <a:t>The other components are all separated from the APIs and the Load Balancer by SQL, so an outage there would not be visible on the API layer</a:t>
            </a:r>
          </a:p>
          <a:p>
            <a:endParaRPr lang="en-US" baseline="0" dirty="0"/>
          </a:p>
        </p:txBody>
      </p:sp>
      <p:sp>
        <p:nvSpPr>
          <p:cNvPr id="4" name="Slide Number Placeholder 3"/>
          <p:cNvSpPr>
            <a:spLocks noGrp="1"/>
          </p:cNvSpPr>
          <p:nvPr>
            <p:ph type="sldNum" sz="quarter" idx="10"/>
          </p:nvPr>
        </p:nvSpPr>
        <p:spPr/>
        <p:txBody>
          <a:bodyPr/>
          <a:lstStyle/>
          <a:p>
            <a:fld id="{3C46E0E7-304C-4512-9F02-E59E01DDC47B}" type="slidenum">
              <a:rPr lang="en-US" smtClean="0"/>
              <a:t>23</a:t>
            </a:fld>
            <a:endParaRPr lang="en-US"/>
          </a:p>
        </p:txBody>
      </p:sp>
    </p:spTree>
    <p:extLst>
      <p:ext uri="{BB962C8B-B14F-4D97-AF65-F5344CB8AC3E}">
        <p14:creationId xmlns:p14="http://schemas.microsoft.com/office/powerpoint/2010/main" val="42243578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46E0E7-304C-4512-9F02-E59E01DDC47B}" type="slidenum">
              <a:rPr lang="en-US" smtClean="0"/>
              <a:t>24</a:t>
            </a:fld>
            <a:endParaRPr lang="en-US"/>
          </a:p>
        </p:txBody>
      </p:sp>
    </p:spTree>
    <p:extLst>
      <p:ext uri="{BB962C8B-B14F-4D97-AF65-F5344CB8AC3E}">
        <p14:creationId xmlns:p14="http://schemas.microsoft.com/office/powerpoint/2010/main" val="31795405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we are doing is building hypotheses that</a:t>
            </a:r>
            <a:r>
              <a:rPr lang="en-US" baseline="0" dirty="0"/>
              <a:t> explain the behavior we are observing.</a:t>
            </a:r>
            <a:endParaRPr lang="en-US" dirty="0"/>
          </a:p>
        </p:txBody>
      </p:sp>
      <p:sp>
        <p:nvSpPr>
          <p:cNvPr id="4" name="Slide Number Placeholder 3"/>
          <p:cNvSpPr>
            <a:spLocks noGrp="1"/>
          </p:cNvSpPr>
          <p:nvPr>
            <p:ph type="sldNum" sz="quarter" idx="10"/>
          </p:nvPr>
        </p:nvSpPr>
        <p:spPr/>
        <p:txBody>
          <a:bodyPr/>
          <a:lstStyle/>
          <a:p>
            <a:fld id="{3C46E0E7-304C-4512-9F02-E59E01DDC47B}" type="slidenum">
              <a:rPr lang="en-US" smtClean="0"/>
              <a:t>25</a:t>
            </a:fld>
            <a:endParaRPr lang="en-US"/>
          </a:p>
        </p:txBody>
      </p:sp>
    </p:spTree>
    <p:extLst>
      <p:ext uri="{BB962C8B-B14F-4D97-AF65-F5344CB8AC3E}">
        <p14:creationId xmlns:p14="http://schemas.microsoft.com/office/powerpoint/2010/main" val="1754837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Core tools for</a:t>
            </a:r>
            <a:r>
              <a:rPr lang="en-US" baseline="0" dirty="0"/>
              <a:t> reasoning</a:t>
            </a:r>
          </a:p>
          <a:p>
            <a:r>
              <a:rPr lang="en-US" baseline="0" dirty="0"/>
              <a:t>Models – framework for making inferences and deductions</a:t>
            </a:r>
          </a:p>
          <a:p>
            <a:r>
              <a:rPr lang="en-US" baseline="0" dirty="0"/>
              <a:t>Experiments – validate hypotheses and collect data</a:t>
            </a:r>
            <a:endParaRPr lang="en-US" dirty="0"/>
          </a:p>
        </p:txBody>
      </p:sp>
      <p:sp>
        <p:nvSpPr>
          <p:cNvPr id="4" name="Slide Number Placeholder 3"/>
          <p:cNvSpPr>
            <a:spLocks noGrp="1"/>
          </p:cNvSpPr>
          <p:nvPr>
            <p:ph type="sldNum" sz="quarter" idx="10"/>
          </p:nvPr>
        </p:nvSpPr>
        <p:spPr/>
        <p:txBody>
          <a:bodyPr/>
          <a:lstStyle/>
          <a:p>
            <a:fld id="{3C46E0E7-304C-4512-9F02-E59E01DDC47B}" type="slidenum">
              <a:rPr lang="en-US" smtClean="0"/>
              <a:t>4</a:t>
            </a:fld>
            <a:endParaRPr lang="en-US"/>
          </a:p>
        </p:txBody>
      </p:sp>
    </p:spTree>
    <p:extLst>
      <p:ext uri="{BB962C8B-B14F-4D97-AF65-F5344CB8AC3E}">
        <p14:creationId xmlns:p14="http://schemas.microsoft.com/office/powerpoint/2010/main" val="2689445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you do not yet have enough information to form a hypothesis.</a:t>
            </a:r>
          </a:p>
          <a:p>
            <a:r>
              <a:rPr lang="en-US" dirty="0"/>
              <a:t>Run through basic actions of your system using controlled test data.</a:t>
            </a:r>
          </a:p>
          <a:p>
            <a:r>
              <a:rPr lang="en-US" dirty="0"/>
              <a:t>Record how the system behaves.</a:t>
            </a:r>
          </a:p>
          <a:p>
            <a:endParaRPr lang="en-US" dirty="0"/>
          </a:p>
        </p:txBody>
      </p:sp>
      <p:sp>
        <p:nvSpPr>
          <p:cNvPr id="4" name="Slide Number Placeholder 3"/>
          <p:cNvSpPr>
            <a:spLocks noGrp="1"/>
          </p:cNvSpPr>
          <p:nvPr>
            <p:ph type="sldNum" sz="quarter" idx="10"/>
          </p:nvPr>
        </p:nvSpPr>
        <p:spPr/>
        <p:txBody>
          <a:bodyPr/>
          <a:lstStyle/>
          <a:p>
            <a:fld id="{3C46E0E7-304C-4512-9F02-E59E01DDC47B}" type="slidenum">
              <a:rPr lang="en-US" smtClean="0"/>
              <a:t>27</a:t>
            </a:fld>
            <a:endParaRPr lang="en-US"/>
          </a:p>
        </p:txBody>
      </p:sp>
    </p:spTree>
    <p:extLst>
      <p:ext uri="{BB962C8B-B14F-4D97-AF65-F5344CB8AC3E}">
        <p14:creationId xmlns:p14="http://schemas.microsoft.com/office/powerpoint/2010/main" val="40776754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start by using a mental model to make a hypothesis on a root cause.</a:t>
            </a:r>
          </a:p>
          <a:p>
            <a:r>
              <a:rPr lang="en-US" dirty="0"/>
              <a:t>Given my mental model of how the system works, what change in that model would create the symptoms I’m currently seeing?</a:t>
            </a:r>
          </a:p>
          <a:p>
            <a:r>
              <a:rPr lang="en-US" dirty="0"/>
              <a:t>How do a create an experiment to verify my claim?  Often this will take the form of creating an experiment that will prove the change could NOT have happened.</a:t>
            </a:r>
          </a:p>
          <a:p>
            <a:r>
              <a:rPr lang="en-US" dirty="0"/>
              <a:t>Use your Test Data/Configuration to actually perform the experiment.</a:t>
            </a:r>
          </a:p>
          <a:p>
            <a:endParaRPr lang="en-US" dirty="0"/>
          </a:p>
        </p:txBody>
      </p:sp>
      <p:sp>
        <p:nvSpPr>
          <p:cNvPr id="4" name="Slide Number Placeholder 3"/>
          <p:cNvSpPr>
            <a:spLocks noGrp="1"/>
          </p:cNvSpPr>
          <p:nvPr>
            <p:ph type="sldNum" sz="quarter" idx="10"/>
          </p:nvPr>
        </p:nvSpPr>
        <p:spPr/>
        <p:txBody>
          <a:bodyPr/>
          <a:lstStyle/>
          <a:p>
            <a:fld id="{3C46E0E7-304C-4512-9F02-E59E01DDC47B}" type="slidenum">
              <a:rPr lang="en-US" smtClean="0"/>
              <a:t>28</a:t>
            </a:fld>
            <a:endParaRPr lang="en-US"/>
          </a:p>
        </p:txBody>
      </p:sp>
    </p:spTree>
    <p:extLst>
      <p:ext uri="{BB962C8B-B14F-4D97-AF65-F5344CB8AC3E}">
        <p14:creationId xmlns:p14="http://schemas.microsoft.com/office/powerpoint/2010/main" val="22260856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46E0E7-304C-4512-9F02-E59E01DDC47B}" type="slidenum">
              <a:rPr lang="en-US" smtClean="0"/>
              <a:t>30</a:t>
            </a:fld>
            <a:endParaRPr lang="en-US"/>
          </a:p>
        </p:txBody>
      </p:sp>
    </p:spTree>
    <p:extLst>
      <p:ext uri="{BB962C8B-B14F-4D97-AF65-F5344CB8AC3E}">
        <p14:creationId xmlns:p14="http://schemas.microsoft.com/office/powerpoint/2010/main" val="20307060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 let’s say that the error only seems to come up with specific types</a:t>
            </a:r>
            <a:r>
              <a:rPr lang="en-US" baseline="0" dirty="0"/>
              <a:t> of data</a:t>
            </a:r>
            <a:endParaRPr lang="en-US" dirty="0"/>
          </a:p>
        </p:txBody>
      </p:sp>
      <p:sp>
        <p:nvSpPr>
          <p:cNvPr id="4" name="Slide Number Placeholder 3"/>
          <p:cNvSpPr>
            <a:spLocks noGrp="1"/>
          </p:cNvSpPr>
          <p:nvPr>
            <p:ph type="sldNum" sz="quarter" idx="10"/>
          </p:nvPr>
        </p:nvSpPr>
        <p:spPr/>
        <p:txBody>
          <a:bodyPr/>
          <a:lstStyle/>
          <a:p>
            <a:fld id="{3C46E0E7-304C-4512-9F02-E59E01DDC47B}" type="slidenum">
              <a:rPr lang="en-US" smtClean="0"/>
              <a:t>32</a:t>
            </a:fld>
            <a:endParaRPr lang="en-US"/>
          </a:p>
        </p:txBody>
      </p:sp>
    </p:spTree>
    <p:extLst>
      <p:ext uri="{BB962C8B-B14F-4D97-AF65-F5344CB8AC3E}">
        <p14:creationId xmlns:p14="http://schemas.microsoft.com/office/powerpoint/2010/main" val="9747767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a:t>
            </a:r>
            <a:r>
              <a:rPr lang="en-US" baseline="0" dirty="0"/>
              <a:t> Hypotheses: LB, Vendor, SQL</a:t>
            </a:r>
          </a:p>
          <a:p>
            <a:r>
              <a:rPr lang="en-US" baseline="0" dirty="0"/>
              <a:t>How:</a:t>
            </a:r>
          </a:p>
          <a:p>
            <a:pPr marL="228600" indent="-228600">
              <a:buAutoNum type="arabicPeriod"/>
            </a:pPr>
            <a:r>
              <a:rPr lang="en-US" baseline="0" dirty="0"/>
              <a:t>Observe Metrics</a:t>
            </a:r>
          </a:p>
          <a:p>
            <a:pPr marL="228600" indent="-228600">
              <a:buAutoNum type="arabicPeriod"/>
            </a:pPr>
            <a:r>
              <a:rPr lang="en-US" baseline="0" dirty="0"/>
              <a:t>Tests:  send a test call in and see where an error happens</a:t>
            </a:r>
            <a:endParaRPr lang="en-US" dirty="0"/>
          </a:p>
        </p:txBody>
      </p:sp>
      <p:sp>
        <p:nvSpPr>
          <p:cNvPr id="4" name="Slide Number Placeholder 3"/>
          <p:cNvSpPr>
            <a:spLocks noGrp="1"/>
          </p:cNvSpPr>
          <p:nvPr>
            <p:ph type="sldNum" sz="quarter" idx="10"/>
          </p:nvPr>
        </p:nvSpPr>
        <p:spPr/>
        <p:txBody>
          <a:bodyPr/>
          <a:lstStyle/>
          <a:p>
            <a:fld id="{3C46E0E7-304C-4512-9F02-E59E01DDC47B}" type="slidenum">
              <a:rPr lang="en-US" smtClean="0"/>
              <a:t>33</a:t>
            </a:fld>
            <a:endParaRPr lang="en-US"/>
          </a:p>
        </p:txBody>
      </p:sp>
    </p:spTree>
    <p:extLst>
      <p:ext uri="{BB962C8B-B14F-4D97-AF65-F5344CB8AC3E}">
        <p14:creationId xmlns:p14="http://schemas.microsoft.com/office/powerpoint/2010/main" val="16415319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example of bad approach:</a:t>
            </a:r>
          </a:p>
          <a:p>
            <a:r>
              <a:rPr lang="en-US" dirty="0"/>
              <a:t>Reports look bad</a:t>
            </a:r>
          </a:p>
          <a:p>
            <a:r>
              <a:rPr lang="en-US" baseline="0" dirty="0"/>
              <a:t>So we assume it’s because our reporting system is broken</a:t>
            </a:r>
          </a:p>
        </p:txBody>
      </p:sp>
      <p:sp>
        <p:nvSpPr>
          <p:cNvPr id="4" name="Slide Number Placeholder 3"/>
          <p:cNvSpPr>
            <a:spLocks noGrp="1"/>
          </p:cNvSpPr>
          <p:nvPr>
            <p:ph type="sldNum" sz="quarter" idx="10"/>
          </p:nvPr>
        </p:nvSpPr>
        <p:spPr/>
        <p:txBody>
          <a:bodyPr/>
          <a:lstStyle/>
          <a:p>
            <a:fld id="{3C46E0E7-304C-4512-9F02-E59E01DDC47B}" type="slidenum">
              <a:rPr lang="en-US" smtClean="0"/>
              <a:t>38</a:t>
            </a:fld>
            <a:endParaRPr lang="en-US"/>
          </a:p>
        </p:txBody>
      </p:sp>
    </p:spTree>
    <p:extLst>
      <p:ext uri="{BB962C8B-B14F-4D97-AF65-F5344CB8AC3E}">
        <p14:creationId xmlns:p14="http://schemas.microsoft.com/office/powerpoint/2010/main" val="28335577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take the opportunity</a:t>
            </a:r>
            <a:r>
              <a:rPr lang="en-US" baseline="0" dirty="0"/>
              <a:t> to try and get some rearchitecting done too</a:t>
            </a:r>
          </a:p>
          <a:p>
            <a:r>
              <a:rPr lang="en-US" baseline="0" dirty="0"/>
              <a:t>But we still get bad results</a:t>
            </a:r>
          </a:p>
          <a:p>
            <a:r>
              <a:rPr lang="en-US" baseline="0" dirty="0"/>
              <a:t>So we think it must be in our rec algorithms</a:t>
            </a:r>
          </a:p>
          <a:p>
            <a:r>
              <a:rPr lang="en-US" baseline="0" dirty="0"/>
              <a:t>Spend weeks working on improvements</a:t>
            </a:r>
          </a:p>
          <a:p>
            <a:r>
              <a:rPr lang="en-US" baseline="0" dirty="0"/>
              <a:t>Then finally realize the data in the DB was bad</a:t>
            </a:r>
            <a:endParaRPr lang="en-US" dirty="0"/>
          </a:p>
        </p:txBody>
      </p:sp>
      <p:sp>
        <p:nvSpPr>
          <p:cNvPr id="4" name="Slide Number Placeholder 3"/>
          <p:cNvSpPr>
            <a:spLocks noGrp="1"/>
          </p:cNvSpPr>
          <p:nvPr>
            <p:ph type="sldNum" sz="quarter" idx="10"/>
          </p:nvPr>
        </p:nvSpPr>
        <p:spPr/>
        <p:txBody>
          <a:bodyPr/>
          <a:lstStyle/>
          <a:p>
            <a:fld id="{3C46E0E7-304C-4512-9F02-E59E01DDC47B}" type="slidenum">
              <a:rPr lang="en-US" smtClean="0"/>
              <a:t>39</a:t>
            </a:fld>
            <a:endParaRPr lang="en-US"/>
          </a:p>
        </p:txBody>
      </p:sp>
    </p:spTree>
    <p:extLst>
      <p:ext uri="{BB962C8B-B14F-4D97-AF65-F5344CB8AC3E}">
        <p14:creationId xmlns:p14="http://schemas.microsoft.com/office/powerpoint/2010/main" val="1973489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Stressors are:  service</a:t>
            </a:r>
            <a:r>
              <a:rPr lang="en-US" baseline="0" dirty="0"/>
              <a:t> outage, database problem, network outage, etc.</a:t>
            </a:r>
          </a:p>
          <a:p>
            <a:endParaRPr lang="en-US" baseline="0" dirty="0"/>
          </a:p>
          <a:p>
            <a:r>
              <a:rPr lang="en-US" baseline="0" dirty="0"/>
              <a:t>With a good mental model you should be able to make pretty good predictions for behavior</a:t>
            </a:r>
          </a:p>
          <a:p>
            <a:endParaRPr lang="en-US" baseline="0" dirty="0"/>
          </a:p>
          <a:p>
            <a:r>
              <a:rPr lang="en-US" baseline="0" dirty="0"/>
              <a:t>So how do you make a mental model?</a:t>
            </a:r>
            <a:endParaRPr lang="en-US" dirty="0"/>
          </a:p>
        </p:txBody>
      </p:sp>
      <p:sp>
        <p:nvSpPr>
          <p:cNvPr id="4" name="Slide Number Placeholder 3"/>
          <p:cNvSpPr>
            <a:spLocks noGrp="1"/>
          </p:cNvSpPr>
          <p:nvPr>
            <p:ph type="sldNum" sz="quarter" idx="10"/>
          </p:nvPr>
        </p:nvSpPr>
        <p:spPr/>
        <p:txBody>
          <a:bodyPr/>
          <a:lstStyle/>
          <a:p>
            <a:fld id="{3C46E0E7-304C-4512-9F02-E59E01DDC47B}" type="slidenum">
              <a:rPr lang="en-US" smtClean="0"/>
              <a:t>6</a:t>
            </a:fld>
            <a:endParaRPr lang="en-US"/>
          </a:p>
        </p:txBody>
      </p:sp>
    </p:spTree>
    <p:extLst>
      <p:ext uri="{BB962C8B-B14F-4D97-AF65-F5344CB8AC3E}">
        <p14:creationId xmlns:p14="http://schemas.microsoft.com/office/powerpoint/2010/main" val="926742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Think of it as a</a:t>
            </a:r>
            <a:r>
              <a:rPr lang="en-US" baseline="0" dirty="0"/>
              <a:t> mechanical system where each part does something and interacts with other parts.  What you want are rules describing what each part does and how it interacts with the other parts.  This will let you reason about what will happen if you change the behavior of one of those parts.</a:t>
            </a:r>
          </a:p>
          <a:p>
            <a:endParaRPr lang="en-US" baseline="0" dirty="0"/>
          </a:p>
          <a:p>
            <a:r>
              <a:rPr lang="en-US" baseline="0" dirty="0"/>
              <a:t>In high throughput systems you don’t even need to worry about the biz logic, because every path will probably be executed during any given minute</a:t>
            </a:r>
            <a:endParaRPr lang="en-US" dirty="0"/>
          </a:p>
        </p:txBody>
      </p:sp>
      <p:sp>
        <p:nvSpPr>
          <p:cNvPr id="4" name="Slide Number Placeholder 3"/>
          <p:cNvSpPr>
            <a:spLocks noGrp="1"/>
          </p:cNvSpPr>
          <p:nvPr>
            <p:ph type="sldNum" sz="quarter" idx="10"/>
          </p:nvPr>
        </p:nvSpPr>
        <p:spPr/>
        <p:txBody>
          <a:bodyPr/>
          <a:lstStyle/>
          <a:p>
            <a:fld id="{3C46E0E7-304C-4512-9F02-E59E01DDC47B}" type="slidenum">
              <a:rPr lang="en-US" smtClean="0"/>
              <a:t>7</a:t>
            </a:fld>
            <a:endParaRPr lang="en-US"/>
          </a:p>
        </p:txBody>
      </p:sp>
    </p:spTree>
    <p:extLst>
      <p:ext uri="{BB962C8B-B14F-4D97-AF65-F5344CB8AC3E}">
        <p14:creationId xmlns:p14="http://schemas.microsoft.com/office/powerpoint/2010/main" val="5044117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You’ll note that this is basically an architecture diagram</a:t>
            </a:r>
          </a:p>
          <a:p>
            <a:endParaRPr lang="en-US" dirty="0"/>
          </a:p>
          <a:p>
            <a:r>
              <a:rPr lang="en-US" dirty="0"/>
              <a:t>It lets us see each major component and how it interacts with other components</a:t>
            </a:r>
          </a:p>
        </p:txBody>
      </p:sp>
      <p:sp>
        <p:nvSpPr>
          <p:cNvPr id="4" name="Slide Number Placeholder 3"/>
          <p:cNvSpPr>
            <a:spLocks noGrp="1"/>
          </p:cNvSpPr>
          <p:nvPr>
            <p:ph type="sldNum" sz="quarter" idx="10"/>
          </p:nvPr>
        </p:nvSpPr>
        <p:spPr/>
        <p:txBody>
          <a:bodyPr/>
          <a:lstStyle/>
          <a:p>
            <a:fld id="{3C46E0E7-304C-4512-9F02-E59E01DDC47B}" type="slidenum">
              <a:rPr lang="en-US" smtClean="0"/>
              <a:t>8</a:t>
            </a:fld>
            <a:endParaRPr lang="en-US"/>
          </a:p>
        </p:txBody>
      </p:sp>
    </p:spTree>
    <p:extLst>
      <p:ext uri="{BB962C8B-B14F-4D97-AF65-F5344CB8AC3E}">
        <p14:creationId xmlns:p14="http://schemas.microsoft.com/office/powerpoint/2010/main" val="3438547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you think of things as that mechanical system,</a:t>
            </a:r>
            <a:r>
              <a:rPr lang="en-US" baseline="0" dirty="0"/>
              <a:t> this part becomes a case of changing out the behavior of one part and predicting how that will impact the other parts of the system.</a:t>
            </a:r>
          </a:p>
          <a:p>
            <a:endParaRPr lang="en-US" baseline="0" dirty="0"/>
          </a:p>
          <a:p>
            <a:r>
              <a:rPr lang="en-US" baseline="0" dirty="0"/>
              <a:t>Or you might think of it as a plumbing system with each connection being a pipe.</a:t>
            </a:r>
          </a:p>
          <a:p>
            <a:endParaRPr lang="en-US" baseline="0" dirty="0"/>
          </a:p>
          <a:p>
            <a:r>
              <a:rPr lang="en-US" baseline="0" dirty="0"/>
              <a:t>Reasoning boils down to:  how does the system as a whole behave when one component does something specific</a:t>
            </a:r>
            <a:endParaRPr lang="en-US" dirty="0"/>
          </a:p>
        </p:txBody>
      </p:sp>
      <p:sp>
        <p:nvSpPr>
          <p:cNvPr id="4" name="Slide Number Placeholder 3"/>
          <p:cNvSpPr>
            <a:spLocks noGrp="1"/>
          </p:cNvSpPr>
          <p:nvPr>
            <p:ph type="sldNum" sz="quarter" idx="10"/>
          </p:nvPr>
        </p:nvSpPr>
        <p:spPr/>
        <p:txBody>
          <a:bodyPr/>
          <a:lstStyle/>
          <a:p>
            <a:fld id="{3C46E0E7-304C-4512-9F02-E59E01DDC47B}" type="slidenum">
              <a:rPr lang="en-US" smtClean="0"/>
              <a:t>9</a:t>
            </a:fld>
            <a:endParaRPr lang="en-US"/>
          </a:p>
        </p:txBody>
      </p:sp>
    </p:spTree>
    <p:extLst>
      <p:ext uri="{BB962C8B-B14F-4D97-AF65-F5344CB8AC3E}">
        <p14:creationId xmlns:p14="http://schemas.microsoft.com/office/powerpoint/2010/main" val="2890881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return to</a:t>
            </a:r>
            <a:r>
              <a:rPr lang="en-US" baseline="0" dirty="0"/>
              <a:t> our first example model</a:t>
            </a:r>
            <a:endParaRPr lang="en-US" dirty="0"/>
          </a:p>
        </p:txBody>
      </p:sp>
      <p:sp>
        <p:nvSpPr>
          <p:cNvPr id="4" name="Slide Number Placeholder 3"/>
          <p:cNvSpPr>
            <a:spLocks noGrp="1"/>
          </p:cNvSpPr>
          <p:nvPr>
            <p:ph type="sldNum" sz="quarter" idx="10"/>
          </p:nvPr>
        </p:nvSpPr>
        <p:spPr/>
        <p:txBody>
          <a:bodyPr/>
          <a:lstStyle/>
          <a:p>
            <a:fld id="{3C46E0E7-304C-4512-9F02-E59E01DDC47B}" type="slidenum">
              <a:rPr lang="en-US" smtClean="0"/>
              <a:t>10</a:t>
            </a:fld>
            <a:endParaRPr lang="en-US"/>
          </a:p>
        </p:txBody>
      </p:sp>
    </p:spTree>
    <p:extLst>
      <p:ext uri="{BB962C8B-B14F-4D97-AF65-F5344CB8AC3E}">
        <p14:creationId xmlns:p14="http://schemas.microsoft.com/office/powerpoint/2010/main" val="3565276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would happen if Kafka were having issues?</a:t>
            </a:r>
          </a:p>
          <a:p>
            <a:r>
              <a:rPr lang="en-US" dirty="0"/>
              <a:t>What if reads from it</a:t>
            </a:r>
            <a:r>
              <a:rPr lang="en-US" baseline="0" dirty="0"/>
              <a:t> were running slowly?</a:t>
            </a:r>
          </a:p>
          <a:p>
            <a:r>
              <a:rPr lang="en-US" baseline="0" dirty="0"/>
              <a:t>Services A and B would be lagging behind the API writes to </a:t>
            </a:r>
            <a:r>
              <a:rPr lang="en-US" baseline="0" dirty="0" err="1"/>
              <a:t>kafka</a:t>
            </a:r>
            <a:endParaRPr lang="en-US" baseline="0" dirty="0"/>
          </a:p>
          <a:p>
            <a:endParaRPr lang="en-US" baseline="0" dirty="0"/>
          </a:p>
          <a:p>
            <a:r>
              <a:rPr lang="en-US" baseline="0" dirty="0"/>
              <a:t>We would observe:  SQL and Email Notifications are lagging behind</a:t>
            </a:r>
            <a:endParaRPr lang="en-US" dirty="0"/>
          </a:p>
        </p:txBody>
      </p:sp>
      <p:sp>
        <p:nvSpPr>
          <p:cNvPr id="4" name="Slide Number Placeholder 3"/>
          <p:cNvSpPr>
            <a:spLocks noGrp="1"/>
          </p:cNvSpPr>
          <p:nvPr>
            <p:ph type="sldNum" sz="quarter" idx="10"/>
          </p:nvPr>
        </p:nvSpPr>
        <p:spPr/>
        <p:txBody>
          <a:bodyPr/>
          <a:lstStyle/>
          <a:p>
            <a:fld id="{3C46E0E7-304C-4512-9F02-E59E01DDC47B}" type="slidenum">
              <a:rPr lang="en-US" smtClean="0"/>
              <a:t>11</a:t>
            </a:fld>
            <a:endParaRPr lang="en-US"/>
          </a:p>
        </p:txBody>
      </p:sp>
    </p:spTree>
    <p:extLst>
      <p:ext uri="{BB962C8B-B14F-4D97-AF65-F5344CB8AC3E}">
        <p14:creationId xmlns:p14="http://schemas.microsoft.com/office/powerpoint/2010/main" val="4049719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a:t>
            </a:r>
            <a:r>
              <a:rPr lang="en-US" baseline="0" dirty="0"/>
              <a:t> would stop going into SQL and Emails would stop being sent.</a:t>
            </a:r>
          </a:p>
          <a:p>
            <a:endParaRPr lang="en-US" baseline="0" dirty="0"/>
          </a:p>
          <a:p>
            <a:r>
              <a:rPr lang="en-US" baseline="0" dirty="0"/>
              <a:t>Let’s reverse and think about deduction</a:t>
            </a:r>
            <a:endParaRPr lang="en-US" dirty="0"/>
          </a:p>
        </p:txBody>
      </p:sp>
      <p:sp>
        <p:nvSpPr>
          <p:cNvPr id="4" name="Slide Number Placeholder 3"/>
          <p:cNvSpPr>
            <a:spLocks noGrp="1"/>
          </p:cNvSpPr>
          <p:nvPr>
            <p:ph type="sldNum" sz="quarter" idx="10"/>
          </p:nvPr>
        </p:nvSpPr>
        <p:spPr/>
        <p:txBody>
          <a:bodyPr/>
          <a:lstStyle/>
          <a:p>
            <a:fld id="{3C46E0E7-304C-4512-9F02-E59E01DDC47B}" type="slidenum">
              <a:rPr lang="en-US" smtClean="0"/>
              <a:t>12</a:t>
            </a:fld>
            <a:endParaRPr lang="en-US"/>
          </a:p>
        </p:txBody>
      </p:sp>
    </p:spTree>
    <p:extLst>
      <p:ext uri="{BB962C8B-B14F-4D97-AF65-F5344CB8AC3E}">
        <p14:creationId xmlns:p14="http://schemas.microsoft.com/office/powerpoint/2010/main" val="263864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9E8C093C-55C5-4512-9385-F299BBC92370}" type="datetimeFigureOut">
              <a:rPr lang="en-US" smtClean="0"/>
              <a:t>6/23/2017</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FB4ACD5D-0E66-4BC8-819B-4ED5CBB7E13C}" type="slidenum">
              <a:rPr lang="en-US" smtClean="0"/>
              <a:t>‹#›</a:t>
            </a:fld>
            <a:endParaRPr lang="en-US"/>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307131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8C093C-55C5-4512-9385-F299BBC92370}" type="datetimeFigureOut">
              <a:rPr lang="en-US" smtClean="0"/>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4ACD5D-0E66-4BC8-819B-4ED5CBB7E13C}" type="slidenum">
              <a:rPr lang="en-US" smtClean="0"/>
              <a:t>‹#›</a:t>
            </a:fld>
            <a:endParaRPr lang="en-US"/>
          </a:p>
        </p:txBody>
      </p:sp>
    </p:spTree>
    <p:extLst>
      <p:ext uri="{BB962C8B-B14F-4D97-AF65-F5344CB8AC3E}">
        <p14:creationId xmlns:p14="http://schemas.microsoft.com/office/powerpoint/2010/main" val="320089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8C093C-55C5-4512-9385-F299BBC92370}" type="datetimeFigureOut">
              <a:rPr lang="en-US" smtClean="0"/>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4ACD5D-0E66-4BC8-819B-4ED5CBB7E13C}" type="slidenum">
              <a:rPr lang="en-US" smtClean="0"/>
              <a:t>‹#›</a:t>
            </a:fld>
            <a:endParaRPr lang="en-US"/>
          </a:p>
        </p:txBody>
      </p:sp>
    </p:spTree>
    <p:extLst>
      <p:ext uri="{BB962C8B-B14F-4D97-AF65-F5344CB8AC3E}">
        <p14:creationId xmlns:p14="http://schemas.microsoft.com/office/powerpoint/2010/main" val="2621778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8C093C-55C5-4512-9385-F299BBC92370}" type="datetimeFigureOut">
              <a:rPr lang="en-US" smtClean="0"/>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4ACD5D-0E66-4BC8-819B-4ED5CBB7E13C}" type="slidenum">
              <a:rPr lang="en-US" smtClean="0"/>
              <a:t>‹#›</a:t>
            </a:fld>
            <a:endParaRPr lang="en-US"/>
          </a:p>
        </p:txBody>
      </p:sp>
    </p:spTree>
    <p:extLst>
      <p:ext uri="{BB962C8B-B14F-4D97-AF65-F5344CB8AC3E}">
        <p14:creationId xmlns:p14="http://schemas.microsoft.com/office/powerpoint/2010/main" val="3506109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9E8C093C-55C5-4512-9385-F299BBC92370}" type="datetimeFigureOut">
              <a:rPr lang="en-US" smtClean="0"/>
              <a:t>6/23/2017</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FB4ACD5D-0E66-4BC8-819B-4ED5CBB7E13C}"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419777371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E8C093C-55C5-4512-9385-F299BBC92370}" type="datetimeFigureOut">
              <a:rPr lang="en-US" smtClean="0"/>
              <a:t>6/23/2017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4ACD5D-0E66-4BC8-819B-4ED5CBB7E13C}" type="slidenum">
              <a:rPr lang="en-US" smtClean="0"/>
              <a:t>‹#›</a:t>
            </a:fld>
            <a:endParaRPr lang="en-US"/>
          </a:p>
        </p:txBody>
      </p:sp>
    </p:spTree>
    <p:extLst>
      <p:ext uri="{BB962C8B-B14F-4D97-AF65-F5344CB8AC3E}">
        <p14:creationId xmlns:p14="http://schemas.microsoft.com/office/powerpoint/2010/main" val="2323334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E8C093C-55C5-4512-9385-F299BBC92370}" type="datetimeFigureOut">
              <a:rPr lang="en-US" smtClean="0"/>
              <a:t>6/23/2017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4ACD5D-0E66-4BC8-819B-4ED5CBB7E13C}" type="slidenum">
              <a:rPr lang="en-US" smtClean="0"/>
              <a:t>‹#›</a:t>
            </a:fld>
            <a:endParaRPr lang="en-US"/>
          </a:p>
        </p:txBody>
      </p:sp>
    </p:spTree>
    <p:extLst>
      <p:ext uri="{BB962C8B-B14F-4D97-AF65-F5344CB8AC3E}">
        <p14:creationId xmlns:p14="http://schemas.microsoft.com/office/powerpoint/2010/main" val="3138572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E8C093C-55C5-4512-9385-F299BBC92370}" type="datetimeFigureOut">
              <a:rPr lang="en-US" smtClean="0"/>
              <a:t>6/23/2017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4ACD5D-0E66-4BC8-819B-4ED5CBB7E13C}" type="slidenum">
              <a:rPr lang="en-US" smtClean="0"/>
              <a:t>‹#›</a:t>
            </a:fld>
            <a:endParaRPr lang="en-US"/>
          </a:p>
        </p:txBody>
      </p:sp>
    </p:spTree>
    <p:extLst>
      <p:ext uri="{BB962C8B-B14F-4D97-AF65-F5344CB8AC3E}">
        <p14:creationId xmlns:p14="http://schemas.microsoft.com/office/powerpoint/2010/main" val="3001689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8C093C-55C5-4512-9385-F299BBC92370}" type="datetimeFigureOut">
              <a:rPr lang="en-US" smtClean="0"/>
              <a:t>6/23/2017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4ACD5D-0E66-4BC8-819B-4ED5CBB7E13C}" type="slidenum">
              <a:rPr lang="en-US" smtClean="0"/>
              <a:t>‹#›</a:t>
            </a:fld>
            <a:endParaRPr lang="en-US"/>
          </a:p>
        </p:txBody>
      </p:sp>
    </p:spTree>
    <p:extLst>
      <p:ext uri="{BB962C8B-B14F-4D97-AF65-F5344CB8AC3E}">
        <p14:creationId xmlns:p14="http://schemas.microsoft.com/office/powerpoint/2010/main" val="2466899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E8C093C-55C5-4512-9385-F299BBC92370}" type="datetimeFigureOut">
              <a:rPr lang="en-US" smtClean="0"/>
              <a:t>6/23/2017</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FB4ACD5D-0E66-4BC8-819B-4ED5CBB7E13C}"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10373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E8C093C-55C5-4512-9385-F299BBC92370}" type="datetimeFigureOut">
              <a:rPr lang="en-US" smtClean="0"/>
              <a:t>6/23/2017</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FB4ACD5D-0E66-4BC8-819B-4ED5CBB7E13C}"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41218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9E8C093C-55C5-4512-9385-F299BBC92370}" type="datetimeFigureOut">
              <a:rPr lang="en-US" smtClean="0"/>
              <a:t>6/23/2017</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FB4ACD5D-0E66-4BC8-819B-4ED5CBB7E13C}"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251462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Reasoning About Complex Systems</a:t>
            </a:r>
          </a:p>
        </p:txBody>
      </p:sp>
      <p:sp>
        <p:nvSpPr>
          <p:cNvPr id="3" name="Subtitle 2"/>
          <p:cNvSpPr>
            <a:spLocks noGrp="1"/>
          </p:cNvSpPr>
          <p:nvPr>
            <p:ph type="subTitle" idx="1"/>
          </p:nvPr>
        </p:nvSpPr>
        <p:spPr/>
        <p:txBody>
          <a:bodyPr/>
          <a:lstStyle/>
          <a:p>
            <a:pPr algn="r"/>
            <a:endParaRPr lang="en-US" dirty="0"/>
          </a:p>
          <a:p>
            <a:pPr algn="r"/>
            <a:r>
              <a:rPr lang="en-US" dirty="0"/>
              <a:t>Erich Ess</a:t>
            </a:r>
          </a:p>
        </p:txBody>
      </p:sp>
    </p:spTree>
    <p:extLst>
      <p:ext uri="{BB962C8B-B14F-4D97-AF65-F5344CB8AC3E}">
        <p14:creationId xmlns:p14="http://schemas.microsoft.com/office/powerpoint/2010/main" val="1676816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Example</a:t>
            </a: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46614" y="2286000"/>
            <a:ext cx="7651172" cy="3581400"/>
          </a:xfrm>
        </p:spPr>
      </p:pic>
    </p:spTree>
    <p:extLst>
      <p:ext uri="{BB962C8B-B14F-4D97-AF65-F5344CB8AC3E}">
        <p14:creationId xmlns:p14="http://schemas.microsoft.com/office/powerpoint/2010/main" val="1061566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Happens When?</a:t>
            </a: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46614" y="2286000"/>
            <a:ext cx="7651172" cy="3581400"/>
          </a:xfrm>
        </p:spPr>
      </p:pic>
      <p:sp>
        <p:nvSpPr>
          <p:cNvPr id="3" name="&quot;Not Allowed&quot; Symbol 2"/>
          <p:cNvSpPr/>
          <p:nvPr/>
        </p:nvSpPr>
        <p:spPr>
          <a:xfrm>
            <a:off x="4324708" y="3324043"/>
            <a:ext cx="1518250" cy="1518250"/>
          </a:xfrm>
          <a:prstGeom prst="noSmoking">
            <a:avLst/>
          </a:prstGeom>
          <a:solidFill>
            <a:srgbClr val="B1D3BD">
              <a:alpha val="4902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307090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We’d Expect</a:t>
            </a: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46614" y="2286000"/>
            <a:ext cx="7651172" cy="3581400"/>
          </a:xfrm>
        </p:spPr>
      </p:pic>
      <p:sp>
        <p:nvSpPr>
          <p:cNvPr id="3" name="&quot;Not Allowed&quot; Symbol 2"/>
          <p:cNvSpPr/>
          <p:nvPr/>
        </p:nvSpPr>
        <p:spPr>
          <a:xfrm>
            <a:off x="4324708" y="3324043"/>
            <a:ext cx="1518250" cy="1518250"/>
          </a:xfrm>
          <a:prstGeom prst="noSmoking">
            <a:avLst/>
          </a:prstGeom>
          <a:solidFill>
            <a:srgbClr val="B1D3BD">
              <a:alpha val="4902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quot;Not Allowed&quot; Symbol 4"/>
          <p:cNvSpPr/>
          <p:nvPr/>
        </p:nvSpPr>
        <p:spPr>
          <a:xfrm>
            <a:off x="8065697" y="2412519"/>
            <a:ext cx="1518250" cy="1518250"/>
          </a:xfrm>
          <a:prstGeom prst="noSmoking">
            <a:avLst/>
          </a:prstGeom>
          <a:solidFill>
            <a:srgbClr val="B1D3BD">
              <a:alpha val="4902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quot;Not Allowed&quot; Symbol 5"/>
          <p:cNvSpPr/>
          <p:nvPr/>
        </p:nvSpPr>
        <p:spPr>
          <a:xfrm>
            <a:off x="8209471" y="4349150"/>
            <a:ext cx="1518250" cy="1518250"/>
          </a:xfrm>
          <a:prstGeom prst="noSmoking">
            <a:avLst/>
          </a:prstGeom>
          <a:solidFill>
            <a:srgbClr val="B1D3BD">
              <a:alpha val="4902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83318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Deduction Example: Observed</a:t>
            </a:r>
          </a:p>
        </p:txBody>
      </p:sp>
      <p:sp>
        <p:nvSpPr>
          <p:cNvPr id="3" name="Content Placeholder 2"/>
          <p:cNvSpPr>
            <a:spLocks noGrp="1"/>
          </p:cNvSpPr>
          <p:nvPr>
            <p:ph idx="1"/>
          </p:nvPr>
        </p:nvSpPr>
        <p:spPr/>
        <p:txBody>
          <a:bodyPr/>
          <a:lstStyle/>
          <a:p>
            <a:r>
              <a:rPr lang="en-US" dirty="0"/>
              <a:t>Data showing up in SQL with no lag</a:t>
            </a:r>
          </a:p>
          <a:p>
            <a:r>
              <a:rPr lang="en-US" dirty="0"/>
              <a:t>Email notifications are being sent with significant lag</a:t>
            </a:r>
          </a:p>
        </p:txBody>
      </p:sp>
    </p:spTree>
    <p:extLst>
      <p:ext uri="{BB962C8B-B14F-4D97-AF65-F5344CB8AC3E}">
        <p14:creationId xmlns:p14="http://schemas.microsoft.com/office/powerpoint/2010/main" val="2388133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Simplest Explanation?</a:t>
            </a: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46614" y="2286000"/>
            <a:ext cx="7651172" cy="3581400"/>
          </a:xfrm>
        </p:spPr>
      </p:pic>
    </p:spTree>
    <p:extLst>
      <p:ext uri="{BB962C8B-B14F-4D97-AF65-F5344CB8AC3E}">
        <p14:creationId xmlns:p14="http://schemas.microsoft.com/office/powerpoint/2010/main" val="2369910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Hypothesis</a:t>
            </a: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46614" y="2286000"/>
            <a:ext cx="7651172" cy="3581400"/>
          </a:xfrm>
        </p:spPr>
      </p:pic>
      <p:sp>
        <p:nvSpPr>
          <p:cNvPr id="3" name="&quot;Not Allowed&quot; Symbol 2"/>
          <p:cNvSpPr/>
          <p:nvPr/>
        </p:nvSpPr>
        <p:spPr>
          <a:xfrm>
            <a:off x="6320286" y="4307454"/>
            <a:ext cx="1518250" cy="1518250"/>
          </a:xfrm>
          <a:prstGeom prst="noSmoking">
            <a:avLst/>
          </a:prstGeom>
          <a:solidFill>
            <a:srgbClr val="B1D3BD">
              <a:alpha val="47059"/>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811771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 Example</a:t>
            </a:r>
          </a:p>
        </p:txBody>
      </p:sp>
      <p:sp>
        <p:nvSpPr>
          <p:cNvPr id="3" name="Content Placeholder 2"/>
          <p:cNvSpPr>
            <a:spLocks noGrp="1"/>
          </p:cNvSpPr>
          <p:nvPr>
            <p:ph idx="1"/>
          </p:nvPr>
        </p:nvSpPr>
        <p:spPr/>
        <p:txBody>
          <a:bodyPr/>
          <a:lstStyle/>
          <a:p>
            <a:r>
              <a:rPr lang="en-US" dirty="0"/>
              <a:t>Let’s take a look at a more complex system</a:t>
            </a:r>
          </a:p>
          <a:p>
            <a:endParaRPr lang="en-US" dirty="0"/>
          </a:p>
        </p:txBody>
      </p:sp>
    </p:spTree>
    <p:extLst>
      <p:ext uri="{BB962C8B-B14F-4D97-AF65-F5344CB8AC3E}">
        <p14:creationId xmlns:p14="http://schemas.microsoft.com/office/powerpoint/2010/main" val="3394562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799"/>
            <a:ext cx="9601200" cy="861205"/>
          </a:xfrm>
        </p:spPr>
        <p:txBody>
          <a:bodyPr>
            <a:normAutofit/>
          </a:bodyPr>
          <a:lstStyle/>
          <a:p>
            <a:r>
              <a:rPr lang="en-US" dirty="0"/>
              <a:t>Complex Example</a:t>
            </a: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71600" y="1700283"/>
            <a:ext cx="10521950" cy="4409934"/>
          </a:xfrm>
        </p:spPr>
      </p:pic>
    </p:spTree>
    <p:extLst>
      <p:ext uri="{BB962C8B-B14F-4D97-AF65-F5344CB8AC3E}">
        <p14:creationId xmlns:p14="http://schemas.microsoft.com/office/powerpoint/2010/main" val="1107357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799"/>
            <a:ext cx="9601200" cy="861205"/>
          </a:xfrm>
        </p:spPr>
        <p:txBody>
          <a:bodyPr>
            <a:normAutofit/>
          </a:bodyPr>
          <a:lstStyle/>
          <a:p>
            <a:r>
              <a:rPr lang="en-US" dirty="0"/>
              <a:t>What If?</a:t>
            </a: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71600" y="1700283"/>
            <a:ext cx="10521950" cy="4409934"/>
          </a:xfrm>
        </p:spPr>
      </p:pic>
      <p:sp>
        <p:nvSpPr>
          <p:cNvPr id="4" name="&quot;Not Allowed&quot; Symbol 3"/>
          <p:cNvSpPr/>
          <p:nvPr/>
        </p:nvSpPr>
        <p:spPr>
          <a:xfrm>
            <a:off x="6975894" y="3065251"/>
            <a:ext cx="1518250" cy="1518250"/>
          </a:xfrm>
          <a:prstGeom prst="noSmoking">
            <a:avLst/>
          </a:prstGeom>
          <a:solidFill>
            <a:srgbClr val="B1D3BD">
              <a:alpha val="47059"/>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43192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Deduction</a:t>
            </a:r>
          </a:p>
        </p:txBody>
      </p:sp>
      <p:sp>
        <p:nvSpPr>
          <p:cNvPr id="3" name="Content Placeholder 2"/>
          <p:cNvSpPr>
            <a:spLocks noGrp="1"/>
          </p:cNvSpPr>
          <p:nvPr>
            <p:ph idx="1"/>
          </p:nvPr>
        </p:nvSpPr>
        <p:spPr/>
        <p:txBody>
          <a:bodyPr/>
          <a:lstStyle/>
          <a:p>
            <a:r>
              <a:rPr lang="en-US" dirty="0"/>
              <a:t>What if you're getting problems only periodically when calling the Load Balancer?</a:t>
            </a:r>
          </a:p>
        </p:txBody>
      </p:sp>
    </p:spTree>
    <p:extLst>
      <p:ext uri="{BB962C8B-B14F-4D97-AF65-F5344CB8AC3E}">
        <p14:creationId xmlns:p14="http://schemas.microsoft.com/office/powerpoint/2010/main" val="3472144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Myself</a:t>
            </a:r>
          </a:p>
        </p:txBody>
      </p:sp>
      <p:sp>
        <p:nvSpPr>
          <p:cNvPr id="3" name="Content Placeholder 2"/>
          <p:cNvSpPr>
            <a:spLocks noGrp="1"/>
          </p:cNvSpPr>
          <p:nvPr>
            <p:ph idx="1"/>
          </p:nvPr>
        </p:nvSpPr>
        <p:spPr/>
        <p:txBody>
          <a:bodyPr/>
          <a:lstStyle/>
          <a:p>
            <a:r>
              <a:rPr lang="en-US" dirty="0"/>
              <a:t>Engineer for 12 years, worked at big companies like Jet.com/Walmart, Verizon, and Northrop Grumman and several tiny start up companies.</a:t>
            </a:r>
          </a:p>
          <a:p>
            <a:r>
              <a:rPr lang="en-US" dirty="0"/>
              <a:t>The last 7 years I’ve been working in distributed systems and architectures.</a:t>
            </a:r>
          </a:p>
        </p:txBody>
      </p:sp>
    </p:spTree>
    <p:extLst>
      <p:ext uri="{BB962C8B-B14F-4D97-AF65-F5344CB8AC3E}">
        <p14:creationId xmlns:p14="http://schemas.microsoft.com/office/powerpoint/2010/main" val="13128992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799"/>
            <a:ext cx="9601200" cy="861205"/>
          </a:xfrm>
        </p:spPr>
        <p:txBody>
          <a:bodyPr>
            <a:normAutofit/>
          </a:bodyPr>
          <a:lstStyle/>
          <a:p>
            <a:r>
              <a:rPr lang="en-US" dirty="0"/>
              <a:t>Complex Example</a:t>
            </a: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71600" y="1700283"/>
            <a:ext cx="10521950" cy="4409934"/>
          </a:xfrm>
        </p:spPr>
      </p:pic>
    </p:spTree>
    <p:extLst>
      <p:ext uri="{BB962C8B-B14F-4D97-AF65-F5344CB8AC3E}">
        <p14:creationId xmlns:p14="http://schemas.microsoft.com/office/powerpoint/2010/main" val="4124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799"/>
            <a:ext cx="9601200" cy="861205"/>
          </a:xfrm>
        </p:spPr>
        <p:txBody>
          <a:bodyPr>
            <a:normAutofit/>
          </a:bodyPr>
          <a:lstStyle/>
          <a:p>
            <a:r>
              <a:rPr lang="en-US" dirty="0"/>
              <a:t>Complex Example</a:t>
            </a: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71600" y="1706034"/>
            <a:ext cx="10521950" cy="4409934"/>
          </a:xfrm>
        </p:spPr>
      </p:pic>
      <p:sp>
        <p:nvSpPr>
          <p:cNvPr id="4" name="&quot;Not Allowed&quot; Symbol 3"/>
          <p:cNvSpPr/>
          <p:nvPr/>
        </p:nvSpPr>
        <p:spPr>
          <a:xfrm>
            <a:off x="2173856" y="1938066"/>
            <a:ext cx="1518250" cy="1518250"/>
          </a:xfrm>
          <a:prstGeom prst="noSmoking">
            <a:avLst/>
          </a:prstGeom>
          <a:solidFill>
            <a:srgbClr val="B1D3BD">
              <a:alpha val="47059"/>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quot;Not Allowed&quot; Symbol 4"/>
          <p:cNvSpPr/>
          <p:nvPr/>
        </p:nvSpPr>
        <p:spPr>
          <a:xfrm>
            <a:off x="3879011" y="1894934"/>
            <a:ext cx="1518250" cy="1518250"/>
          </a:xfrm>
          <a:prstGeom prst="noSmoking">
            <a:avLst/>
          </a:prstGeom>
          <a:solidFill>
            <a:srgbClr val="B1D3BD">
              <a:alpha val="47059"/>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57124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All Calls Fail</a:t>
            </a:r>
          </a:p>
        </p:txBody>
      </p:sp>
      <p:sp>
        <p:nvSpPr>
          <p:cNvPr id="3" name="Content Placeholder 2"/>
          <p:cNvSpPr>
            <a:spLocks noGrp="1"/>
          </p:cNvSpPr>
          <p:nvPr>
            <p:ph idx="1"/>
          </p:nvPr>
        </p:nvSpPr>
        <p:spPr/>
        <p:txBody>
          <a:bodyPr/>
          <a:lstStyle/>
          <a:p>
            <a:r>
              <a:rPr lang="en-US" dirty="0"/>
              <a:t>What if we’re seeing issues with all calls to the Load Balancer?</a:t>
            </a:r>
          </a:p>
          <a:p>
            <a:r>
              <a:rPr lang="en-US" dirty="0"/>
              <a:t>What are the simplest configurations of our model which could cause an outage of both instances?</a:t>
            </a:r>
          </a:p>
        </p:txBody>
      </p:sp>
    </p:spTree>
    <p:extLst>
      <p:ext uri="{BB962C8B-B14F-4D97-AF65-F5344CB8AC3E}">
        <p14:creationId xmlns:p14="http://schemas.microsoft.com/office/powerpoint/2010/main" val="19315868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799"/>
            <a:ext cx="9601200" cy="861205"/>
          </a:xfrm>
        </p:spPr>
        <p:txBody>
          <a:bodyPr>
            <a:normAutofit/>
          </a:bodyPr>
          <a:lstStyle/>
          <a:p>
            <a:r>
              <a:rPr lang="en-US" dirty="0"/>
              <a:t>All Calls Fail</a:t>
            </a: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71600" y="1700283"/>
            <a:ext cx="10521950" cy="4409934"/>
          </a:xfrm>
        </p:spPr>
      </p:pic>
    </p:spTree>
    <p:extLst>
      <p:ext uri="{BB962C8B-B14F-4D97-AF65-F5344CB8AC3E}">
        <p14:creationId xmlns:p14="http://schemas.microsoft.com/office/powerpoint/2010/main" val="192701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799"/>
            <a:ext cx="9601200" cy="861205"/>
          </a:xfrm>
        </p:spPr>
        <p:txBody>
          <a:bodyPr>
            <a:normAutofit/>
          </a:bodyPr>
          <a:lstStyle/>
          <a:p>
            <a:r>
              <a:rPr lang="en-US" dirty="0"/>
              <a:t>All Calls Fail</a:t>
            </a: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71600" y="1700283"/>
            <a:ext cx="10521950" cy="4409934"/>
          </a:xfrm>
        </p:spPr>
      </p:pic>
      <p:sp>
        <p:nvSpPr>
          <p:cNvPr id="4" name="&quot;Not Allowed&quot; Symbol 3"/>
          <p:cNvSpPr/>
          <p:nvPr/>
        </p:nvSpPr>
        <p:spPr>
          <a:xfrm>
            <a:off x="5413075" y="3065251"/>
            <a:ext cx="1518250" cy="1518250"/>
          </a:xfrm>
          <a:prstGeom prst="noSmoking">
            <a:avLst/>
          </a:prstGeom>
          <a:solidFill>
            <a:srgbClr val="B1D3BD">
              <a:alpha val="47059"/>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quot;Not Allowed&quot; Symbol 4"/>
          <p:cNvSpPr/>
          <p:nvPr/>
        </p:nvSpPr>
        <p:spPr>
          <a:xfrm>
            <a:off x="3827252" y="3065251"/>
            <a:ext cx="1518250" cy="1518250"/>
          </a:xfrm>
          <a:prstGeom prst="noSmoking">
            <a:avLst/>
          </a:prstGeom>
          <a:solidFill>
            <a:srgbClr val="B1D3BD">
              <a:alpha val="47059"/>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quot;Not Allowed&quot; Symbol 5"/>
          <p:cNvSpPr/>
          <p:nvPr/>
        </p:nvSpPr>
        <p:spPr>
          <a:xfrm>
            <a:off x="920151" y="3065251"/>
            <a:ext cx="1518250" cy="1518250"/>
          </a:xfrm>
          <a:prstGeom prst="noSmoking">
            <a:avLst/>
          </a:prstGeom>
          <a:solidFill>
            <a:srgbClr val="B1D3BD">
              <a:alpha val="47059"/>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792563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Hypotheses</a:t>
            </a:r>
          </a:p>
        </p:txBody>
      </p:sp>
      <p:sp>
        <p:nvSpPr>
          <p:cNvPr id="3" name="Content Placeholder 2"/>
          <p:cNvSpPr>
            <a:spLocks noGrp="1"/>
          </p:cNvSpPr>
          <p:nvPr>
            <p:ph idx="1"/>
          </p:nvPr>
        </p:nvSpPr>
        <p:spPr/>
        <p:txBody>
          <a:bodyPr/>
          <a:lstStyle/>
          <a:p>
            <a:r>
              <a:rPr lang="en-US" dirty="0"/>
              <a:t>Using the mental model to build a hypothesis</a:t>
            </a:r>
          </a:p>
          <a:p>
            <a:r>
              <a:rPr lang="en-US" dirty="0"/>
              <a:t>The hypothesis is a testable explanation for why a system is behaving in a specific way</a:t>
            </a:r>
          </a:p>
        </p:txBody>
      </p:sp>
    </p:spTree>
    <p:extLst>
      <p:ext uri="{BB962C8B-B14F-4D97-AF65-F5344CB8AC3E}">
        <p14:creationId xmlns:p14="http://schemas.microsoft.com/office/powerpoint/2010/main" val="1507781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Experiments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2937109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Experiments</a:t>
            </a:r>
          </a:p>
        </p:txBody>
      </p:sp>
      <p:sp>
        <p:nvSpPr>
          <p:cNvPr id="3" name="Content Placeholder 2"/>
          <p:cNvSpPr>
            <a:spLocks noGrp="1"/>
          </p:cNvSpPr>
          <p:nvPr>
            <p:ph idx="1"/>
          </p:nvPr>
        </p:nvSpPr>
        <p:spPr/>
        <p:txBody>
          <a:bodyPr/>
          <a:lstStyle/>
          <a:p>
            <a:r>
              <a:rPr lang="en-US" dirty="0"/>
              <a:t>Validate a hypothesis</a:t>
            </a:r>
          </a:p>
          <a:p>
            <a:r>
              <a:rPr lang="en-US" dirty="0"/>
              <a:t>How the system is currently working</a:t>
            </a:r>
          </a:p>
          <a:p>
            <a:r>
              <a:rPr lang="en-US" dirty="0"/>
              <a:t>Help build a mental model for how the system ought to work</a:t>
            </a:r>
          </a:p>
        </p:txBody>
      </p:sp>
    </p:spTree>
    <p:extLst>
      <p:ext uri="{BB962C8B-B14F-4D97-AF65-F5344CB8AC3E}">
        <p14:creationId xmlns:p14="http://schemas.microsoft.com/office/powerpoint/2010/main" val="38012258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Hypothesis Validation</a:t>
            </a:r>
          </a:p>
        </p:txBody>
      </p:sp>
      <p:sp>
        <p:nvSpPr>
          <p:cNvPr id="3" name="Content Placeholder 2"/>
          <p:cNvSpPr>
            <a:spLocks noGrp="1"/>
          </p:cNvSpPr>
          <p:nvPr>
            <p:ph idx="1"/>
          </p:nvPr>
        </p:nvSpPr>
        <p:spPr/>
        <p:txBody>
          <a:bodyPr/>
          <a:lstStyle/>
          <a:p>
            <a:endParaRPr lang="en-US" dirty="0"/>
          </a:p>
          <a:p>
            <a:r>
              <a:rPr lang="en-US" dirty="0"/>
              <a:t>Hypothesis</a:t>
            </a:r>
          </a:p>
          <a:p>
            <a:pPr lvl="1"/>
            <a:r>
              <a:rPr lang="en-US" dirty="0"/>
              <a:t>How do I make the mental model give me the observed behavior?</a:t>
            </a:r>
          </a:p>
          <a:p>
            <a:r>
              <a:rPr lang="en-US" dirty="0"/>
              <a:t>Validate</a:t>
            </a:r>
          </a:p>
          <a:p>
            <a:pPr lvl="1"/>
            <a:r>
              <a:rPr lang="en-US" dirty="0"/>
              <a:t>Create an experiment to verify the hypothesis</a:t>
            </a:r>
          </a:p>
          <a:p>
            <a:r>
              <a:rPr lang="en-US" dirty="0"/>
              <a:t>Update your hypothesis</a:t>
            </a:r>
          </a:p>
          <a:p>
            <a:pPr lvl="1"/>
            <a:r>
              <a:rPr lang="en-US" dirty="0"/>
              <a:t>Use data from the experiment to update your hypothesis</a:t>
            </a:r>
          </a:p>
        </p:txBody>
      </p:sp>
    </p:spTree>
    <p:extLst>
      <p:ext uri="{BB962C8B-B14F-4D97-AF65-F5344CB8AC3E}">
        <p14:creationId xmlns:p14="http://schemas.microsoft.com/office/powerpoint/2010/main" val="35842005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Deduction Example: Observe</a:t>
            </a:r>
          </a:p>
        </p:txBody>
      </p:sp>
      <p:sp>
        <p:nvSpPr>
          <p:cNvPr id="3" name="Content Placeholder 2"/>
          <p:cNvSpPr>
            <a:spLocks noGrp="1"/>
          </p:cNvSpPr>
          <p:nvPr>
            <p:ph idx="1"/>
          </p:nvPr>
        </p:nvSpPr>
        <p:spPr/>
        <p:txBody>
          <a:bodyPr/>
          <a:lstStyle/>
          <a:p>
            <a:r>
              <a:rPr lang="en-US" dirty="0"/>
              <a:t>Data showing up in SQL with no lag</a:t>
            </a:r>
          </a:p>
          <a:p>
            <a:r>
              <a:rPr lang="en-US" dirty="0"/>
              <a:t>Email notifications are being sent with significant lag</a:t>
            </a:r>
          </a:p>
        </p:txBody>
      </p:sp>
    </p:spTree>
    <p:extLst>
      <p:ext uri="{BB962C8B-B14F-4D97-AF65-F5344CB8AC3E}">
        <p14:creationId xmlns:p14="http://schemas.microsoft.com/office/powerpoint/2010/main" val="4059562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 About Complex Systems</a:t>
            </a:r>
          </a:p>
        </p:txBody>
      </p:sp>
      <p:sp>
        <p:nvSpPr>
          <p:cNvPr id="3" name="Content Placeholder 2"/>
          <p:cNvSpPr>
            <a:spLocks noGrp="1"/>
          </p:cNvSpPr>
          <p:nvPr>
            <p:ph idx="1"/>
          </p:nvPr>
        </p:nvSpPr>
        <p:spPr/>
        <p:txBody>
          <a:bodyPr>
            <a:normAutofit/>
          </a:bodyPr>
          <a:lstStyle/>
          <a:p>
            <a:r>
              <a:rPr lang="en-US" dirty="0"/>
              <a:t>Problem</a:t>
            </a:r>
          </a:p>
          <a:p>
            <a:pPr lvl="1"/>
            <a:r>
              <a:rPr lang="en-US" dirty="0"/>
              <a:t>Working with complex systems can be very messy.</a:t>
            </a:r>
          </a:p>
          <a:p>
            <a:r>
              <a:rPr lang="en-US" dirty="0"/>
              <a:t>What does it mean?</a:t>
            </a:r>
          </a:p>
          <a:p>
            <a:pPr lvl="1"/>
            <a:r>
              <a:rPr lang="en-US" dirty="0"/>
              <a:t>Strategies for understanding behavior</a:t>
            </a:r>
          </a:p>
          <a:p>
            <a:r>
              <a:rPr lang="en-US" dirty="0"/>
              <a:t>Why?</a:t>
            </a:r>
          </a:p>
          <a:p>
            <a:pPr lvl="1"/>
            <a:r>
              <a:rPr lang="en-US" dirty="0"/>
              <a:t>Efficiency</a:t>
            </a:r>
          </a:p>
          <a:p>
            <a:pPr lvl="1"/>
            <a:r>
              <a:rPr lang="en-US" dirty="0"/>
              <a:t>Anecdotal experience:  most engineers don’t use effective strategies.</a:t>
            </a:r>
          </a:p>
          <a:p>
            <a:pPr lvl="1"/>
            <a:r>
              <a:rPr lang="en-US" dirty="0"/>
              <a:t>Make it easier to get back to bed when awakened at 3am.</a:t>
            </a:r>
          </a:p>
        </p:txBody>
      </p:sp>
    </p:spTree>
    <p:extLst>
      <p:ext uri="{BB962C8B-B14F-4D97-AF65-F5344CB8AC3E}">
        <p14:creationId xmlns:p14="http://schemas.microsoft.com/office/powerpoint/2010/main" val="31929492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Example</a:t>
            </a: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46614" y="2286000"/>
            <a:ext cx="7651172" cy="3581400"/>
          </a:xfrm>
        </p:spPr>
      </p:pic>
      <p:sp>
        <p:nvSpPr>
          <p:cNvPr id="3" name="&quot;Not Allowed&quot; Symbol 2"/>
          <p:cNvSpPr/>
          <p:nvPr/>
        </p:nvSpPr>
        <p:spPr>
          <a:xfrm>
            <a:off x="6320286" y="4307454"/>
            <a:ext cx="1518250" cy="1518250"/>
          </a:xfrm>
          <a:prstGeom prst="noSmoking">
            <a:avLst/>
          </a:prstGeom>
          <a:solidFill>
            <a:srgbClr val="B1D3BD">
              <a:alpha val="47059"/>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3399198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Validation Experiment</a:t>
            </a:r>
          </a:p>
        </p:txBody>
      </p:sp>
      <p:sp>
        <p:nvSpPr>
          <p:cNvPr id="3" name="Content Placeholder 2"/>
          <p:cNvSpPr>
            <a:spLocks noGrp="1"/>
          </p:cNvSpPr>
          <p:nvPr>
            <p:ph idx="1"/>
          </p:nvPr>
        </p:nvSpPr>
        <p:spPr/>
        <p:txBody>
          <a:bodyPr/>
          <a:lstStyle/>
          <a:p>
            <a:r>
              <a:rPr lang="en-US" dirty="0"/>
              <a:t>Use existing Observations</a:t>
            </a:r>
          </a:p>
          <a:p>
            <a:pPr lvl="1"/>
            <a:r>
              <a:rPr lang="en-US" dirty="0"/>
              <a:t>Check service B’s metrics</a:t>
            </a:r>
          </a:p>
          <a:p>
            <a:r>
              <a:rPr lang="en-US" dirty="0"/>
              <a:t>Create an experiment</a:t>
            </a:r>
          </a:p>
          <a:p>
            <a:pPr lvl="1"/>
            <a:r>
              <a:rPr lang="en-US" dirty="0"/>
              <a:t>Call the API with test data</a:t>
            </a:r>
          </a:p>
          <a:p>
            <a:pPr lvl="1"/>
            <a:r>
              <a:rPr lang="en-US" dirty="0"/>
              <a:t>Monitor service B’s behavior</a:t>
            </a:r>
          </a:p>
          <a:p>
            <a:endParaRPr lang="en-US" dirty="0"/>
          </a:p>
        </p:txBody>
      </p:sp>
    </p:spTree>
    <p:extLst>
      <p:ext uri="{BB962C8B-B14F-4D97-AF65-F5344CB8AC3E}">
        <p14:creationId xmlns:p14="http://schemas.microsoft.com/office/powerpoint/2010/main" val="42698783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799"/>
            <a:ext cx="9601200" cy="861205"/>
          </a:xfrm>
        </p:spPr>
        <p:txBody>
          <a:bodyPr>
            <a:normAutofit/>
          </a:bodyPr>
          <a:lstStyle/>
          <a:p>
            <a:r>
              <a:rPr lang="en-US" dirty="0"/>
              <a:t>Complex Example</a:t>
            </a: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71600" y="1700283"/>
            <a:ext cx="10521950" cy="4409934"/>
          </a:xfrm>
        </p:spPr>
      </p:pic>
      <p:sp>
        <p:nvSpPr>
          <p:cNvPr id="4" name="&quot;Not Allowed&quot; Symbol 3"/>
          <p:cNvSpPr/>
          <p:nvPr/>
        </p:nvSpPr>
        <p:spPr>
          <a:xfrm>
            <a:off x="5413075" y="3065251"/>
            <a:ext cx="1518250" cy="1518250"/>
          </a:xfrm>
          <a:prstGeom prst="noSmoking">
            <a:avLst/>
          </a:prstGeom>
          <a:solidFill>
            <a:srgbClr val="B1D3BD">
              <a:alpha val="47059"/>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quot;Not Allowed&quot; Symbol 4"/>
          <p:cNvSpPr/>
          <p:nvPr/>
        </p:nvSpPr>
        <p:spPr>
          <a:xfrm>
            <a:off x="3827252" y="3065251"/>
            <a:ext cx="1518250" cy="1518250"/>
          </a:xfrm>
          <a:prstGeom prst="noSmoking">
            <a:avLst/>
          </a:prstGeom>
          <a:solidFill>
            <a:srgbClr val="B1D3BD">
              <a:alpha val="47059"/>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quot;Not Allowed&quot; Symbol 5"/>
          <p:cNvSpPr/>
          <p:nvPr/>
        </p:nvSpPr>
        <p:spPr>
          <a:xfrm>
            <a:off x="920151" y="3065251"/>
            <a:ext cx="1518250" cy="1518250"/>
          </a:xfrm>
          <a:prstGeom prst="noSmoking">
            <a:avLst/>
          </a:prstGeom>
          <a:solidFill>
            <a:srgbClr val="B1D3BD">
              <a:alpha val="47059"/>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881748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Validation Experiment</a:t>
            </a:r>
          </a:p>
        </p:txBody>
      </p:sp>
      <p:sp>
        <p:nvSpPr>
          <p:cNvPr id="3" name="Content Placeholder 2"/>
          <p:cNvSpPr>
            <a:spLocks noGrp="1"/>
          </p:cNvSpPr>
          <p:nvPr>
            <p:ph idx="1"/>
          </p:nvPr>
        </p:nvSpPr>
        <p:spPr/>
        <p:txBody>
          <a:bodyPr/>
          <a:lstStyle/>
          <a:p>
            <a:r>
              <a:rPr lang="en-US" dirty="0"/>
              <a:t>What are we trying to validate?</a:t>
            </a:r>
          </a:p>
          <a:p>
            <a:r>
              <a:rPr lang="en-US" dirty="0"/>
              <a:t>How do we validate?</a:t>
            </a:r>
          </a:p>
        </p:txBody>
      </p:sp>
    </p:spTree>
    <p:extLst>
      <p:ext uri="{BB962C8B-B14F-4D97-AF65-F5344CB8AC3E}">
        <p14:creationId xmlns:p14="http://schemas.microsoft.com/office/powerpoint/2010/main" val="20122289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Help to build a Mental Model</a:t>
            </a:r>
          </a:p>
        </p:txBody>
      </p:sp>
      <p:sp>
        <p:nvSpPr>
          <p:cNvPr id="3" name="Content Placeholder 2"/>
          <p:cNvSpPr>
            <a:spLocks noGrp="1"/>
          </p:cNvSpPr>
          <p:nvPr>
            <p:ph idx="1"/>
          </p:nvPr>
        </p:nvSpPr>
        <p:spPr/>
        <p:txBody>
          <a:bodyPr/>
          <a:lstStyle/>
          <a:p>
            <a:r>
              <a:rPr lang="en-US" dirty="0"/>
              <a:t>This is exploratory experimentation</a:t>
            </a:r>
          </a:p>
          <a:p>
            <a:r>
              <a:rPr lang="en-US" dirty="0"/>
              <a:t>Providing different inputs to see how the system behaves</a:t>
            </a:r>
          </a:p>
          <a:p>
            <a:r>
              <a:rPr lang="en-US" dirty="0"/>
              <a:t>Then using that to build a reasonable estimation of correct behavior</a:t>
            </a:r>
          </a:p>
        </p:txBody>
      </p:sp>
    </p:spTree>
    <p:extLst>
      <p:ext uri="{BB962C8B-B14F-4D97-AF65-F5344CB8AC3E}">
        <p14:creationId xmlns:p14="http://schemas.microsoft.com/office/powerpoint/2010/main" val="30725188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Tests and Test Data</a:t>
            </a:r>
          </a:p>
        </p:txBody>
      </p:sp>
      <p:sp>
        <p:nvSpPr>
          <p:cNvPr id="3" name="Content Placeholder 2"/>
          <p:cNvSpPr>
            <a:spLocks noGrp="1"/>
          </p:cNvSpPr>
          <p:nvPr>
            <p:ph idx="1"/>
          </p:nvPr>
        </p:nvSpPr>
        <p:spPr/>
        <p:txBody>
          <a:bodyPr/>
          <a:lstStyle/>
          <a:p>
            <a:r>
              <a:rPr lang="en-US" dirty="0"/>
              <a:t>A key component of an experiment is being able to test the hypothesis</a:t>
            </a:r>
          </a:p>
          <a:p>
            <a:r>
              <a:rPr lang="en-US" dirty="0"/>
              <a:t>In this case, a test is being done to see if the system misbehaves in the way your hypothesis predicts.</a:t>
            </a:r>
          </a:p>
          <a:p>
            <a:pPr lvl="1"/>
            <a:r>
              <a:rPr lang="en-US" dirty="0"/>
              <a:t>The purpose of the test here is to validate or invalidate that hypothesis</a:t>
            </a:r>
          </a:p>
          <a:p>
            <a:r>
              <a:rPr lang="en-US" dirty="0"/>
              <a:t>To this end, you’ll also want test data</a:t>
            </a:r>
          </a:p>
          <a:p>
            <a:pPr lvl="1"/>
            <a:r>
              <a:rPr lang="en-US" dirty="0"/>
              <a:t>You want a completely safe way to simulate anything which your customer will do with your system</a:t>
            </a:r>
          </a:p>
          <a:p>
            <a:pPr lvl="1"/>
            <a:r>
              <a:rPr lang="en-US" dirty="0"/>
              <a:t>In effect, a set of real data about a fake customer</a:t>
            </a:r>
          </a:p>
          <a:p>
            <a:pPr lvl="1"/>
            <a:r>
              <a:rPr lang="en-US" dirty="0"/>
              <a:t>This also allows you to control the state of the data you use for testing</a:t>
            </a:r>
          </a:p>
        </p:txBody>
      </p:sp>
    </p:spTree>
    <p:extLst>
      <p:ext uri="{BB962C8B-B14F-4D97-AF65-F5344CB8AC3E}">
        <p14:creationId xmlns:p14="http://schemas.microsoft.com/office/powerpoint/2010/main" val="28082050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Real World Examples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6253664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API As </a:t>
            </a:r>
            <a:br>
              <a:rPr lang="en-US" dirty="0"/>
            </a:br>
            <a:r>
              <a:rPr lang="en-US" dirty="0"/>
              <a:t>Diagnostic </a:t>
            </a:r>
            <a:br>
              <a:rPr lang="en-US" dirty="0"/>
            </a:br>
            <a:r>
              <a:rPr lang="en-US" dirty="0"/>
              <a:t>Tool</a:t>
            </a:r>
          </a:p>
        </p:txBody>
      </p:sp>
      <p:pic>
        <p:nvPicPr>
          <p:cNvPr id="11" name="Content Placeholder 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93722" y="-11430"/>
            <a:ext cx="6395048" cy="6714800"/>
          </a:xfrm>
        </p:spPr>
      </p:pic>
    </p:spTree>
    <p:extLst>
      <p:ext uri="{BB962C8B-B14F-4D97-AF65-F5344CB8AC3E}">
        <p14:creationId xmlns:p14="http://schemas.microsoft.com/office/powerpoint/2010/main" val="5578665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Personalized Emails</a:t>
            </a:r>
          </a:p>
        </p:txBody>
      </p:sp>
      <p:pic>
        <p:nvPicPr>
          <p:cNvPr id="8" name="Content Placehold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71600" y="2673448"/>
            <a:ext cx="9601200" cy="2806504"/>
          </a:xfrm>
        </p:spPr>
      </p:pic>
    </p:spTree>
    <p:extLst>
      <p:ext uri="{BB962C8B-B14F-4D97-AF65-F5344CB8AC3E}">
        <p14:creationId xmlns:p14="http://schemas.microsoft.com/office/powerpoint/2010/main" val="37368737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Personalized Emails</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76845" y="2286000"/>
            <a:ext cx="8790709" cy="3581400"/>
          </a:xfrm>
        </p:spPr>
      </p:pic>
    </p:spTree>
    <p:extLst>
      <p:ext uri="{BB962C8B-B14F-4D97-AF65-F5344CB8AC3E}">
        <p14:creationId xmlns:p14="http://schemas.microsoft.com/office/powerpoint/2010/main" val="3168361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Quick Outline</a:t>
            </a:r>
          </a:p>
        </p:txBody>
      </p:sp>
      <p:sp>
        <p:nvSpPr>
          <p:cNvPr id="3" name="Content Placeholder 2"/>
          <p:cNvSpPr>
            <a:spLocks noGrp="1"/>
          </p:cNvSpPr>
          <p:nvPr>
            <p:ph idx="1"/>
          </p:nvPr>
        </p:nvSpPr>
        <p:spPr/>
        <p:txBody>
          <a:bodyPr/>
          <a:lstStyle/>
          <a:p>
            <a:r>
              <a:rPr lang="en-US" dirty="0"/>
              <a:t>Mental Modelling</a:t>
            </a:r>
          </a:p>
          <a:p>
            <a:pPr lvl="1"/>
            <a:r>
              <a:rPr lang="en-US" dirty="0"/>
              <a:t>Building a simple simulation of a complex system</a:t>
            </a:r>
          </a:p>
          <a:p>
            <a:r>
              <a:rPr lang="en-US" dirty="0"/>
              <a:t>Experiments</a:t>
            </a:r>
          </a:p>
          <a:p>
            <a:pPr lvl="1"/>
            <a:r>
              <a:rPr lang="en-US" dirty="0"/>
              <a:t>Creating experiments to validate hypotheses on a complex system’s behavior</a:t>
            </a:r>
          </a:p>
          <a:p>
            <a:pPr lvl="1"/>
            <a:endParaRPr lang="en-US" dirty="0"/>
          </a:p>
          <a:p>
            <a:r>
              <a:rPr lang="en-US" dirty="0"/>
              <a:t>Simple Examples</a:t>
            </a:r>
          </a:p>
        </p:txBody>
      </p:sp>
    </p:spTree>
    <p:extLst>
      <p:ext uri="{BB962C8B-B14F-4D97-AF65-F5344CB8AC3E}">
        <p14:creationId xmlns:p14="http://schemas.microsoft.com/office/powerpoint/2010/main" val="12177779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Tools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2780909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Tools</a:t>
            </a:r>
          </a:p>
        </p:txBody>
      </p:sp>
      <p:sp>
        <p:nvSpPr>
          <p:cNvPr id="3" name="Content Placeholder 2"/>
          <p:cNvSpPr>
            <a:spLocks noGrp="1"/>
          </p:cNvSpPr>
          <p:nvPr>
            <p:ph idx="1"/>
          </p:nvPr>
        </p:nvSpPr>
        <p:spPr/>
        <p:txBody>
          <a:bodyPr/>
          <a:lstStyle/>
          <a:p>
            <a:r>
              <a:rPr lang="en-US" dirty="0"/>
              <a:t>Log Aggregation</a:t>
            </a:r>
          </a:p>
          <a:p>
            <a:pPr lvl="1"/>
            <a:r>
              <a:rPr lang="en-US" dirty="0"/>
              <a:t>Splunk</a:t>
            </a:r>
          </a:p>
          <a:p>
            <a:pPr lvl="1"/>
            <a:r>
              <a:rPr lang="en-US" dirty="0" err="1"/>
              <a:t>ElasticSearch</a:t>
            </a:r>
            <a:endParaRPr lang="en-US" dirty="0"/>
          </a:p>
          <a:p>
            <a:r>
              <a:rPr lang="en-US" dirty="0"/>
              <a:t>Distributed Tracing</a:t>
            </a:r>
          </a:p>
          <a:p>
            <a:pPr lvl="1"/>
            <a:r>
              <a:rPr lang="en-US" dirty="0" err="1"/>
              <a:t>Zipkin</a:t>
            </a:r>
            <a:endParaRPr lang="en-US" dirty="0"/>
          </a:p>
          <a:p>
            <a:pPr lvl="1"/>
            <a:r>
              <a:rPr lang="en-US" dirty="0"/>
              <a:t>Dapper</a:t>
            </a:r>
          </a:p>
          <a:p>
            <a:pPr lvl="1"/>
            <a:r>
              <a:rPr lang="en-US" dirty="0"/>
              <a:t>A simple correlation or transaction id</a:t>
            </a:r>
          </a:p>
        </p:txBody>
      </p:sp>
    </p:spTree>
    <p:extLst>
      <p:ext uri="{BB962C8B-B14F-4D97-AF65-F5344CB8AC3E}">
        <p14:creationId xmlns:p14="http://schemas.microsoft.com/office/powerpoint/2010/main" val="21627707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 Aggregation</a:t>
            </a:r>
          </a:p>
        </p:txBody>
      </p:sp>
      <p:sp>
        <p:nvSpPr>
          <p:cNvPr id="3" name="Content Placeholder 2"/>
          <p:cNvSpPr>
            <a:spLocks noGrp="1"/>
          </p:cNvSpPr>
          <p:nvPr>
            <p:ph idx="1"/>
          </p:nvPr>
        </p:nvSpPr>
        <p:spPr/>
        <p:txBody>
          <a:bodyPr/>
          <a:lstStyle/>
          <a:p>
            <a:r>
              <a:rPr lang="en-US" dirty="0"/>
              <a:t>A single source where all your logs are collected for searching, correlation, and analytics purposes.</a:t>
            </a:r>
          </a:p>
          <a:p>
            <a:r>
              <a:rPr lang="en-US" dirty="0"/>
              <a:t>Very common tool probably doesn’t sound like it’s worth calling out</a:t>
            </a:r>
          </a:p>
          <a:p>
            <a:r>
              <a:rPr lang="en-US" dirty="0"/>
              <a:t>Combined with distributed tracing it allows you to very quickly build a platform for gaining insight into how your system is working.</a:t>
            </a:r>
          </a:p>
          <a:p>
            <a:r>
              <a:rPr lang="en-US" dirty="0"/>
              <a:t>It’s also a critical tool for proving or disproving hypothesis and checking the outcome of experiments.</a:t>
            </a:r>
          </a:p>
        </p:txBody>
      </p:sp>
    </p:spTree>
    <p:extLst>
      <p:ext uri="{BB962C8B-B14F-4D97-AF65-F5344CB8AC3E}">
        <p14:creationId xmlns:p14="http://schemas.microsoft.com/office/powerpoint/2010/main" val="19604253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Distributed Tracing</a:t>
            </a:r>
          </a:p>
        </p:txBody>
      </p:sp>
      <p:sp>
        <p:nvSpPr>
          <p:cNvPr id="3" name="Content Placeholder 2"/>
          <p:cNvSpPr>
            <a:spLocks noGrp="1"/>
          </p:cNvSpPr>
          <p:nvPr>
            <p:ph idx="1"/>
          </p:nvPr>
        </p:nvSpPr>
        <p:spPr/>
        <p:txBody>
          <a:bodyPr/>
          <a:lstStyle/>
          <a:p>
            <a:r>
              <a:rPr lang="en-US" dirty="0"/>
              <a:t>The Problem</a:t>
            </a:r>
          </a:p>
          <a:p>
            <a:pPr lvl="1"/>
            <a:r>
              <a:rPr lang="en-US" dirty="0"/>
              <a:t>When you have a system composed of a bunch of independent parts communicating with each other</a:t>
            </a:r>
          </a:p>
          <a:p>
            <a:pPr lvl="1"/>
            <a:r>
              <a:rPr lang="en-US" dirty="0"/>
              <a:t>And your service sends a request to another service</a:t>
            </a:r>
          </a:p>
          <a:p>
            <a:pPr lvl="1"/>
            <a:r>
              <a:rPr lang="en-US" dirty="0"/>
              <a:t>How can you tell exactly what happened to your request in that other service?</a:t>
            </a:r>
          </a:p>
          <a:p>
            <a:r>
              <a:rPr lang="en-US" dirty="0"/>
              <a:t>Solution</a:t>
            </a:r>
          </a:p>
          <a:p>
            <a:pPr lvl="1"/>
            <a:r>
              <a:rPr lang="en-US" dirty="0"/>
              <a:t>Tag your messages with a unique correlation id which will link the telemetry from another service to the request your service sent!</a:t>
            </a:r>
          </a:p>
        </p:txBody>
      </p:sp>
    </p:spTree>
    <p:extLst>
      <p:ext uri="{BB962C8B-B14F-4D97-AF65-F5344CB8AC3E}">
        <p14:creationId xmlns:p14="http://schemas.microsoft.com/office/powerpoint/2010/main" val="40799887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Mental Models and Experiments weave together to help us understand a complex system’s behavior</a:t>
            </a:r>
          </a:p>
          <a:p>
            <a:r>
              <a:rPr lang="en-US" dirty="0"/>
              <a:t>A better understanding of the unconscious tools we all use to work with our systems</a:t>
            </a:r>
          </a:p>
          <a:p>
            <a:r>
              <a:rPr lang="en-US" dirty="0"/>
              <a:t>Some ideas which can be taught to junior and intermediate engineers</a:t>
            </a:r>
          </a:p>
          <a:p>
            <a:endParaRPr lang="en-US" dirty="0"/>
          </a:p>
        </p:txBody>
      </p:sp>
    </p:spTree>
    <p:extLst>
      <p:ext uri="{BB962C8B-B14F-4D97-AF65-F5344CB8AC3E}">
        <p14:creationId xmlns:p14="http://schemas.microsoft.com/office/powerpoint/2010/main" val="2507951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Mental </a:t>
            </a:r>
            <a:r>
              <a:rPr lang="en-US" dirty="0" err="1"/>
              <a:t>MOdels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979426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Mental Models</a:t>
            </a:r>
          </a:p>
        </p:txBody>
      </p:sp>
      <p:sp>
        <p:nvSpPr>
          <p:cNvPr id="3" name="Content Placeholder 2"/>
          <p:cNvSpPr>
            <a:spLocks noGrp="1"/>
          </p:cNvSpPr>
          <p:nvPr>
            <p:ph idx="1"/>
          </p:nvPr>
        </p:nvSpPr>
        <p:spPr/>
        <p:txBody>
          <a:bodyPr/>
          <a:lstStyle/>
          <a:p>
            <a:r>
              <a:rPr lang="en-US" dirty="0"/>
              <a:t>Simplified representation of a complex system</a:t>
            </a:r>
          </a:p>
          <a:p>
            <a:r>
              <a:rPr lang="en-US" dirty="0"/>
              <a:t>Focus on how each component interacts with the whole system</a:t>
            </a:r>
          </a:p>
          <a:p>
            <a:r>
              <a:rPr lang="en-US" dirty="0"/>
              <a:t>How different inputs cause the system to act</a:t>
            </a:r>
          </a:p>
          <a:p>
            <a:r>
              <a:rPr lang="en-US" dirty="0"/>
              <a:t>How different stressors cause the system to act</a:t>
            </a:r>
          </a:p>
        </p:txBody>
      </p:sp>
    </p:spTree>
    <p:extLst>
      <p:ext uri="{BB962C8B-B14F-4D97-AF65-F5344CB8AC3E}">
        <p14:creationId xmlns:p14="http://schemas.microsoft.com/office/powerpoint/2010/main" val="2881392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Making a Model</a:t>
            </a:r>
          </a:p>
        </p:txBody>
      </p:sp>
      <p:sp>
        <p:nvSpPr>
          <p:cNvPr id="3" name="Content Placeholder 2"/>
          <p:cNvSpPr>
            <a:spLocks noGrp="1"/>
          </p:cNvSpPr>
          <p:nvPr>
            <p:ph idx="1"/>
          </p:nvPr>
        </p:nvSpPr>
        <p:spPr/>
        <p:txBody>
          <a:bodyPr/>
          <a:lstStyle/>
          <a:p>
            <a:r>
              <a:rPr lang="en-US" dirty="0"/>
              <a:t>The most important concepts that determine the behavior of your system</a:t>
            </a:r>
          </a:p>
          <a:p>
            <a:pPr lvl="1"/>
            <a:r>
              <a:rPr lang="en-US" dirty="0"/>
              <a:t>Not super fine grained</a:t>
            </a:r>
          </a:p>
          <a:p>
            <a:r>
              <a:rPr lang="en-US" dirty="0"/>
              <a:t>The large scale business logic</a:t>
            </a:r>
          </a:p>
          <a:p>
            <a:pPr lvl="1"/>
            <a:r>
              <a:rPr lang="en-US" dirty="0"/>
              <a:t>This component parses files and saves them to a database</a:t>
            </a:r>
          </a:p>
          <a:p>
            <a:r>
              <a:rPr lang="en-US" dirty="0"/>
              <a:t>Infrastructure</a:t>
            </a:r>
          </a:p>
          <a:p>
            <a:pPr lvl="1"/>
            <a:r>
              <a:rPr lang="en-US" dirty="0"/>
              <a:t>Databases, Kafka, other teams’ systems</a:t>
            </a:r>
          </a:p>
          <a:p>
            <a:r>
              <a:rPr lang="en-US" dirty="0"/>
              <a:t>How does each component push and pull the other components?</a:t>
            </a:r>
          </a:p>
        </p:txBody>
      </p:sp>
    </p:spTree>
    <p:extLst>
      <p:ext uri="{BB962C8B-B14F-4D97-AF65-F5344CB8AC3E}">
        <p14:creationId xmlns:p14="http://schemas.microsoft.com/office/powerpoint/2010/main" val="1621411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Example</a:t>
            </a: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46614" y="2286000"/>
            <a:ext cx="7651172" cy="3581400"/>
          </a:xfrm>
        </p:spPr>
      </p:pic>
    </p:spTree>
    <p:extLst>
      <p:ext uri="{BB962C8B-B14F-4D97-AF65-F5344CB8AC3E}">
        <p14:creationId xmlns:p14="http://schemas.microsoft.com/office/powerpoint/2010/main" val="3752009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 From The Mental Model</a:t>
            </a:r>
          </a:p>
        </p:txBody>
      </p:sp>
      <p:sp>
        <p:nvSpPr>
          <p:cNvPr id="3" name="Content Placeholder 2"/>
          <p:cNvSpPr>
            <a:spLocks noGrp="1"/>
          </p:cNvSpPr>
          <p:nvPr>
            <p:ph idx="1"/>
          </p:nvPr>
        </p:nvSpPr>
        <p:spPr/>
        <p:txBody>
          <a:bodyPr/>
          <a:lstStyle/>
          <a:p>
            <a:r>
              <a:rPr lang="en-US" dirty="0"/>
              <a:t>Think of this as a mechanical system</a:t>
            </a:r>
          </a:p>
          <a:p>
            <a:r>
              <a:rPr lang="en-US" dirty="0"/>
              <a:t>Each component performs some action</a:t>
            </a:r>
          </a:p>
          <a:p>
            <a:r>
              <a:rPr lang="en-US" dirty="0"/>
              <a:t>Components may connect to other components</a:t>
            </a:r>
          </a:p>
          <a:p>
            <a:r>
              <a:rPr lang="en-US" dirty="0"/>
              <a:t>When one component does an action, how does the system react?</a:t>
            </a:r>
          </a:p>
        </p:txBody>
      </p:sp>
    </p:spTree>
    <p:extLst>
      <p:ext uri="{BB962C8B-B14F-4D97-AF65-F5344CB8AC3E}">
        <p14:creationId xmlns:p14="http://schemas.microsoft.com/office/powerpoint/2010/main" val="204592386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6377</TotalTime>
  <Words>1698</Words>
  <Application>Microsoft Office PowerPoint</Application>
  <PresentationFormat>Widescreen</PresentationFormat>
  <Paragraphs>242</Paragraphs>
  <Slides>44</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Franklin Gothic Book</vt:lpstr>
      <vt:lpstr>Franklin Gothic Medium</vt:lpstr>
      <vt:lpstr>Crop</vt:lpstr>
      <vt:lpstr>Reasoning About Complex Systems</vt:lpstr>
      <vt:lpstr>Myself</vt:lpstr>
      <vt:lpstr>Reasoning About Complex Systems</vt:lpstr>
      <vt:lpstr>Quick Outline</vt:lpstr>
      <vt:lpstr>Mental MOdels</vt:lpstr>
      <vt:lpstr>Mental Models</vt:lpstr>
      <vt:lpstr>Making a Model</vt:lpstr>
      <vt:lpstr>Simple Example</vt:lpstr>
      <vt:lpstr>Reasoning From The Mental Model</vt:lpstr>
      <vt:lpstr>Simple Example</vt:lpstr>
      <vt:lpstr>What Happens When?</vt:lpstr>
      <vt:lpstr>What We’d Expect</vt:lpstr>
      <vt:lpstr>Deduction Example: Observed</vt:lpstr>
      <vt:lpstr>Simplest Explanation?</vt:lpstr>
      <vt:lpstr>Hypothesis</vt:lpstr>
      <vt:lpstr>Complex Example</vt:lpstr>
      <vt:lpstr>Complex Example</vt:lpstr>
      <vt:lpstr>What If?</vt:lpstr>
      <vt:lpstr>Deduction</vt:lpstr>
      <vt:lpstr>Complex Example</vt:lpstr>
      <vt:lpstr>Complex Example</vt:lpstr>
      <vt:lpstr>Problem: All Calls Fail</vt:lpstr>
      <vt:lpstr>All Calls Fail</vt:lpstr>
      <vt:lpstr>All Calls Fail</vt:lpstr>
      <vt:lpstr>Hypotheses</vt:lpstr>
      <vt:lpstr>Experiments</vt:lpstr>
      <vt:lpstr>Experiments</vt:lpstr>
      <vt:lpstr>Hypothesis Validation</vt:lpstr>
      <vt:lpstr>Deduction Example: Observe</vt:lpstr>
      <vt:lpstr>Simple Example</vt:lpstr>
      <vt:lpstr>Validation Experiment</vt:lpstr>
      <vt:lpstr>Complex Example</vt:lpstr>
      <vt:lpstr>Validation Experiment</vt:lpstr>
      <vt:lpstr>Help to build a Mental Model</vt:lpstr>
      <vt:lpstr>Tests and Test Data</vt:lpstr>
      <vt:lpstr>Real World Examples</vt:lpstr>
      <vt:lpstr>API As  Diagnostic  Tool</vt:lpstr>
      <vt:lpstr>Personalized Emails</vt:lpstr>
      <vt:lpstr>Personalized Emails</vt:lpstr>
      <vt:lpstr>Tools</vt:lpstr>
      <vt:lpstr>Tools</vt:lpstr>
      <vt:lpstr>Log Aggregation</vt:lpstr>
      <vt:lpstr>Distributed Tracing</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Reasoning About Complex Systems</dc:title>
  <dc:creator>Erich Ess</dc:creator>
  <cp:lastModifiedBy>Erich Ess</cp:lastModifiedBy>
  <cp:revision>194</cp:revision>
  <dcterms:created xsi:type="dcterms:W3CDTF">2017-06-23T11:59:35Z</dcterms:created>
  <dcterms:modified xsi:type="dcterms:W3CDTF">2017-06-27T22:17:08Z</dcterms:modified>
</cp:coreProperties>
</file>