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E2114BAF-E990-40AD-B925-2C7106D3443C}">
  <a:tblStyle styleId="{E2114BAF-E990-40AD-B925-2C7106D3443C}"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135"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What decisions can we make with this information? What kinds of questions can we answer?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What’s the story here? </a:t>
            </a:r>
          </a:p>
          <a:p>
            <a:pPr lvl="0">
              <a:spcBef>
                <a:spcPts val="0"/>
              </a:spcBef>
              <a:buNone/>
            </a:pPr>
            <a:endParaRPr/>
          </a:p>
          <a:p>
            <a:pPr lvl="0" rtl="0">
              <a:spcBef>
                <a:spcPts val="0"/>
              </a:spcBef>
              <a:buNone/>
            </a:pPr>
            <a:r>
              <a:rPr lang="en"/>
              <a:t>What types of questions could we answer based on this chart?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Add up how many things there are, decide which confidence interval to use. </a:t>
            </a:r>
          </a:p>
          <a:p>
            <a:pPr lvl="0">
              <a:spcBef>
                <a:spcPts val="0"/>
              </a:spcBef>
              <a:buNone/>
            </a:pPr>
            <a:r>
              <a:rPr lang="en"/>
              <a:t>What if they ask a different question? What can I have in one month? How likely is it that this thing will be delivered by this date? If the date is 30 days out (one month because they are a global team operating in financial services), they can add up all the entries and see what % of the time they deliver in 30 days or less...about 80% of the time.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Why do we measure the development process (or really any process)? We measure to make decisions! What types of decisions? </a:t>
            </a:r>
            <a:br>
              <a:rPr lang="en"/>
            </a:br>
            <a:r>
              <a:rPr lang="en"/>
              <a:t>What kinds of questions are we asked to answer? </a:t>
            </a:r>
            <a:br>
              <a:rPr lang="en"/>
            </a:br>
            <a:r>
              <a:rPr lang="en"/>
              <a:t>How long will it take (when can we deliver everything)? What can we deliver by $DATE?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What else can we get from this representation of the data, those two data points (start and end date)?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Responsiveness -- lead time, time in process</a:t>
            </a:r>
          </a:p>
          <a:p>
            <a:pPr lv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Example process: decompose, design. Develop, review, ready to deploy, deployed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Which state takes the longest? Which state is most variable? Which state affects a delivery dates the most?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Which state takes the longest? Which state is most variable? Which state affects a delivery dates the most?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Use one additional data point to look into our crystal ball and make predictions about what our metrics will do in the future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New data poiint: counts of things per state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Responsiveness -- lead time, time in process</a:t>
            </a:r>
          </a:p>
          <a:p>
            <a:pPr lvl="0" rtl="0">
              <a:spcBef>
                <a:spcPts val="0"/>
              </a:spcBef>
              <a:buNone/>
            </a:pPr>
            <a:r>
              <a:rPr lang="en"/>
              <a:t>Productivity -- Throughput </a:t>
            </a:r>
          </a:p>
          <a:p>
            <a:pPr lvl="0" rtl="0">
              <a:spcBef>
                <a:spcPts val="0"/>
              </a:spcBef>
              <a:buNone/>
            </a:pPr>
            <a:r>
              <a:rPr lang="en"/>
              <a:t>Predictability -- variability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We measure to make decisions! What types of decisions? </a:t>
            </a:r>
            <a:br>
              <a:rPr lang="en">
                <a:solidFill>
                  <a:schemeClr val="dk1"/>
                </a:solidFill>
              </a:rPr>
            </a:br>
            <a:r>
              <a:rPr lang="en">
                <a:solidFill>
                  <a:schemeClr val="dk1"/>
                </a:solidFill>
              </a:rPr>
              <a:t>What kinds of questions are we asked to answer? </a:t>
            </a:r>
            <a:br>
              <a:rPr lang="en">
                <a:solidFill>
                  <a:schemeClr val="dk1"/>
                </a:solidFill>
              </a:rPr>
            </a:br>
            <a:r>
              <a:rPr lang="en">
                <a:solidFill>
                  <a:schemeClr val="dk1"/>
                </a:solidFill>
              </a:rPr>
              <a:t>How long will it take (when can we deliver everything)? What can we deliver by $DATE?</a:t>
            </a:r>
          </a:p>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9" name="Shape 5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Assumptions: you capture the start date and end date for each work item </a:t>
            </a:r>
          </a:p>
          <a:p>
            <a:pPr lvl="0">
              <a:spcBef>
                <a:spcPts val="0"/>
              </a:spcBef>
              <a:buNone/>
            </a:pPr>
            <a:r>
              <a:rPr lang="en"/>
              <a:t>For the purposes of this talk and understanding the metrics and visualizations of those metrics, start date is the date the work item crossed the line of comittment, when work actually began, and the end date is the date work was delivered to a customer. If you have questions about your specific context or about the dates you’re capturing, you can DM or email me.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3">
            <a:alphaModFix amt="52999"/>
          </a:blip>
          <a:srcRect t="5723" b="4429"/>
          <a:stretch/>
        </p:blipFill>
        <p:spPr>
          <a:xfrm>
            <a:off x="835048" y="0"/>
            <a:ext cx="7473902" cy="5143500"/>
          </a:xfrm>
          <a:prstGeom prst="rect">
            <a:avLst/>
          </a:prstGeom>
          <a:noFill/>
          <a:ln>
            <a:noFill/>
          </a:ln>
        </p:spPr>
      </p:pic>
      <p:sp>
        <p:nvSpPr>
          <p:cNvPr id="55" name="Shape 55"/>
          <p:cNvSpPr txBox="1">
            <a:spLocks noGrp="1"/>
          </p:cNvSpPr>
          <p:nvPr>
            <p:ph type="ctrTitle"/>
          </p:nvPr>
        </p:nvSpPr>
        <p:spPr>
          <a:xfrm>
            <a:off x="311708" y="896975"/>
            <a:ext cx="8520600" cy="2052600"/>
          </a:xfrm>
          <a:prstGeom prst="rect">
            <a:avLst/>
          </a:prstGeom>
        </p:spPr>
        <p:txBody>
          <a:bodyPr lIns="91425" tIns="91425" rIns="91425" bIns="91425" anchor="b" anchorCtr="0">
            <a:noAutofit/>
          </a:bodyPr>
          <a:lstStyle/>
          <a:p>
            <a:pPr lvl="0">
              <a:spcBef>
                <a:spcPts val="0"/>
              </a:spcBef>
              <a:buNone/>
            </a:pPr>
            <a:r>
              <a:rPr lang="en" b="1"/>
              <a:t>Development Metrics </a:t>
            </a:r>
          </a:p>
          <a:p>
            <a:pPr lvl="0">
              <a:spcBef>
                <a:spcPts val="0"/>
              </a:spcBef>
              <a:buNone/>
            </a:pPr>
            <a:r>
              <a:rPr lang="en" b="1"/>
              <a:t>You Should Use </a:t>
            </a:r>
          </a:p>
          <a:p>
            <a:pPr lvl="0">
              <a:spcBef>
                <a:spcPts val="0"/>
              </a:spcBef>
              <a:buNone/>
            </a:pPr>
            <a:r>
              <a:rPr lang="en" b="1"/>
              <a:t>(but Don’t)</a:t>
            </a:r>
          </a:p>
        </p:txBody>
      </p:sp>
      <p:pic>
        <p:nvPicPr>
          <p:cNvPr id="56" name="Shape 56"/>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57" name="Shape 57"/>
          <p:cNvSpPr txBox="1"/>
          <p:nvPr/>
        </p:nvSpPr>
        <p:spPr>
          <a:xfrm>
            <a:off x="59000" y="4731275"/>
            <a:ext cx="3799200" cy="318600"/>
          </a:xfrm>
          <a:prstGeom prst="rect">
            <a:avLst/>
          </a:prstGeom>
          <a:noFill/>
          <a:ln>
            <a:noFill/>
          </a:ln>
        </p:spPr>
        <p:txBody>
          <a:bodyPr lIns="91425" tIns="91425" rIns="91425" bIns="91425" anchor="t" anchorCtr="0">
            <a:noAutofit/>
          </a:bodyPr>
          <a:lstStyle/>
          <a:p>
            <a:pPr lvl="0">
              <a:spcBef>
                <a:spcPts val="0"/>
              </a:spcBef>
              <a:buNone/>
            </a:pPr>
            <a:r>
              <a:rPr lang="en" sz="1600" b="1">
                <a:solidFill>
                  <a:srgbClr val="0B0080"/>
                </a:solidFill>
              </a:rPr>
              <a:t>@catswetel </a:t>
            </a:r>
            <a:r>
              <a:rPr lang="en" sz="1600">
                <a:solidFill>
                  <a:srgbClr val="0B0080"/>
                </a:solidFill>
              </a:rPr>
              <a:t>at </a:t>
            </a:r>
            <a:r>
              <a:rPr lang="en" sz="1600" b="1">
                <a:solidFill>
                  <a:srgbClr val="0B0080"/>
                </a:solidFill>
              </a:rPr>
              <a:t>#qconnyc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121" name="Shape 121"/>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122" name="Shape 122"/>
          <p:cNvPicPr preferRelativeResize="0"/>
          <p:nvPr/>
        </p:nvPicPr>
        <p:blipFill rotWithShape="1">
          <a:blip r:embed="rId3">
            <a:alphaModFix/>
          </a:blip>
          <a:srcRect b="15045"/>
          <a:stretch/>
        </p:blipFill>
        <p:spPr>
          <a:xfrm>
            <a:off x="0" y="0"/>
            <a:ext cx="9144000" cy="5143499"/>
          </a:xfrm>
          <a:prstGeom prst="rect">
            <a:avLst/>
          </a:prstGeom>
          <a:noFill/>
          <a:ln>
            <a:noFill/>
          </a:ln>
        </p:spPr>
      </p:pic>
      <p:sp>
        <p:nvSpPr>
          <p:cNvPr id="123" name="Shape 123"/>
          <p:cNvSpPr txBox="1"/>
          <p:nvPr/>
        </p:nvSpPr>
        <p:spPr>
          <a:xfrm>
            <a:off x="1487375" y="927800"/>
            <a:ext cx="6472800" cy="1570800"/>
          </a:xfrm>
          <a:prstGeom prst="rect">
            <a:avLst/>
          </a:prstGeom>
          <a:solidFill>
            <a:srgbClr val="0B0080">
              <a:alpha val="75380"/>
            </a:srgbClr>
          </a:solidFill>
          <a:ln>
            <a:noFill/>
          </a:ln>
        </p:spPr>
        <p:txBody>
          <a:bodyPr lIns="91425" tIns="91425" rIns="91425" bIns="91425" anchor="t" anchorCtr="0">
            <a:noAutofit/>
          </a:bodyPr>
          <a:lstStyle/>
          <a:p>
            <a:pPr lvl="0" algn="ctr">
              <a:spcBef>
                <a:spcPts val="0"/>
              </a:spcBef>
              <a:buNone/>
            </a:pPr>
            <a:r>
              <a:rPr lang="en" sz="6000" b="1">
                <a:solidFill>
                  <a:srgbClr val="FFFFFF"/>
                </a:solidFill>
              </a:rPr>
              <a:t>Time in Process </a:t>
            </a:r>
          </a:p>
          <a:p>
            <a:pPr lvl="0" algn="ctr">
              <a:spcBef>
                <a:spcPts val="0"/>
              </a:spcBef>
              <a:buNone/>
            </a:pPr>
            <a:r>
              <a:rPr lang="en" sz="3500" b="1">
                <a:solidFill>
                  <a:srgbClr val="FFFFFF"/>
                </a:solidFill>
              </a:rPr>
              <a:t>Units of time per unit of work</a:t>
            </a:r>
          </a:p>
        </p:txBody>
      </p:sp>
      <p:pic>
        <p:nvPicPr>
          <p:cNvPr id="124" name="Shape 124"/>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125" name="Shape 125"/>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131" name="Shape 131"/>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132" name="Shape 132"/>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sp>
        <p:nvSpPr>
          <p:cNvPr id="133" name="Shape 133"/>
          <p:cNvSpPr txBox="1"/>
          <p:nvPr/>
        </p:nvSpPr>
        <p:spPr>
          <a:xfrm>
            <a:off x="914400" y="514350"/>
            <a:ext cx="7924800" cy="933300"/>
          </a:xfrm>
          <a:prstGeom prst="rect">
            <a:avLst/>
          </a:prstGeom>
          <a:noFill/>
          <a:ln>
            <a:noFill/>
          </a:ln>
        </p:spPr>
        <p:txBody>
          <a:bodyPr lIns="91425" tIns="91425" rIns="91425" bIns="91425" anchor="t" anchorCtr="0">
            <a:noAutofit/>
          </a:bodyPr>
          <a:lstStyle/>
          <a:p>
            <a:pPr lvl="0" algn="ctr" rtl="0">
              <a:spcBef>
                <a:spcPts val="0"/>
              </a:spcBef>
              <a:buNone/>
            </a:pPr>
            <a:r>
              <a:rPr lang="en" sz="3500" b="1"/>
              <a:t>TIME IN PROCESS SCATTER PLOT</a:t>
            </a:r>
          </a:p>
        </p:txBody>
      </p:sp>
      <p:pic>
        <p:nvPicPr>
          <p:cNvPr id="134" name="Shape 134"/>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140" name="Shape 14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141" name="Shape 141"/>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142" name="Shape 142"/>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143" name="Shape 143"/>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cxnSp>
        <p:nvCxnSpPr>
          <p:cNvPr id="144" name="Shape 144"/>
          <p:cNvCxnSpPr/>
          <p:nvPr/>
        </p:nvCxnSpPr>
        <p:spPr>
          <a:xfrm>
            <a:off x="1143000" y="1714500"/>
            <a:ext cx="7467600" cy="0"/>
          </a:xfrm>
          <a:prstGeom prst="straightConnector1">
            <a:avLst/>
          </a:prstGeom>
          <a:noFill/>
          <a:ln w="76200" cap="flat" cmpd="sng">
            <a:solidFill>
              <a:srgbClr val="4A86E8"/>
            </a:solidFill>
            <a:prstDash val="solid"/>
            <a:round/>
            <a:headEnd type="none" w="lg" len="lg"/>
            <a:tailEnd type="none" w="lg" len="lg"/>
          </a:ln>
        </p:spPr>
      </p:cxnSp>
      <p:cxnSp>
        <p:nvCxnSpPr>
          <p:cNvPr id="145" name="Shape 145"/>
          <p:cNvCxnSpPr/>
          <p:nvPr/>
        </p:nvCxnSpPr>
        <p:spPr>
          <a:xfrm>
            <a:off x="1143000" y="3238500"/>
            <a:ext cx="7467600" cy="0"/>
          </a:xfrm>
          <a:prstGeom prst="straightConnector1">
            <a:avLst/>
          </a:prstGeom>
          <a:noFill/>
          <a:ln w="76200" cap="flat" cmpd="sng">
            <a:solidFill>
              <a:srgbClr val="999999"/>
            </a:solidFill>
            <a:prstDash val="solid"/>
            <a:round/>
            <a:headEnd type="none" w="lg" len="lg"/>
            <a:tailEnd type="none" w="lg" len="lg"/>
          </a:ln>
        </p:spPr>
      </p:cxnSp>
      <p:sp>
        <p:nvSpPr>
          <p:cNvPr id="146" name="Shape 146"/>
          <p:cNvSpPr txBox="1"/>
          <p:nvPr/>
        </p:nvSpPr>
        <p:spPr>
          <a:xfrm>
            <a:off x="4051175" y="939800"/>
            <a:ext cx="1485900" cy="571500"/>
          </a:xfrm>
          <a:prstGeom prst="rect">
            <a:avLst/>
          </a:prstGeom>
          <a:noFill/>
          <a:ln>
            <a:noFill/>
          </a:ln>
        </p:spPr>
        <p:txBody>
          <a:bodyPr lIns="91425" tIns="91425" rIns="91425" bIns="91425" anchor="t" anchorCtr="0">
            <a:noAutofit/>
          </a:bodyPr>
          <a:lstStyle/>
          <a:p>
            <a:pPr lvl="0">
              <a:spcBef>
                <a:spcPts val="0"/>
              </a:spcBef>
              <a:buNone/>
            </a:pPr>
            <a:r>
              <a:rPr lang="en" sz="5000" b="1"/>
              <a:t>90%</a:t>
            </a:r>
          </a:p>
        </p:txBody>
      </p:sp>
      <p:sp>
        <p:nvSpPr>
          <p:cNvPr id="147" name="Shape 147"/>
          <p:cNvSpPr txBox="1"/>
          <p:nvPr/>
        </p:nvSpPr>
        <p:spPr>
          <a:xfrm>
            <a:off x="2990850" y="2520950"/>
            <a:ext cx="3162300" cy="571500"/>
          </a:xfrm>
          <a:prstGeom prst="rect">
            <a:avLst/>
          </a:prstGeom>
          <a:noFill/>
          <a:ln>
            <a:noFill/>
          </a:ln>
        </p:spPr>
        <p:txBody>
          <a:bodyPr lIns="91425" tIns="91425" rIns="91425" bIns="91425" anchor="t" anchorCtr="0">
            <a:noAutofit/>
          </a:bodyPr>
          <a:lstStyle/>
          <a:p>
            <a:pPr lvl="0" algn="ctr">
              <a:spcBef>
                <a:spcPts val="0"/>
              </a:spcBef>
              <a:buNone/>
            </a:pPr>
            <a:r>
              <a:rPr lang="en" sz="3500" b="1">
                <a:solidFill>
                  <a:srgbClr val="999999"/>
                </a:solidFill>
              </a:rPr>
              <a:t>AVERAGE</a:t>
            </a:r>
          </a:p>
        </p:txBody>
      </p:sp>
      <p:pic>
        <p:nvPicPr>
          <p:cNvPr id="148" name="Shape 148"/>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3" name="Shape 153"/>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solidFill>
                            <a:srgbClr val="666666"/>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FFFFFF"/>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0B0080"/>
                    </a:solidFill>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666666"/>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666666"/>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4914904" y="744575"/>
            <a:ext cx="3917400" cy="2052600"/>
          </a:xfrm>
          <a:prstGeom prst="rect">
            <a:avLst/>
          </a:prstGeom>
        </p:spPr>
        <p:txBody>
          <a:bodyPr lIns="91425" tIns="91425" rIns="91425" bIns="91425" anchor="b" anchorCtr="0">
            <a:noAutofit/>
          </a:bodyPr>
          <a:lstStyle/>
          <a:p>
            <a:pPr lvl="0">
              <a:spcBef>
                <a:spcPts val="0"/>
              </a:spcBef>
              <a:buNone/>
            </a:pPr>
            <a:endParaRPr/>
          </a:p>
        </p:txBody>
      </p:sp>
      <p:pic>
        <p:nvPicPr>
          <p:cNvPr id="159" name="Shape 159"/>
          <p:cNvPicPr preferRelativeResize="0"/>
          <p:nvPr/>
        </p:nvPicPr>
        <p:blipFill rotWithShape="1">
          <a:blip r:embed="rId3">
            <a:alphaModFix/>
          </a:blip>
          <a:srcRect l="6817" t="21356" r="9640" b="17745"/>
          <a:stretch/>
        </p:blipFill>
        <p:spPr>
          <a:xfrm>
            <a:off x="772450" y="0"/>
            <a:ext cx="8371548" cy="4571999"/>
          </a:xfrm>
          <a:prstGeom prst="rect">
            <a:avLst/>
          </a:prstGeom>
          <a:noFill/>
          <a:ln>
            <a:noFill/>
          </a:ln>
        </p:spPr>
      </p:pic>
      <p:sp>
        <p:nvSpPr>
          <p:cNvPr id="160" name="Shape 160"/>
          <p:cNvSpPr txBox="1"/>
          <p:nvPr/>
        </p:nvSpPr>
        <p:spPr>
          <a:xfrm rot="-5400000">
            <a:off x="-671550" y="1900200"/>
            <a:ext cx="2924400" cy="571500"/>
          </a:xfrm>
          <a:prstGeom prst="rect">
            <a:avLst/>
          </a:prstGeom>
          <a:noFill/>
          <a:ln>
            <a:noFill/>
          </a:ln>
        </p:spPr>
        <p:txBody>
          <a:bodyPr lIns="91425" tIns="91425" rIns="91425" bIns="91425" anchor="t" anchorCtr="0">
            <a:noAutofit/>
          </a:bodyPr>
          <a:lstStyle/>
          <a:p>
            <a:pPr lvl="0" algn="ctr" rtl="0">
              <a:spcBef>
                <a:spcPts val="0"/>
              </a:spcBef>
              <a:buNone/>
            </a:pPr>
            <a:r>
              <a:rPr lang="en" sz="2200"/>
              <a:t>FREQUENCY</a:t>
            </a:r>
          </a:p>
        </p:txBody>
      </p:sp>
      <p:sp>
        <p:nvSpPr>
          <p:cNvPr id="161" name="Shape 161"/>
          <p:cNvSpPr txBox="1"/>
          <p:nvPr/>
        </p:nvSpPr>
        <p:spPr>
          <a:xfrm>
            <a:off x="3371850" y="4419600"/>
            <a:ext cx="3486300" cy="571500"/>
          </a:xfrm>
          <a:prstGeom prst="rect">
            <a:avLst/>
          </a:prstGeom>
          <a:noFill/>
          <a:ln>
            <a:noFill/>
          </a:ln>
        </p:spPr>
        <p:txBody>
          <a:bodyPr lIns="91425" tIns="91425" rIns="91425" bIns="91425" anchor="t" anchorCtr="0">
            <a:noAutofit/>
          </a:bodyPr>
          <a:lstStyle/>
          <a:p>
            <a:pPr lvl="0" algn="ctr" rtl="0">
              <a:spcBef>
                <a:spcPts val="0"/>
              </a:spcBef>
              <a:buNone/>
            </a:pPr>
            <a:r>
              <a:rPr lang="en" sz="2200"/>
              <a:t>TIME IN PROCESS</a:t>
            </a:r>
          </a:p>
        </p:txBody>
      </p:sp>
      <p:sp>
        <p:nvSpPr>
          <p:cNvPr id="162" name="Shape 162"/>
          <p:cNvSpPr txBox="1"/>
          <p:nvPr/>
        </p:nvSpPr>
        <p:spPr>
          <a:xfrm>
            <a:off x="3962400" y="590550"/>
            <a:ext cx="4171800" cy="1333500"/>
          </a:xfrm>
          <a:prstGeom prst="rect">
            <a:avLst/>
          </a:prstGeom>
          <a:noFill/>
          <a:ln>
            <a:noFill/>
          </a:ln>
        </p:spPr>
        <p:txBody>
          <a:bodyPr lIns="91425" tIns="91425" rIns="91425" bIns="91425" anchor="t" anchorCtr="0">
            <a:noAutofit/>
          </a:bodyPr>
          <a:lstStyle/>
          <a:p>
            <a:pPr lvl="0" algn="ctr" rtl="0">
              <a:spcBef>
                <a:spcPts val="0"/>
              </a:spcBef>
              <a:buNone/>
            </a:pPr>
            <a:r>
              <a:rPr lang="en" sz="3500" b="1"/>
              <a:t>TIME IN PROCESS DISTRIBUTION</a:t>
            </a:r>
          </a:p>
        </p:txBody>
      </p:sp>
      <p:pic>
        <p:nvPicPr>
          <p:cNvPr id="163" name="Shape 163"/>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164" name="Shape 164"/>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aphicFrame>
        <p:nvGraphicFramePr>
          <p:cNvPr id="169" name="Shape 169"/>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solidFill>
                            <a:srgbClr val="999999"/>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FFFFFF"/>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4A86E8"/>
                    </a:solidFill>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999999"/>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0B008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p:nvPr/>
        </p:nvSpPr>
        <p:spPr>
          <a:xfrm>
            <a:off x="6648450" y="590550"/>
            <a:ext cx="2304900" cy="1542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75" name="Shape 175"/>
          <p:cNvPicPr preferRelativeResize="0"/>
          <p:nvPr/>
        </p:nvPicPr>
        <p:blipFill>
          <a:blip r:embed="rId3">
            <a:alphaModFix/>
          </a:blip>
          <a:stretch>
            <a:fillRect/>
          </a:stretch>
        </p:blipFill>
        <p:spPr>
          <a:xfrm flipH="1">
            <a:off x="1121251" y="0"/>
            <a:ext cx="6901481" cy="5143499"/>
          </a:xfrm>
          <a:prstGeom prst="rect">
            <a:avLst/>
          </a:prstGeom>
          <a:noFill/>
          <a:ln>
            <a:noFill/>
          </a:ln>
        </p:spPr>
      </p:pic>
      <p:pic>
        <p:nvPicPr>
          <p:cNvPr id="176" name="Shape 176"/>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177" name="Shape 177"/>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4A86E8"/>
                </a:solidFill>
              </a:rPr>
              <a:t>@catswetel </a:t>
            </a:r>
            <a:r>
              <a:rPr lang="en" sz="1600">
                <a:solidFill>
                  <a:srgbClr val="4A86E8"/>
                </a:solidFill>
              </a:rPr>
              <a:t>at </a:t>
            </a:r>
            <a:r>
              <a:rPr lang="en" sz="1600" b="1">
                <a:solidFill>
                  <a:srgbClr val="4A86E8"/>
                </a:solidFill>
              </a:rPr>
              <a:t>#qconnyc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6648450" y="590550"/>
            <a:ext cx="2304900" cy="1542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83" name="Shape 183"/>
          <p:cNvPicPr preferRelativeResize="0"/>
          <p:nvPr/>
        </p:nvPicPr>
        <p:blipFill rotWithShape="1">
          <a:blip r:embed="rId3">
            <a:alphaModFix/>
          </a:blip>
          <a:srcRect l="53863"/>
          <a:stretch/>
        </p:blipFill>
        <p:spPr>
          <a:xfrm flipH="1">
            <a:off x="1090773" y="671724"/>
            <a:ext cx="2909726" cy="4700374"/>
          </a:xfrm>
          <a:prstGeom prst="rect">
            <a:avLst/>
          </a:prstGeom>
          <a:noFill/>
          <a:ln>
            <a:noFill/>
          </a:ln>
        </p:spPr>
      </p:pic>
      <p:sp>
        <p:nvSpPr>
          <p:cNvPr id="184" name="Shape 184"/>
          <p:cNvSpPr/>
          <p:nvPr/>
        </p:nvSpPr>
        <p:spPr>
          <a:xfrm>
            <a:off x="-838100" y="493932"/>
            <a:ext cx="12115800" cy="3481350"/>
          </a:xfrm>
          <a:custGeom>
            <a:avLst/>
            <a:gdLst/>
            <a:ahLst/>
            <a:cxnLst/>
            <a:rect l="0" t="0" r="0" b="0"/>
            <a:pathLst>
              <a:path w="484632" h="139254" extrusionOk="0">
                <a:moveTo>
                  <a:pt x="0" y="135890"/>
                </a:moveTo>
                <a:cubicBezTo>
                  <a:pt x="7966" y="138545"/>
                  <a:pt x="17512" y="140912"/>
                  <a:pt x="25146" y="137414"/>
                </a:cubicBezTo>
                <a:cubicBezTo>
                  <a:pt x="36906" y="132023"/>
                  <a:pt x="46594" y="121782"/>
                  <a:pt x="53340" y="110744"/>
                </a:cubicBezTo>
                <a:cubicBezTo>
                  <a:pt x="68270" y="86311"/>
                  <a:pt x="75488" y="57752"/>
                  <a:pt x="89916" y="33020"/>
                </a:cubicBezTo>
                <a:cubicBezTo>
                  <a:pt x="98068" y="19043"/>
                  <a:pt x="109620" y="1764"/>
                  <a:pt x="125730" y="254"/>
                </a:cubicBezTo>
                <a:cubicBezTo>
                  <a:pt x="147378" y="-1775"/>
                  <a:pt x="163478" y="23298"/>
                  <a:pt x="177546" y="39878"/>
                </a:cubicBezTo>
                <a:cubicBezTo>
                  <a:pt x="196103" y="61749"/>
                  <a:pt x="218034" y="82218"/>
                  <a:pt x="243840" y="94742"/>
                </a:cubicBezTo>
                <a:cubicBezTo>
                  <a:pt x="316878" y="130187"/>
                  <a:pt x="403495" y="134115"/>
                  <a:pt x="484632" y="131318"/>
                </a:cubicBezTo>
              </a:path>
            </a:pathLst>
          </a:custGeom>
          <a:noFill/>
          <a:ln w="114300" cap="flat" cmpd="sng">
            <a:solidFill>
              <a:srgbClr val="4A86E8"/>
            </a:solidFill>
            <a:prstDash val="solid"/>
            <a:round/>
            <a:headEnd type="none" w="lg" len="lg"/>
            <a:tailEnd type="none" w="lg" len="lg"/>
          </a:ln>
        </p:spPr>
      </p:sp>
      <p:sp>
        <p:nvSpPr>
          <p:cNvPr id="185" name="Shape 185"/>
          <p:cNvSpPr txBox="1"/>
          <p:nvPr/>
        </p:nvSpPr>
        <p:spPr>
          <a:xfrm>
            <a:off x="4629250" y="633625"/>
            <a:ext cx="3981600" cy="1047900"/>
          </a:xfrm>
          <a:prstGeom prst="rect">
            <a:avLst/>
          </a:prstGeom>
          <a:noFill/>
          <a:ln>
            <a:noFill/>
          </a:ln>
        </p:spPr>
        <p:txBody>
          <a:bodyPr lIns="91425" tIns="91425" rIns="91425" bIns="91425" anchor="t" anchorCtr="0">
            <a:noAutofit/>
          </a:bodyPr>
          <a:lstStyle/>
          <a:p>
            <a:pPr lvl="0">
              <a:spcBef>
                <a:spcPts val="0"/>
              </a:spcBef>
              <a:buNone/>
            </a:pPr>
            <a:r>
              <a:rPr lang="en" sz="4000" b="1"/>
              <a:t>WEIBULL DISTRIBUTION</a:t>
            </a:r>
          </a:p>
        </p:txBody>
      </p:sp>
      <p:pic>
        <p:nvPicPr>
          <p:cNvPr id="186" name="Shape 186"/>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187" name="Shape 187"/>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4914904" y="744575"/>
            <a:ext cx="3917400" cy="2052600"/>
          </a:xfrm>
          <a:prstGeom prst="rect">
            <a:avLst/>
          </a:prstGeom>
        </p:spPr>
        <p:txBody>
          <a:bodyPr lIns="91425" tIns="91425" rIns="91425" bIns="91425" anchor="b" anchorCtr="0">
            <a:noAutofit/>
          </a:bodyPr>
          <a:lstStyle/>
          <a:p>
            <a:pPr lvl="0" rtl="0">
              <a:spcBef>
                <a:spcPts val="0"/>
              </a:spcBef>
              <a:buNone/>
            </a:pPr>
            <a:endParaRPr/>
          </a:p>
        </p:txBody>
      </p:sp>
      <p:pic>
        <p:nvPicPr>
          <p:cNvPr id="193" name="Shape 193"/>
          <p:cNvPicPr preferRelativeResize="0"/>
          <p:nvPr/>
        </p:nvPicPr>
        <p:blipFill rotWithShape="1">
          <a:blip r:embed="rId3">
            <a:alphaModFix/>
          </a:blip>
          <a:srcRect l="6817" t="21356" r="9640" b="17745"/>
          <a:stretch/>
        </p:blipFill>
        <p:spPr>
          <a:xfrm>
            <a:off x="772450" y="0"/>
            <a:ext cx="8371548" cy="4571999"/>
          </a:xfrm>
          <a:prstGeom prst="rect">
            <a:avLst/>
          </a:prstGeom>
          <a:noFill/>
          <a:ln>
            <a:noFill/>
          </a:ln>
        </p:spPr>
      </p:pic>
      <p:sp>
        <p:nvSpPr>
          <p:cNvPr id="194" name="Shape 194"/>
          <p:cNvSpPr txBox="1"/>
          <p:nvPr/>
        </p:nvSpPr>
        <p:spPr>
          <a:xfrm rot="-5400000">
            <a:off x="-671550" y="1900200"/>
            <a:ext cx="2924400" cy="571500"/>
          </a:xfrm>
          <a:prstGeom prst="rect">
            <a:avLst/>
          </a:prstGeom>
          <a:noFill/>
          <a:ln>
            <a:noFill/>
          </a:ln>
        </p:spPr>
        <p:txBody>
          <a:bodyPr lIns="91425" tIns="91425" rIns="91425" bIns="91425" anchor="t" anchorCtr="0">
            <a:noAutofit/>
          </a:bodyPr>
          <a:lstStyle/>
          <a:p>
            <a:pPr lvl="0" algn="ctr" rtl="0">
              <a:spcBef>
                <a:spcPts val="0"/>
              </a:spcBef>
              <a:buNone/>
            </a:pPr>
            <a:r>
              <a:rPr lang="en" sz="2200"/>
              <a:t>FREQUENCY</a:t>
            </a:r>
          </a:p>
        </p:txBody>
      </p:sp>
      <p:sp>
        <p:nvSpPr>
          <p:cNvPr id="195" name="Shape 195"/>
          <p:cNvSpPr txBox="1"/>
          <p:nvPr/>
        </p:nvSpPr>
        <p:spPr>
          <a:xfrm>
            <a:off x="3371850" y="4419600"/>
            <a:ext cx="3486300" cy="571500"/>
          </a:xfrm>
          <a:prstGeom prst="rect">
            <a:avLst/>
          </a:prstGeom>
          <a:noFill/>
          <a:ln>
            <a:noFill/>
          </a:ln>
        </p:spPr>
        <p:txBody>
          <a:bodyPr lIns="91425" tIns="91425" rIns="91425" bIns="91425" anchor="t" anchorCtr="0">
            <a:noAutofit/>
          </a:bodyPr>
          <a:lstStyle/>
          <a:p>
            <a:pPr lvl="0" algn="ctr" rtl="0">
              <a:spcBef>
                <a:spcPts val="0"/>
              </a:spcBef>
              <a:buNone/>
            </a:pPr>
            <a:r>
              <a:rPr lang="en" sz="2200"/>
              <a:t>TIME IN PROCESS</a:t>
            </a:r>
          </a:p>
        </p:txBody>
      </p:sp>
      <p:pic>
        <p:nvPicPr>
          <p:cNvPr id="196" name="Shape 196"/>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197" name="Shape 197"/>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4A86E8"/>
                </a:solidFill>
              </a:rPr>
              <a:t>@catswetel </a:t>
            </a:r>
            <a:r>
              <a:rPr lang="en" sz="1600">
                <a:solidFill>
                  <a:srgbClr val="4A86E8"/>
                </a:solidFill>
              </a:rPr>
              <a:t>at </a:t>
            </a:r>
            <a:r>
              <a:rPr lang="en" sz="1600" b="1">
                <a:solidFill>
                  <a:srgbClr val="4A86E8"/>
                </a:solidFill>
              </a:rPr>
              <a:t>#qconnyc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Shape 202"/>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03" name="Shape 203"/>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204" name="Shape 204"/>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pic>
        <p:nvPicPr>
          <p:cNvPr id="205" name="Shape 205"/>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3">
            <a:alphaModFix amt="52999"/>
          </a:blip>
          <a:srcRect t="5723" b="4429"/>
          <a:stretch/>
        </p:blipFill>
        <p:spPr>
          <a:xfrm>
            <a:off x="835048" y="0"/>
            <a:ext cx="7473902" cy="5143500"/>
          </a:xfrm>
          <a:prstGeom prst="rect">
            <a:avLst/>
          </a:prstGeom>
          <a:noFill/>
          <a:ln>
            <a:noFill/>
          </a:ln>
        </p:spPr>
      </p:pic>
      <p:sp>
        <p:nvSpPr>
          <p:cNvPr id="63" name="Shape 63"/>
          <p:cNvSpPr/>
          <p:nvPr/>
        </p:nvSpPr>
        <p:spPr>
          <a:xfrm>
            <a:off x="-59000" y="-165175"/>
            <a:ext cx="9285600" cy="5521800"/>
          </a:xfrm>
          <a:prstGeom prst="rect">
            <a:avLst/>
          </a:prstGeom>
          <a:solidFill>
            <a:srgbClr val="C9DAF8">
              <a:alpha val="430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4" name="Shape 64"/>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65" name="Shape 65"/>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B0080"/>
                </a:solidFill>
              </a:rPr>
              <a:t>@catswetel </a:t>
            </a:r>
            <a:r>
              <a:rPr lang="en" sz="1600">
                <a:solidFill>
                  <a:srgbClr val="0B0080"/>
                </a:solidFill>
              </a:rPr>
              <a:t>at </a:t>
            </a:r>
            <a:r>
              <a:rPr lang="en" sz="1600" b="1">
                <a:solidFill>
                  <a:srgbClr val="0B0080"/>
                </a:solidFill>
              </a:rPr>
              <a:t>#qconnyc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11" name="Shape 211"/>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212" name="Shape 212"/>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sp>
        <p:nvSpPr>
          <p:cNvPr id="213" name="Shape 213"/>
          <p:cNvSpPr/>
          <p:nvPr/>
        </p:nvSpPr>
        <p:spPr>
          <a:xfrm>
            <a:off x="2552700" y="3625850"/>
            <a:ext cx="6210300" cy="571500"/>
          </a:xfrm>
          <a:prstGeom prst="ellipse">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4" name="Shape 214"/>
          <p:cNvSpPr/>
          <p:nvPr/>
        </p:nvSpPr>
        <p:spPr>
          <a:xfrm>
            <a:off x="3981450" y="1816100"/>
            <a:ext cx="4933800" cy="1371300"/>
          </a:xfrm>
          <a:prstGeom prst="ellipse">
            <a:avLst/>
          </a:prstGeom>
          <a:solidFill>
            <a:srgbClr val="C9DAF8">
              <a:alpha val="60000"/>
            </a:srgbClr>
          </a:solidFill>
          <a:ln>
            <a:noFill/>
          </a:ln>
        </p:spPr>
        <p:txBody>
          <a:bodyPr lIns="91425" tIns="91425" rIns="91425" bIns="91425" anchor="ctr" anchorCtr="0">
            <a:noAutofit/>
          </a:bodyPr>
          <a:lstStyle/>
          <a:p>
            <a:pPr lvl="0">
              <a:spcBef>
                <a:spcPts val="0"/>
              </a:spcBef>
              <a:buNone/>
            </a:pPr>
            <a:endParaRPr/>
          </a:p>
        </p:txBody>
      </p:sp>
      <p:pic>
        <p:nvPicPr>
          <p:cNvPr id="215" name="Shape 215"/>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221" name="Shape 221"/>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222" name="Shape 222"/>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23" name="Shape 223"/>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224" name="Shape 224"/>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cxnSp>
        <p:nvCxnSpPr>
          <p:cNvPr id="225" name="Shape 225"/>
          <p:cNvCxnSpPr/>
          <p:nvPr/>
        </p:nvCxnSpPr>
        <p:spPr>
          <a:xfrm>
            <a:off x="1143000" y="1714500"/>
            <a:ext cx="7467600" cy="0"/>
          </a:xfrm>
          <a:prstGeom prst="straightConnector1">
            <a:avLst/>
          </a:prstGeom>
          <a:noFill/>
          <a:ln w="76200" cap="flat" cmpd="sng">
            <a:solidFill>
              <a:srgbClr val="4A86E8"/>
            </a:solidFill>
            <a:prstDash val="solid"/>
            <a:round/>
            <a:headEnd type="none" w="lg" len="lg"/>
            <a:tailEnd type="none" w="lg" len="lg"/>
          </a:ln>
        </p:spPr>
      </p:cxnSp>
      <p:cxnSp>
        <p:nvCxnSpPr>
          <p:cNvPr id="226" name="Shape 226"/>
          <p:cNvCxnSpPr/>
          <p:nvPr/>
        </p:nvCxnSpPr>
        <p:spPr>
          <a:xfrm>
            <a:off x="1143000" y="3238500"/>
            <a:ext cx="7467600" cy="0"/>
          </a:xfrm>
          <a:prstGeom prst="straightConnector1">
            <a:avLst/>
          </a:prstGeom>
          <a:noFill/>
          <a:ln w="76200" cap="flat" cmpd="sng">
            <a:solidFill>
              <a:srgbClr val="999999"/>
            </a:solidFill>
            <a:prstDash val="solid"/>
            <a:round/>
            <a:headEnd type="none" w="lg" len="lg"/>
            <a:tailEnd type="none" w="lg" len="lg"/>
          </a:ln>
        </p:spPr>
      </p:cxnSp>
      <p:sp>
        <p:nvSpPr>
          <p:cNvPr id="227" name="Shape 227"/>
          <p:cNvSpPr txBox="1"/>
          <p:nvPr/>
        </p:nvSpPr>
        <p:spPr>
          <a:xfrm>
            <a:off x="4051175" y="939800"/>
            <a:ext cx="1485900" cy="571500"/>
          </a:xfrm>
          <a:prstGeom prst="rect">
            <a:avLst/>
          </a:prstGeom>
          <a:noFill/>
          <a:ln>
            <a:noFill/>
          </a:ln>
        </p:spPr>
        <p:txBody>
          <a:bodyPr lIns="91425" tIns="91425" rIns="91425" bIns="91425" anchor="t" anchorCtr="0">
            <a:noAutofit/>
          </a:bodyPr>
          <a:lstStyle/>
          <a:p>
            <a:pPr lvl="0" rtl="0">
              <a:spcBef>
                <a:spcPts val="0"/>
              </a:spcBef>
              <a:buNone/>
            </a:pPr>
            <a:r>
              <a:rPr lang="en" sz="5000" b="1"/>
              <a:t>90%</a:t>
            </a:r>
          </a:p>
        </p:txBody>
      </p:sp>
      <p:sp>
        <p:nvSpPr>
          <p:cNvPr id="228" name="Shape 228"/>
          <p:cNvSpPr txBox="1"/>
          <p:nvPr/>
        </p:nvSpPr>
        <p:spPr>
          <a:xfrm>
            <a:off x="2990850" y="2520950"/>
            <a:ext cx="3162300" cy="571500"/>
          </a:xfrm>
          <a:prstGeom prst="rect">
            <a:avLst/>
          </a:prstGeom>
          <a:noFill/>
          <a:ln>
            <a:noFill/>
          </a:ln>
        </p:spPr>
        <p:txBody>
          <a:bodyPr lIns="91425" tIns="91425" rIns="91425" bIns="91425" anchor="t" anchorCtr="0">
            <a:noAutofit/>
          </a:bodyPr>
          <a:lstStyle/>
          <a:p>
            <a:pPr lvl="0" algn="ctr" rtl="0">
              <a:spcBef>
                <a:spcPts val="0"/>
              </a:spcBef>
              <a:buNone/>
            </a:pPr>
            <a:r>
              <a:rPr lang="en" sz="3500" b="1">
                <a:solidFill>
                  <a:srgbClr val="999999"/>
                </a:solidFill>
              </a:rPr>
              <a:t>AVERAGE</a:t>
            </a:r>
          </a:p>
        </p:txBody>
      </p:sp>
      <p:pic>
        <p:nvPicPr>
          <p:cNvPr id="229" name="Shape 229"/>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ctrTitle"/>
          </p:nvPr>
        </p:nvSpPr>
        <p:spPr>
          <a:xfrm>
            <a:off x="4914904" y="744575"/>
            <a:ext cx="3917400" cy="2052600"/>
          </a:xfrm>
          <a:prstGeom prst="rect">
            <a:avLst/>
          </a:prstGeom>
        </p:spPr>
        <p:txBody>
          <a:bodyPr lIns="91425" tIns="91425" rIns="91425" bIns="91425" anchor="b" anchorCtr="0">
            <a:noAutofit/>
          </a:bodyPr>
          <a:lstStyle/>
          <a:p>
            <a:pPr lvl="0" rtl="0">
              <a:spcBef>
                <a:spcPts val="0"/>
              </a:spcBef>
              <a:buNone/>
            </a:pPr>
            <a:endParaRPr/>
          </a:p>
        </p:txBody>
      </p:sp>
      <p:pic>
        <p:nvPicPr>
          <p:cNvPr id="235" name="Shape 235"/>
          <p:cNvPicPr preferRelativeResize="0"/>
          <p:nvPr/>
        </p:nvPicPr>
        <p:blipFill rotWithShape="1">
          <a:blip r:embed="rId3">
            <a:alphaModFix/>
          </a:blip>
          <a:srcRect l="6817" t="21356" r="9640" b="17745"/>
          <a:stretch/>
        </p:blipFill>
        <p:spPr>
          <a:xfrm>
            <a:off x="772450" y="0"/>
            <a:ext cx="8371548" cy="4571999"/>
          </a:xfrm>
          <a:prstGeom prst="rect">
            <a:avLst/>
          </a:prstGeom>
          <a:noFill/>
          <a:ln>
            <a:noFill/>
          </a:ln>
        </p:spPr>
      </p:pic>
      <p:sp>
        <p:nvSpPr>
          <p:cNvPr id="236" name="Shape 236"/>
          <p:cNvSpPr txBox="1"/>
          <p:nvPr/>
        </p:nvSpPr>
        <p:spPr>
          <a:xfrm rot="-5400000">
            <a:off x="-671550" y="1900200"/>
            <a:ext cx="2924400" cy="571500"/>
          </a:xfrm>
          <a:prstGeom prst="rect">
            <a:avLst/>
          </a:prstGeom>
          <a:noFill/>
          <a:ln>
            <a:noFill/>
          </a:ln>
        </p:spPr>
        <p:txBody>
          <a:bodyPr lIns="91425" tIns="91425" rIns="91425" bIns="91425" anchor="t" anchorCtr="0">
            <a:noAutofit/>
          </a:bodyPr>
          <a:lstStyle/>
          <a:p>
            <a:pPr lvl="0" algn="ctr" rtl="0">
              <a:spcBef>
                <a:spcPts val="0"/>
              </a:spcBef>
              <a:buNone/>
            </a:pPr>
            <a:r>
              <a:rPr lang="en" sz="2200">
                <a:solidFill>
                  <a:srgbClr val="B7B7B7"/>
                </a:solidFill>
              </a:rPr>
              <a:t>FREQUENCY</a:t>
            </a:r>
          </a:p>
        </p:txBody>
      </p:sp>
      <p:sp>
        <p:nvSpPr>
          <p:cNvPr id="237" name="Shape 237"/>
          <p:cNvSpPr txBox="1"/>
          <p:nvPr/>
        </p:nvSpPr>
        <p:spPr>
          <a:xfrm>
            <a:off x="3371850" y="4419600"/>
            <a:ext cx="3486300" cy="571500"/>
          </a:xfrm>
          <a:prstGeom prst="rect">
            <a:avLst/>
          </a:prstGeom>
          <a:noFill/>
          <a:ln>
            <a:noFill/>
          </a:ln>
        </p:spPr>
        <p:txBody>
          <a:bodyPr lIns="91425" tIns="91425" rIns="91425" bIns="91425" anchor="t" anchorCtr="0">
            <a:noAutofit/>
          </a:bodyPr>
          <a:lstStyle/>
          <a:p>
            <a:pPr lvl="0" algn="ctr" rtl="0">
              <a:spcBef>
                <a:spcPts val="0"/>
              </a:spcBef>
              <a:buNone/>
            </a:pPr>
            <a:r>
              <a:rPr lang="en" sz="2200">
                <a:solidFill>
                  <a:srgbClr val="B7B7B7"/>
                </a:solidFill>
              </a:rPr>
              <a:t>TIME IN PROCESS</a:t>
            </a:r>
          </a:p>
        </p:txBody>
      </p:sp>
      <p:sp>
        <p:nvSpPr>
          <p:cNvPr id="238" name="Shape 238"/>
          <p:cNvSpPr/>
          <p:nvPr/>
        </p:nvSpPr>
        <p:spPr>
          <a:xfrm>
            <a:off x="1047750" y="400050"/>
            <a:ext cx="3829200" cy="4324200"/>
          </a:xfrm>
          <a:prstGeom prst="ellipse">
            <a:avLst/>
          </a:prstGeom>
          <a:noFill/>
          <a:ln w="76200"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p:nvPr/>
        </p:nvSpPr>
        <p:spPr>
          <a:xfrm>
            <a:off x="6679500" y="2938500"/>
            <a:ext cx="2152800" cy="1481100"/>
          </a:xfrm>
          <a:prstGeom prst="ellipse">
            <a:avLst/>
          </a:prstGeom>
          <a:noFill/>
          <a:ln w="76200" cap="flat" cmpd="sng">
            <a:solidFill>
              <a:srgbClr val="4A86E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0" name="Shape 240"/>
          <p:cNvSpPr txBox="1"/>
          <p:nvPr/>
        </p:nvSpPr>
        <p:spPr>
          <a:xfrm>
            <a:off x="5117400" y="1125575"/>
            <a:ext cx="3486300" cy="1295400"/>
          </a:xfrm>
          <a:prstGeom prst="rect">
            <a:avLst/>
          </a:prstGeom>
          <a:noFill/>
          <a:ln>
            <a:noFill/>
          </a:ln>
        </p:spPr>
        <p:txBody>
          <a:bodyPr lIns="91425" tIns="91425" rIns="91425" bIns="91425" anchor="t" anchorCtr="0">
            <a:noAutofit/>
          </a:bodyPr>
          <a:lstStyle/>
          <a:p>
            <a:pPr lvl="0" rtl="0">
              <a:spcBef>
                <a:spcPts val="0"/>
              </a:spcBef>
              <a:buNone/>
            </a:pPr>
            <a:r>
              <a:rPr lang="en" sz="3500" b="1"/>
              <a:t>MULTI MODAL </a:t>
            </a:r>
          </a:p>
        </p:txBody>
      </p:sp>
      <p:pic>
        <p:nvPicPr>
          <p:cNvPr id="241" name="Shape 241"/>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242" name="Shape 242"/>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248" name="Shape 24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249" name="Shape 249"/>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50" name="Shape 250"/>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251" name="Shape 251"/>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cxnSp>
        <p:nvCxnSpPr>
          <p:cNvPr id="252" name="Shape 252"/>
          <p:cNvCxnSpPr/>
          <p:nvPr/>
        </p:nvCxnSpPr>
        <p:spPr>
          <a:xfrm>
            <a:off x="1143000" y="2781300"/>
            <a:ext cx="7467600" cy="0"/>
          </a:xfrm>
          <a:prstGeom prst="straightConnector1">
            <a:avLst/>
          </a:prstGeom>
          <a:noFill/>
          <a:ln w="76200" cap="flat" cmpd="sng">
            <a:solidFill>
              <a:srgbClr val="4A86E8"/>
            </a:solidFill>
            <a:prstDash val="solid"/>
            <a:round/>
            <a:headEnd type="none" w="lg" len="lg"/>
            <a:tailEnd type="none" w="lg" len="lg"/>
          </a:ln>
        </p:spPr>
      </p:cxnSp>
      <p:cxnSp>
        <p:nvCxnSpPr>
          <p:cNvPr id="253" name="Shape 253"/>
          <p:cNvCxnSpPr/>
          <p:nvPr/>
        </p:nvCxnSpPr>
        <p:spPr>
          <a:xfrm>
            <a:off x="1143000" y="3467100"/>
            <a:ext cx="7467600" cy="0"/>
          </a:xfrm>
          <a:prstGeom prst="straightConnector1">
            <a:avLst/>
          </a:prstGeom>
          <a:noFill/>
          <a:ln w="76200" cap="flat" cmpd="sng">
            <a:solidFill>
              <a:srgbClr val="999999"/>
            </a:solidFill>
            <a:prstDash val="solid"/>
            <a:round/>
            <a:headEnd type="none" w="lg" len="lg"/>
            <a:tailEnd type="none" w="lg" len="lg"/>
          </a:ln>
        </p:spPr>
      </p:cxnSp>
      <p:pic>
        <p:nvPicPr>
          <p:cNvPr id="254" name="Shape 254"/>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aphicFrame>
        <p:nvGraphicFramePr>
          <p:cNvPr id="259" name="Shape 259"/>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solidFill>
                            <a:srgbClr val="666666"/>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9DAF8">
                        <a:alpha val="60000"/>
                      </a:srgbClr>
                    </a:solidFill>
                  </a:tcPr>
                </a:tc>
                <a:tc>
                  <a:txBody>
                    <a:bodyPr/>
                    <a:lstStyle/>
                    <a:p>
                      <a:pPr lvl="0" algn="ctr" rtl="0">
                        <a:spcBef>
                          <a:spcPts val="0"/>
                        </a:spcBef>
                        <a:buNone/>
                      </a:pPr>
                      <a:r>
                        <a:rPr lang="en" sz="3600" b="1">
                          <a:solidFill>
                            <a:srgbClr val="FFFFFF"/>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4A86E8"/>
                    </a:solidFill>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999999"/>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4A86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65" name="Shape 265"/>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t>TIME IN PROCESS</a:t>
            </a:r>
          </a:p>
        </p:txBody>
      </p:sp>
      <p:sp>
        <p:nvSpPr>
          <p:cNvPr id="266" name="Shape 266"/>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t>DATE DELIVERED</a:t>
            </a:r>
          </a:p>
        </p:txBody>
      </p:sp>
      <p:pic>
        <p:nvPicPr>
          <p:cNvPr id="267" name="Shape 267"/>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273" name="Shape 27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274" name="Shape 274"/>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75" name="Shape 275"/>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solidFill>
                  <a:srgbClr val="999999"/>
                </a:solidFill>
              </a:rPr>
              <a:t>TIME IN PROCESS</a:t>
            </a:r>
          </a:p>
        </p:txBody>
      </p:sp>
      <p:sp>
        <p:nvSpPr>
          <p:cNvPr id="276" name="Shape 276"/>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solidFill>
                  <a:srgbClr val="999999"/>
                </a:solidFill>
              </a:rPr>
              <a:t>DATE DELIVERED</a:t>
            </a:r>
          </a:p>
        </p:txBody>
      </p:sp>
      <p:sp>
        <p:nvSpPr>
          <p:cNvPr id="277" name="Shape 277"/>
          <p:cNvSpPr/>
          <p:nvPr/>
        </p:nvSpPr>
        <p:spPr>
          <a:xfrm>
            <a:off x="1123950" y="1714500"/>
            <a:ext cx="857400" cy="2267100"/>
          </a:xfrm>
          <a:prstGeom prst="rect">
            <a:avLst/>
          </a:prstGeom>
          <a:solidFill>
            <a:srgbClr val="C9DAF8">
              <a:alpha val="60000"/>
            </a:srgbClr>
          </a:solidFill>
          <a:ln>
            <a:noFill/>
          </a:ln>
        </p:spPr>
        <p:txBody>
          <a:bodyPr lIns="91425" tIns="91425" rIns="91425" bIns="91425" anchor="ctr" anchorCtr="0">
            <a:noAutofit/>
          </a:bodyPr>
          <a:lstStyle/>
          <a:p>
            <a:pPr lvl="0">
              <a:spcBef>
                <a:spcPts val="0"/>
              </a:spcBef>
              <a:buNone/>
            </a:pPr>
            <a:endParaRPr/>
          </a:p>
        </p:txBody>
      </p:sp>
      <p:sp>
        <p:nvSpPr>
          <p:cNvPr id="278" name="Shape 278"/>
          <p:cNvSpPr/>
          <p:nvPr/>
        </p:nvSpPr>
        <p:spPr>
          <a:xfrm>
            <a:off x="1981350" y="1524000"/>
            <a:ext cx="857400" cy="2552700"/>
          </a:xfrm>
          <a:prstGeom prst="rect">
            <a:avLst/>
          </a:prstGeom>
          <a:solidFill>
            <a:srgbClr val="4A86E8">
              <a:alpha val="69230"/>
            </a:srgbClr>
          </a:solidFill>
          <a:ln>
            <a:noFill/>
          </a:ln>
        </p:spPr>
        <p:txBody>
          <a:bodyPr lIns="91425" tIns="91425" rIns="91425" bIns="91425" anchor="ctr" anchorCtr="0">
            <a:noAutofit/>
          </a:bodyPr>
          <a:lstStyle/>
          <a:p>
            <a:pPr lvl="0">
              <a:spcBef>
                <a:spcPts val="0"/>
              </a:spcBef>
              <a:buNone/>
            </a:pPr>
            <a:endParaRPr/>
          </a:p>
        </p:txBody>
      </p:sp>
      <p:sp>
        <p:nvSpPr>
          <p:cNvPr id="279" name="Shape 279"/>
          <p:cNvSpPr/>
          <p:nvPr/>
        </p:nvSpPr>
        <p:spPr>
          <a:xfrm>
            <a:off x="2838750" y="1438200"/>
            <a:ext cx="780900" cy="2267100"/>
          </a:xfrm>
          <a:prstGeom prst="rect">
            <a:avLst/>
          </a:prstGeom>
          <a:solidFill>
            <a:srgbClr val="C9DAF8">
              <a:alpha val="60000"/>
            </a:srgbClr>
          </a:solidFill>
          <a:ln>
            <a:noFill/>
          </a:ln>
        </p:spPr>
        <p:txBody>
          <a:bodyPr lIns="91425" tIns="91425" rIns="91425" bIns="91425" anchor="ctr" anchorCtr="0">
            <a:noAutofit/>
          </a:bodyPr>
          <a:lstStyle/>
          <a:p>
            <a:pPr lvl="0">
              <a:spcBef>
                <a:spcPts val="0"/>
              </a:spcBef>
              <a:buNone/>
            </a:pPr>
            <a:endParaRPr/>
          </a:p>
        </p:txBody>
      </p:sp>
      <p:sp>
        <p:nvSpPr>
          <p:cNvPr id="280" name="Shape 280"/>
          <p:cNvSpPr/>
          <p:nvPr/>
        </p:nvSpPr>
        <p:spPr>
          <a:xfrm>
            <a:off x="3619650" y="1438200"/>
            <a:ext cx="857400" cy="2267100"/>
          </a:xfrm>
          <a:prstGeom prst="rect">
            <a:avLst/>
          </a:prstGeom>
          <a:solidFill>
            <a:srgbClr val="4A86E8">
              <a:alpha val="69230"/>
            </a:srgbClr>
          </a:solidFill>
          <a:ln>
            <a:noFill/>
          </a:ln>
        </p:spPr>
        <p:txBody>
          <a:bodyPr lIns="91425" tIns="91425" rIns="91425" bIns="91425" anchor="ctr" anchorCtr="0">
            <a:noAutofit/>
          </a:bodyPr>
          <a:lstStyle/>
          <a:p>
            <a:pPr lvl="0">
              <a:spcBef>
                <a:spcPts val="0"/>
              </a:spcBef>
              <a:buNone/>
            </a:pPr>
            <a:endParaRPr/>
          </a:p>
        </p:txBody>
      </p:sp>
      <p:sp>
        <p:nvSpPr>
          <p:cNvPr id="281" name="Shape 281"/>
          <p:cNvSpPr/>
          <p:nvPr/>
        </p:nvSpPr>
        <p:spPr>
          <a:xfrm>
            <a:off x="4477050" y="2571750"/>
            <a:ext cx="780900" cy="1133400"/>
          </a:xfrm>
          <a:prstGeom prst="rect">
            <a:avLst/>
          </a:prstGeom>
          <a:solidFill>
            <a:srgbClr val="C9DAF8">
              <a:alpha val="60000"/>
            </a:srgbClr>
          </a:solidFill>
          <a:ln>
            <a:noFill/>
          </a:ln>
        </p:spPr>
        <p:txBody>
          <a:bodyPr lIns="91425" tIns="91425" rIns="91425" bIns="91425" anchor="ctr" anchorCtr="0">
            <a:noAutofit/>
          </a:bodyPr>
          <a:lstStyle/>
          <a:p>
            <a:pPr lvl="0">
              <a:spcBef>
                <a:spcPts val="0"/>
              </a:spcBef>
              <a:buNone/>
            </a:pPr>
            <a:endParaRPr/>
          </a:p>
        </p:txBody>
      </p:sp>
      <p:sp>
        <p:nvSpPr>
          <p:cNvPr id="282" name="Shape 282"/>
          <p:cNvSpPr/>
          <p:nvPr/>
        </p:nvSpPr>
        <p:spPr>
          <a:xfrm>
            <a:off x="5257950" y="1524000"/>
            <a:ext cx="857400" cy="2362200"/>
          </a:xfrm>
          <a:prstGeom prst="rect">
            <a:avLst/>
          </a:prstGeom>
          <a:solidFill>
            <a:srgbClr val="4A86E8">
              <a:alpha val="69230"/>
            </a:srgbClr>
          </a:solidFill>
          <a:ln>
            <a:noFill/>
          </a:ln>
        </p:spPr>
        <p:txBody>
          <a:bodyPr lIns="91425" tIns="91425" rIns="91425" bIns="91425" anchor="ctr" anchorCtr="0">
            <a:noAutofit/>
          </a:bodyPr>
          <a:lstStyle/>
          <a:p>
            <a:pPr lvl="0">
              <a:spcBef>
                <a:spcPts val="0"/>
              </a:spcBef>
              <a:buNone/>
            </a:pPr>
            <a:endParaRPr/>
          </a:p>
        </p:txBody>
      </p:sp>
      <p:sp>
        <p:nvSpPr>
          <p:cNvPr id="283" name="Shape 283"/>
          <p:cNvSpPr/>
          <p:nvPr/>
        </p:nvSpPr>
        <p:spPr>
          <a:xfrm>
            <a:off x="6115350" y="1666800"/>
            <a:ext cx="780900" cy="2052600"/>
          </a:xfrm>
          <a:prstGeom prst="rect">
            <a:avLst/>
          </a:prstGeom>
          <a:solidFill>
            <a:srgbClr val="C9DAF8">
              <a:alpha val="60000"/>
            </a:srgbClr>
          </a:solidFill>
          <a:ln>
            <a:noFill/>
          </a:ln>
        </p:spPr>
        <p:txBody>
          <a:bodyPr lIns="91425" tIns="91425" rIns="91425" bIns="91425" anchor="ctr" anchorCtr="0">
            <a:noAutofit/>
          </a:bodyPr>
          <a:lstStyle/>
          <a:p>
            <a:pPr lvl="0">
              <a:spcBef>
                <a:spcPts val="0"/>
              </a:spcBef>
              <a:buNone/>
            </a:pPr>
            <a:endParaRPr/>
          </a:p>
        </p:txBody>
      </p:sp>
      <p:sp>
        <p:nvSpPr>
          <p:cNvPr id="284" name="Shape 284"/>
          <p:cNvSpPr/>
          <p:nvPr/>
        </p:nvSpPr>
        <p:spPr>
          <a:xfrm>
            <a:off x="6896250" y="1512000"/>
            <a:ext cx="857400" cy="2362200"/>
          </a:xfrm>
          <a:prstGeom prst="rect">
            <a:avLst/>
          </a:prstGeom>
          <a:solidFill>
            <a:srgbClr val="4A86E8">
              <a:alpha val="69230"/>
            </a:srgbClr>
          </a:solidFill>
          <a:ln>
            <a:noFill/>
          </a:ln>
        </p:spPr>
        <p:txBody>
          <a:bodyPr lIns="91425" tIns="91425" rIns="91425" bIns="91425" anchor="ctr" anchorCtr="0">
            <a:noAutofit/>
          </a:bodyPr>
          <a:lstStyle/>
          <a:p>
            <a:pPr lvl="0">
              <a:spcBef>
                <a:spcPts val="0"/>
              </a:spcBef>
              <a:buNone/>
            </a:pPr>
            <a:endParaRPr/>
          </a:p>
        </p:txBody>
      </p:sp>
      <p:sp>
        <p:nvSpPr>
          <p:cNvPr id="285" name="Shape 285"/>
          <p:cNvSpPr/>
          <p:nvPr/>
        </p:nvSpPr>
        <p:spPr>
          <a:xfrm>
            <a:off x="7753350" y="1696650"/>
            <a:ext cx="857400" cy="2207400"/>
          </a:xfrm>
          <a:prstGeom prst="rect">
            <a:avLst/>
          </a:prstGeom>
          <a:solidFill>
            <a:srgbClr val="C9DAF8">
              <a:alpha val="60000"/>
            </a:srgbClr>
          </a:solidFill>
          <a:ln>
            <a:noFill/>
          </a:ln>
        </p:spPr>
        <p:txBody>
          <a:bodyPr lIns="91425" tIns="91425" rIns="91425" bIns="91425" anchor="ctr" anchorCtr="0">
            <a:noAutofit/>
          </a:bodyPr>
          <a:lstStyle/>
          <a:p>
            <a:pPr lvl="0">
              <a:spcBef>
                <a:spcPts val="0"/>
              </a:spcBef>
              <a:buNone/>
            </a:pPr>
            <a:endParaRPr/>
          </a:p>
        </p:txBody>
      </p:sp>
      <p:sp>
        <p:nvSpPr>
          <p:cNvPr id="286" name="Shape 286"/>
          <p:cNvSpPr txBox="1"/>
          <p:nvPr/>
        </p:nvSpPr>
        <p:spPr>
          <a:xfrm>
            <a:off x="1584125" y="909600"/>
            <a:ext cx="6420000" cy="1662300"/>
          </a:xfrm>
          <a:prstGeom prst="rect">
            <a:avLst/>
          </a:prstGeom>
          <a:noFill/>
          <a:ln>
            <a:noFill/>
          </a:ln>
        </p:spPr>
        <p:txBody>
          <a:bodyPr lIns="91425" tIns="91425" rIns="91425" bIns="91425" anchor="t" anchorCtr="0">
            <a:noAutofit/>
          </a:bodyPr>
          <a:lstStyle/>
          <a:p>
            <a:pPr lvl="0" algn="ctr">
              <a:spcBef>
                <a:spcPts val="0"/>
              </a:spcBef>
              <a:buNone/>
            </a:pPr>
            <a:r>
              <a:rPr lang="en" sz="6500" b="1"/>
              <a:t>THROUGHPUT</a:t>
            </a:r>
          </a:p>
          <a:p>
            <a:pPr lvl="0" algn="ctr">
              <a:spcBef>
                <a:spcPts val="0"/>
              </a:spcBef>
              <a:buNone/>
            </a:pPr>
            <a:r>
              <a:rPr lang="en" sz="3500" b="1"/>
              <a:t>Units of work per unit of time</a:t>
            </a:r>
          </a:p>
        </p:txBody>
      </p:sp>
      <p:pic>
        <p:nvPicPr>
          <p:cNvPr id="287" name="Shape 287"/>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293" name="Shape 29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294" name="Shape 294"/>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295" name="Shape 295"/>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solidFill>
                  <a:srgbClr val="999999"/>
                </a:solidFill>
              </a:rPr>
              <a:t>TIME IN PROCESS</a:t>
            </a:r>
          </a:p>
        </p:txBody>
      </p:sp>
      <p:sp>
        <p:nvSpPr>
          <p:cNvPr id="296" name="Shape 296"/>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solidFill>
                  <a:srgbClr val="999999"/>
                </a:solidFill>
              </a:rPr>
              <a:t>DATE DELIVERED</a:t>
            </a:r>
          </a:p>
        </p:txBody>
      </p:sp>
      <p:sp>
        <p:nvSpPr>
          <p:cNvPr id="297" name="Shape 297"/>
          <p:cNvSpPr/>
          <p:nvPr/>
        </p:nvSpPr>
        <p:spPr>
          <a:xfrm>
            <a:off x="1123950" y="1714500"/>
            <a:ext cx="857400" cy="22671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8" name="Shape 298"/>
          <p:cNvSpPr/>
          <p:nvPr/>
        </p:nvSpPr>
        <p:spPr>
          <a:xfrm>
            <a:off x="1981350" y="1524000"/>
            <a:ext cx="857400" cy="25527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9" name="Shape 299"/>
          <p:cNvSpPr/>
          <p:nvPr/>
        </p:nvSpPr>
        <p:spPr>
          <a:xfrm>
            <a:off x="2838750" y="1438200"/>
            <a:ext cx="780900" cy="22671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0" name="Shape 300"/>
          <p:cNvSpPr/>
          <p:nvPr/>
        </p:nvSpPr>
        <p:spPr>
          <a:xfrm>
            <a:off x="3619650" y="1438200"/>
            <a:ext cx="857400" cy="22671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1" name="Shape 301"/>
          <p:cNvSpPr/>
          <p:nvPr/>
        </p:nvSpPr>
        <p:spPr>
          <a:xfrm>
            <a:off x="4477050" y="2571750"/>
            <a:ext cx="780900" cy="11334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2" name="Shape 302"/>
          <p:cNvSpPr/>
          <p:nvPr/>
        </p:nvSpPr>
        <p:spPr>
          <a:xfrm>
            <a:off x="5257950" y="1524000"/>
            <a:ext cx="857400" cy="23622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3" name="Shape 303"/>
          <p:cNvSpPr/>
          <p:nvPr/>
        </p:nvSpPr>
        <p:spPr>
          <a:xfrm>
            <a:off x="6115350" y="1666800"/>
            <a:ext cx="780900" cy="20526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4" name="Shape 304"/>
          <p:cNvSpPr/>
          <p:nvPr/>
        </p:nvSpPr>
        <p:spPr>
          <a:xfrm>
            <a:off x="6896250" y="1512000"/>
            <a:ext cx="857400" cy="23622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5" name="Shape 305"/>
          <p:cNvSpPr/>
          <p:nvPr/>
        </p:nvSpPr>
        <p:spPr>
          <a:xfrm>
            <a:off x="7753350" y="1696650"/>
            <a:ext cx="857400" cy="22074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306" name="Shape 306"/>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312" name="Shape 31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313" name="Shape 313"/>
          <p:cNvPicPr preferRelativeResize="0"/>
          <p:nvPr/>
        </p:nvPicPr>
        <p:blipFill rotWithShape="1">
          <a:blip r:embed="rId3">
            <a:alphaModFix/>
          </a:blip>
          <a:srcRect l="6824" t="21104" r="4656" b="18145"/>
          <a:stretch/>
        </p:blipFill>
        <p:spPr>
          <a:xfrm>
            <a:off x="444250" y="228599"/>
            <a:ext cx="8699749" cy="4476750"/>
          </a:xfrm>
          <a:prstGeom prst="rect">
            <a:avLst/>
          </a:prstGeom>
          <a:noFill/>
          <a:ln>
            <a:noFill/>
          </a:ln>
        </p:spPr>
      </p:pic>
      <p:sp>
        <p:nvSpPr>
          <p:cNvPr id="314" name="Shape 314"/>
          <p:cNvSpPr txBox="1"/>
          <p:nvPr/>
        </p:nvSpPr>
        <p:spPr>
          <a:xfrm rot="-5400000">
            <a:off x="-900150" y="1900200"/>
            <a:ext cx="2924400" cy="571500"/>
          </a:xfrm>
          <a:prstGeom prst="rect">
            <a:avLst/>
          </a:prstGeom>
          <a:noFill/>
          <a:ln>
            <a:noFill/>
          </a:ln>
        </p:spPr>
        <p:txBody>
          <a:bodyPr lIns="91425" tIns="91425" rIns="91425" bIns="91425" anchor="t" anchorCtr="0">
            <a:noAutofit/>
          </a:bodyPr>
          <a:lstStyle/>
          <a:p>
            <a:pPr lvl="0" rtl="0">
              <a:spcBef>
                <a:spcPts val="0"/>
              </a:spcBef>
              <a:buNone/>
            </a:pPr>
            <a:r>
              <a:rPr lang="en" sz="2200">
                <a:solidFill>
                  <a:srgbClr val="999999"/>
                </a:solidFill>
              </a:rPr>
              <a:t>TIME IN PROCESS</a:t>
            </a:r>
          </a:p>
        </p:txBody>
      </p:sp>
      <p:sp>
        <p:nvSpPr>
          <p:cNvPr id="315" name="Shape 315"/>
          <p:cNvSpPr txBox="1"/>
          <p:nvPr/>
        </p:nvSpPr>
        <p:spPr>
          <a:xfrm>
            <a:off x="3524250" y="4495800"/>
            <a:ext cx="2610000" cy="571500"/>
          </a:xfrm>
          <a:prstGeom prst="rect">
            <a:avLst/>
          </a:prstGeom>
          <a:noFill/>
          <a:ln>
            <a:noFill/>
          </a:ln>
        </p:spPr>
        <p:txBody>
          <a:bodyPr lIns="91425" tIns="91425" rIns="91425" bIns="91425" anchor="t" anchorCtr="0">
            <a:noAutofit/>
          </a:bodyPr>
          <a:lstStyle/>
          <a:p>
            <a:pPr lvl="0" rtl="0">
              <a:spcBef>
                <a:spcPts val="0"/>
              </a:spcBef>
              <a:buNone/>
            </a:pPr>
            <a:r>
              <a:rPr lang="en" sz="2200">
                <a:solidFill>
                  <a:srgbClr val="999999"/>
                </a:solidFill>
              </a:rPr>
              <a:t>DATE DELIVERED</a:t>
            </a:r>
          </a:p>
        </p:txBody>
      </p:sp>
      <p:sp>
        <p:nvSpPr>
          <p:cNvPr id="316" name="Shape 316"/>
          <p:cNvSpPr/>
          <p:nvPr/>
        </p:nvSpPr>
        <p:spPr>
          <a:xfrm>
            <a:off x="1123950" y="2571750"/>
            <a:ext cx="857400" cy="14100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7" name="Shape 317"/>
          <p:cNvSpPr/>
          <p:nvPr/>
        </p:nvSpPr>
        <p:spPr>
          <a:xfrm>
            <a:off x="1981350" y="2666700"/>
            <a:ext cx="857400" cy="14100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8" name="Shape 318"/>
          <p:cNvSpPr/>
          <p:nvPr/>
        </p:nvSpPr>
        <p:spPr>
          <a:xfrm>
            <a:off x="2838750" y="2381250"/>
            <a:ext cx="780900" cy="13242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9" name="Shape 319"/>
          <p:cNvSpPr/>
          <p:nvPr/>
        </p:nvSpPr>
        <p:spPr>
          <a:xfrm>
            <a:off x="3619650" y="3028950"/>
            <a:ext cx="857400" cy="6762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0" name="Shape 320"/>
          <p:cNvSpPr/>
          <p:nvPr/>
        </p:nvSpPr>
        <p:spPr>
          <a:xfrm>
            <a:off x="4477050" y="2571750"/>
            <a:ext cx="780900" cy="11334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1" name="Shape 321"/>
          <p:cNvSpPr/>
          <p:nvPr/>
        </p:nvSpPr>
        <p:spPr>
          <a:xfrm>
            <a:off x="5257950" y="3028950"/>
            <a:ext cx="857400" cy="8574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2" name="Shape 322"/>
          <p:cNvSpPr/>
          <p:nvPr/>
        </p:nvSpPr>
        <p:spPr>
          <a:xfrm>
            <a:off x="6115350" y="3371850"/>
            <a:ext cx="780900" cy="3474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3" name="Shape 323"/>
          <p:cNvSpPr/>
          <p:nvPr/>
        </p:nvSpPr>
        <p:spPr>
          <a:xfrm>
            <a:off x="6896250" y="2740800"/>
            <a:ext cx="857400" cy="1133400"/>
          </a:xfrm>
          <a:prstGeom prst="rect">
            <a:avLst/>
          </a:prstGeom>
          <a:solidFill>
            <a:srgbClr val="4A86E8">
              <a:alpha val="6923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4" name="Shape 324"/>
          <p:cNvSpPr/>
          <p:nvPr/>
        </p:nvSpPr>
        <p:spPr>
          <a:xfrm>
            <a:off x="7753350" y="3227850"/>
            <a:ext cx="857400" cy="676200"/>
          </a:xfrm>
          <a:prstGeom prst="rect">
            <a:avLst/>
          </a:prstGeom>
          <a:solidFill>
            <a:srgbClr val="C9DAF8">
              <a:alpha val="60000"/>
            </a:srgb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5" name="Shape 325"/>
          <p:cNvSpPr txBox="1"/>
          <p:nvPr/>
        </p:nvSpPr>
        <p:spPr>
          <a:xfrm>
            <a:off x="1076400" y="1704750"/>
            <a:ext cx="9525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9</a:t>
            </a:r>
          </a:p>
        </p:txBody>
      </p:sp>
      <p:sp>
        <p:nvSpPr>
          <p:cNvPr id="326" name="Shape 326"/>
          <p:cNvSpPr txBox="1"/>
          <p:nvPr/>
        </p:nvSpPr>
        <p:spPr>
          <a:xfrm>
            <a:off x="1914600" y="1780950"/>
            <a:ext cx="9525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9</a:t>
            </a:r>
          </a:p>
        </p:txBody>
      </p:sp>
      <p:sp>
        <p:nvSpPr>
          <p:cNvPr id="327" name="Shape 327"/>
          <p:cNvSpPr txBox="1"/>
          <p:nvPr/>
        </p:nvSpPr>
        <p:spPr>
          <a:xfrm>
            <a:off x="2676600" y="1552350"/>
            <a:ext cx="9525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11</a:t>
            </a:r>
          </a:p>
        </p:txBody>
      </p:sp>
      <p:sp>
        <p:nvSpPr>
          <p:cNvPr id="328" name="Shape 328"/>
          <p:cNvSpPr txBox="1"/>
          <p:nvPr/>
        </p:nvSpPr>
        <p:spPr>
          <a:xfrm>
            <a:off x="3586275" y="2138250"/>
            <a:ext cx="9525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6</a:t>
            </a:r>
          </a:p>
        </p:txBody>
      </p:sp>
      <p:sp>
        <p:nvSpPr>
          <p:cNvPr id="329" name="Shape 329"/>
          <p:cNvSpPr txBox="1"/>
          <p:nvPr/>
        </p:nvSpPr>
        <p:spPr>
          <a:xfrm>
            <a:off x="4391250" y="1704750"/>
            <a:ext cx="9525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4</a:t>
            </a:r>
          </a:p>
        </p:txBody>
      </p:sp>
      <p:sp>
        <p:nvSpPr>
          <p:cNvPr id="330" name="Shape 330"/>
          <p:cNvSpPr txBox="1"/>
          <p:nvPr/>
        </p:nvSpPr>
        <p:spPr>
          <a:xfrm>
            <a:off x="5210250" y="2138250"/>
            <a:ext cx="9525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6</a:t>
            </a:r>
          </a:p>
        </p:txBody>
      </p:sp>
      <p:sp>
        <p:nvSpPr>
          <p:cNvPr id="331" name="Shape 331"/>
          <p:cNvSpPr txBox="1"/>
          <p:nvPr/>
        </p:nvSpPr>
        <p:spPr>
          <a:xfrm>
            <a:off x="6029400" y="2490750"/>
            <a:ext cx="952500" cy="857400"/>
          </a:xfrm>
          <a:prstGeom prst="rect">
            <a:avLst/>
          </a:prstGeom>
          <a:noFill/>
          <a:ln>
            <a:noFill/>
          </a:ln>
        </p:spPr>
        <p:txBody>
          <a:bodyPr lIns="91425" tIns="91425" rIns="91425" bIns="91425" anchor="t" anchorCtr="0">
            <a:noAutofit/>
          </a:bodyPr>
          <a:lstStyle/>
          <a:p>
            <a:pPr lvl="0" algn="ctr" rtl="0">
              <a:spcBef>
                <a:spcPts val="0"/>
              </a:spcBef>
              <a:buNone/>
            </a:pPr>
            <a:r>
              <a:rPr lang="en" sz="5500" b="1"/>
              <a:t>4</a:t>
            </a:r>
          </a:p>
        </p:txBody>
      </p:sp>
      <p:sp>
        <p:nvSpPr>
          <p:cNvPr id="332" name="Shape 332"/>
          <p:cNvSpPr txBox="1"/>
          <p:nvPr/>
        </p:nvSpPr>
        <p:spPr>
          <a:xfrm>
            <a:off x="6798750" y="1881075"/>
            <a:ext cx="1052400" cy="1324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None/>
            </a:pPr>
            <a:r>
              <a:rPr lang="en" sz="5500" b="1"/>
              <a:t>10</a:t>
            </a:r>
          </a:p>
        </p:txBody>
      </p:sp>
      <p:sp>
        <p:nvSpPr>
          <p:cNvPr id="333" name="Shape 333"/>
          <p:cNvSpPr txBox="1"/>
          <p:nvPr/>
        </p:nvSpPr>
        <p:spPr>
          <a:xfrm>
            <a:off x="7591350" y="2371500"/>
            <a:ext cx="1164600" cy="1324200"/>
          </a:xfrm>
          <a:prstGeom prst="rect">
            <a:avLst/>
          </a:prstGeom>
          <a:noFill/>
          <a:ln>
            <a:noFill/>
          </a:ln>
        </p:spPr>
        <p:txBody>
          <a:bodyPr lIns="91425" tIns="91425" rIns="91425" bIns="91425" anchor="t" anchorCtr="0">
            <a:noAutofit/>
          </a:bodyPr>
          <a:lstStyle/>
          <a:p>
            <a:pPr lvl="0" algn="ctr" rtl="0">
              <a:spcBef>
                <a:spcPts val="0"/>
              </a:spcBef>
              <a:buNone/>
            </a:pPr>
            <a:r>
              <a:rPr lang="en" sz="5500" b="1"/>
              <a:t>13</a:t>
            </a:r>
          </a:p>
        </p:txBody>
      </p:sp>
      <p:pic>
        <p:nvPicPr>
          <p:cNvPr id="334" name="Shape 334"/>
          <p:cNvPicPr preferRelativeResize="0"/>
          <p:nvPr/>
        </p:nvPicPr>
        <p:blipFill>
          <a:blip r:embed="rId4">
            <a:alphaModFix/>
          </a:blip>
          <a:stretch>
            <a:fillRect/>
          </a:stretch>
        </p:blipFill>
        <p:spPr>
          <a:xfrm>
            <a:off x="7282375" y="4551250"/>
            <a:ext cx="1861625" cy="744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39" name="Shape 339"/>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solidFill>
                            <a:srgbClr val="999999"/>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FFFFFF"/>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0B0080"/>
                    </a:solidFill>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FFFFFF"/>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4A86E8"/>
                    </a:solidFill>
                  </a:tcPr>
                </a:tc>
                <a:tc>
                  <a:txBody>
                    <a:bodyPr/>
                    <a:lstStyle/>
                    <a:p>
                      <a:pPr lvl="0" algn="ctr" rtl="0">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4A86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aphicFrame>
        <p:nvGraphicFramePr>
          <p:cNvPr id="70" name="Shape 70"/>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3600" b="1"/>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3600" b="1"/>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title="Points scored"/>
          <p:cNvPicPr preferRelativeResize="0"/>
          <p:nvPr/>
        </p:nvPicPr>
        <p:blipFill rotWithShape="1">
          <a:blip r:embed="rId3">
            <a:alphaModFix/>
          </a:blip>
          <a:srcRect t="12219" r="27557"/>
          <a:stretch/>
        </p:blipFill>
        <p:spPr>
          <a:xfrm>
            <a:off x="-430639" y="0"/>
            <a:ext cx="9650841" cy="5181949"/>
          </a:xfrm>
          <a:prstGeom prst="rect">
            <a:avLst/>
          </a:prstGeom>
          <a:noFill/>
          <a:ln>
            <a:noFill/>
          </a:ln>
        </p:spPr>
      </p:pic>
      <p:sp>
        <p:nvSpPr>
          <p:cNvPr id="345" name="Shape 345"/>
          <p:cNvSpPr txBox="1"/>
          <p:nvPr/>
        </p:nvSpPr>
        <p:spPr>
          <a:xfrm>
            <a:off x="630150" y="800000"/>
            <a:ext cx="5702700" cy="772200"/>
          </a:xfrm>
          <a:prstGeom prst="rect">
            <a:avLst/>
          </a:prstGeom>
          <a:noFill/>
          <a:ln>
            <a:noFill/>
          </a:ln>
        </p:spPr>
        <p:txBody>
          <a:bodyPr lIns="91425" tIns="91425" rIns="91425" bIns="91425" anchor="t" anchorCtr="0">
            <a:noAutofit/>
          </a:bodyPr>
          <a:lstStyle/>
          <a:p>
            <a:pPr lvl="0">
              <a:spcBef>
                <a:spcPts val="0"/>
              </a:spcBef>
              <a:buNone/>
            </a:pPr>
            <a:r>
              <a:rPr lang="en" sz="6000" b="1"/>
              <a:t>THROUGHPUT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Shape 350" title="Points scored"/>
          <p:cNvPicPr preferRelativeResize="0"/>
          <p:nvPr/>
        </p:nvPicPr>
        <p:blipFill rotWithShape="1">
          <a:blip r:embed="rId3">
            <a:alphaModFix/>
          </a:blip>
          <a:srcRect t="12219" r="27557"/>
          <a:stretch/>
        </p:blipFill>
        <p:spPr>
          <a:xfrm>
            <a:off x="-338275" y="420299"/>
            <a:ext cx="8796474" cy="4723199"/>
          </a:xfrm>
          <a:prstGeom prst="rect">
            <a:avLst/>
          </a:prstGeom>
          <a:noFill/>
          <a:ln>
            <a:noFill/>
          </a:ln>
        </p:spPr>
      </p:pic>
      <p:cxnSp>
        <p:nvCxnSpPr>
          <p:cNvPr id="351" name="Shape 351"/>
          <p:cNvCxnSpPr/>
          <p:nvPr/>
        </p:nvCxnSpPr>
        <p:spPr>
          <a:xfrm rot="10800000">
            <a:off x="2727985" y="1985360"/>
            <a:ext cx="0" cy="2573100"/>
          </a:xfrm>
          <a:prstGeom prst="straightConnector1">
            <a:avLst/>
          </a:prstGeom>
          <a:noFill/>
          <a:ln w="76200" cap="flat" cmpd="sng">
            <a:solidFill>
              <a:srgbClr val="4A86E8"/>
            </a:solidFill>
            <a:prstDash val="solid"/>
            <a:round/>
            <a:headEnd type="none" w="lg" len="lg"/>
            <a:tailEnd type="none" w="lg" len="lg"/>
          </a:ln>
        </p:spPr>
      </p:cxnSp>
      <p:cxnSp>
        <p:nvCxnSpPr>
          <p:cNvPr id="352" name="Shape 352"/>
          <p:cNvCxnSpPr/>
          <p:nvPr/>
        </p:nvCxnSpPr>
        <p:spPr>
          <a:xfrm rot="10800000">
            <a:off x="4705556" y="965960"/>
            <a:ext cx="0" cy="3592500"/>
          </a:xfrm>
          <a:prstGeom prst="straightConnector1">
            <a:avLst/>
          </a:prstGeom>
          <a:noFill/>
          <a:ln w="76200" cap="flat" cmpd="sng">
            <a:solidFill>
              <a:srgbClr val="C9DAF8"/>
            </a:solidFill>
            <a:prstDash val="solid"/>
            <a:round/>
            <a:headEnd type="none" w="lg" len="lg"/>
            <a:tailEnd type="none" w="lg" len="lg"/>
          </a:ln>
        </p:spPr>
      </p:cxnSp>
      <p:sp>
        <p:nvSpPr>
          <p:cNvPr id="353" name="Shape 353"/>
          <p:cNvSpPr txBox="1"/>
          <p:nvPr/>
        </p:nvSpPr>
        <p:spPr>
          <a:xfrm>
            <a:off x="1906950" y="1054725"/>
            <a:ext cx="2583000" cy="649500"/>
          </a:xfrm>
          <a:prstGeom prst="rect">
            <a:avLst/>
          </a:prstGeom>
          <a:noFill/>
          <a:ln>
            <a:noFill/>
          </a:ln>
        </p:spPr>
        <p:txBody>
          <a:bodyPr lIns="91425" tIns="91425" rIns="91425" bIns="91425" anchor="t" anchorCtr="0">
            <a:noAutofit/>
          </a:bodyPr>
          <a:lstStyle/>
          <a:p>
            <a:pPr lvl="0" rtl="0">
              <a:spcBef>
                <a:spcPts val="0"/>
              </a:spcBef>
              <a:buNone/>
            </a:pPr>
            <a:r>
              <a:rPr lang="en" sz="6000" b="1">
                <a:solidFill>
                  <a:schemeClr val="dk1"/>
                </a:solidFill>
              </a:rPr>
              <a:t>85%</a:t>
            </a:r>
          </a:p>
        </p:txBody>
      </p:sp>
      <p:sp>
        <p:nvSpPr>
          <p:cNvPr id="354" name="Shape 354"/>
          <p:cNvSpPr txBox="1"/>
          <p:nvPr/>
        </p:nvSpPr>
        <p:spPr>
          <a:xfrm>
            <a:off x="4147950" y="231450"/>
            <a:ext cx="2583000" cy="649500"/>
          </a:xfrm>
          <a:prstGeom prst="rect">
            <a:avLst/>
          </a:prstGeom>
          <a:noFill/>
          <a:ln>
            <a:noFill/>
          </a:ln>
        </p:spPr>
        <p:txBody>
          <a:bodyPr lIns="91425" tIns="91425" rIns="91425" bIns="91425" anchor="t" anchorCtr="0">
            <a:noAutofit/>
          </a:bodyPr>
          <a:lstStyle/>
          <a:p>
            <a:pPr lvl="0" rtl="0">
              <a:spcBef>
                <a:spcPts val="0"/>
              </a:spcBef>
              <a:buNone/>
            </a:pPr>
            <a:r>
              <a:rPr lang="en" sz="4500" b="1">
                <a:solidFill>
                  <a:srgbClr val="999999"/>
                </a:solidFill>
              </a:rPr>
              <a:t>50%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aphicFrame>
        <p:nvGraphicFramePr>
          <p:cNvPr id="359" name="Shape 359"/>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solidFill>
                            <a:srgbClr val="999999"/>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999999"/>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FFFFFF"/>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0B0080"/>
                    </a:solidFill>
                  </a:tcPr>
                </a:tc>
                <a:tc>
                  <a:txBody>
                    <a:bodyPr/>
                    <a:lstStyle/>
                    <a:p>
                      <a:pPr lvl="0" algn="ctr" rtl="0">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4A86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365" name="Shape 36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366" name="Shape 366"/>
          <p:cNvPicPr preferRelativeResize="0"/>
          <p:nvPr/>
        </p:nvPicPr>
        <p:blipFill rotWithShape="1">
          <a:blip r:embed="rId3">
            <a:alphaModFix/>
          </a:blip>
          <a:srcRect b="15045"/>
          <a:stretch/>
        </p:blipFill>
        <p:spPr>
          <a:xfrm rot="10800000">
            <a:off x="-5586" y="17750"/>
            <a:ext cx="9144000" cy="5143499"/>
          </a:xfrm>
          <a:prstGeom prst="rect">
            <a:avLst/>
          </a:prstGeom>
          <a:noFill/>
          <a:ln>
            <a:noFill/>
          </a:ln>
        </p:spPr>
      </p:pic>
      <p:sp>
        <p:nvSpPr>
          <p:cNvPr id="367" name="Shape 367"/>
          <p:cNvSpPr txBox="1"/>
          <p:nvPr/>
        </p:nvSpPr>
        <p:spPr>
          <a:xfrm>
            <a:off x="228600" y="3626725"/>
            <a:ext cx="5334000" cy="895200"/>
          </a:xfrm>
          <a:prstGeom prst="rect">
            <a:avLst/>
          </a:prstGeom>
          <a:noFill/>
          <a:ln>
            <a:noFill/>
          </a:ln>
        </p:spPr>
        <p:txBody>
          <a:bodyPr lIns="91425" tIns="91425" rIns="91425" bIns="91425" anchor="t" anchorCtr="0">
            <a:noAutofit/>
          </a:bodyPr>
          <a:lstStyle/>
          <a:p>
            <a:pPr lvl="0">
              <a:spcBef>
                <a:spcPts val="0"/>
              </a:spcBef>
              <a:buNone/>
            </a:pPr>
            <a:r>
              <a:rPr lang="en" sz="6000" b="1">
                <a:solidFill>
                  <a:srgbClr val="FFFFFF"/>
                </a:solidFill>
              </a:rPr>
              <a:t>...per state</a:t>
            </a:r>
          </a:p>
        </p:txBody>
      </p:sp>
      <p:pic>
        <p:nvPicPr>
          <p:cNvPr id="368" name="Shape 368"/>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369" name="Shape 369"/>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Shape 374" title="Chart"/>
          <p:cNvPicPr preferRelativeResize="0"/>
          <p:nvPr/>
        </p:nvPicPr>
        <p:blipFill rotWithShape="1">
          <a:blip r:embed="rId3">
            <a:alphaModFix/>
          </a:blip>
          <a:srcRect l="19221" t="55781" r="19405" b="24688"/>
          <a:stretch/>
        </p:blipFill>
        <p:spPr>
          <a:xfrm>
            <a:off x="0" y="1517550"/>
            <a:ext cx="9144000" cy="1789700"/>
          </a:xfrm>
          <a:prstGeom prst="rect">
            <a:avLst/>
          </a:prstGeom>
          <a:noFill/>
          <a:ln>
            <a:noFill/>
          </a:ln>
        </p:spPr>
      </p:pic>
      <p:pic>
        <p:nvPicPr>
          <p:cNvPr id="375" name="Shape 375"/>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376" name="Shape 376"/>
          <p:cNvSpPr/>
          <p:nvPr/>
        </p:nvSpPr>
        <p:spPr>
          <a:xfrm>
            <a:off x="-94400" y="1510225"/>
            <a:ext cx="601800" cy="1789800"/>
          </a:xfrm>
          <a:prstGeom prst="rect">
            <a:avLst/>
          </a:prstGeom>
          <a:solidFill>
            <a:srgbClr val="4A86E8"/>
          </a:solidFill>
          <a:ln>
            <a:noFill/>
          </a:ln>
        </p:spPr>
        <p:txBody>
          <a:bodyPr lIns="91425" tIns="91425" rIns="91425" bIns="91425" anchor="ctr" anchorCtr="0">
            <a:noAutofit/>
          </a:bodyPr>
          <a:lstStyle/>
          <a:p>
            <a:pPr lvl="0">
              <a:spcBef>
                <a:spcPts val="0"/>
              </a:spcBef>
              <a:buNone/>
            </a:pPr>
            <a:endParaRPr/>
          </a:p>
        </p:txBody>
      </p:sp>
      <p:sp>
        <p:nvSpPr>
          <p:cNvPr id="377" name="Shape 377"/>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
        <p:nvSpPr>
          <p:cNvPr id="378" name="Shape 378"/>
          <p:cNvSpPr/>
          <p:nvPr/>
        </p:nvSpPr>
        <p:spPr>
          <a:xfrm>
            <a:off x="507400" y="1517500"/>
            <a:ext cx="8636700" cy="1789800"/>
          </a:xfrm>
          <a:prstGeom prst="rect">
            <a:avLst/>
          </a:prstGeom>
          <a:solidFill>
            <a:srgbClr val="0B0080"/>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Shape 383"/>
          <p:cNvPicPr preferRelativeResize="0"/>
          <p:nvPr/>
        </p:nvPicPr>
        <p:blipFill rotWithShape="1">
          <a:blip r:embed="rId3">
            <a:alphaModFix/>
          </a:blip>
          <a:srcRect l="6817" t="21356" r="9640" b="17745"/>
          <a:stretch/>
        </p:blipFill>
        <p:spPr>
          <a:xfrm>
            <a:off x="0" y="1696237"/>
            <a:ext cx="3206224" cy="1751035"/>
          </a:xfrm>
          <a:prstGeom prst="rect">
            <a:avLst/>
          </a:prstGeom>
          <a:noFill/>
          <a:ln>
            <a:noFill/>
          </a:ln>
        </p:spPr>
      </p:pic>
      <p:pic>
        <p:nvPicPr>
          <p:cNvPr id="384" name="Shape 384" title="Points scored"/>
          <p:cNvPicPr preferRelativeResize="0"/>
          <p:nvPr/>
        </p:nvPicPr>
        <p:blipFill rotWithShape="1">
          <a:blip r:embed="rId4">
            <a:alphaModFix/>
          </a:blip>
          <a:srcRect t="12219" r="27557"/>
          <a:stretch/>
        </p:blipFill>
        <p:spPr>
          <a:xfrm>
            <a:off x="3" y="3421945"/>
            <a:ext cx="3206226" cy="1721555"/>
          </a:xfrm>
          <a:prstGeom prst="rect">
            <a:avLst/>
          </a:prstGeom>
          <a:noFill/>
          <a:ln>
            <a:noFill/>
          </a:ln>
        </p:spPr>
      </p:pic>
      <p:pic>
        <p:nvPicPr>
          <p:cNvPr id="385" name="Shape 385"/>
          <p:cNvPicPr preferRelativeResize="0"/>
          <p:nvPr/>
        </p:nvPicPr>
        <p:blipFill rotWithShape="1">
          <a:blip r:embed="rId5">
            <a:alphaModFix/>
          </a:blip>
          <a:srcRect l="6824" t="21104" r="4656" b="18145"/>
          <a:stretch/>
        </p:blipFill>
        <p:spPr>
          <a:xfrm>
            <a:off x="0" y="0"/>
            <a:ext cx="3206223" cy="1649875"/>
          </a:xfrm>
          <a:prstGeom prst="rect">
            <a:avLst/>
          </a:prstGeom>
          <a:noFill/>
          <a:ln>
            <a:noFill/>
          </a:ln>
        </p:spPr>
      </p:pic>
      <p:pic>
        <p:nvPicPr>
          <p:cNvPr id="386" name="Shape 386"/>
          <p:cNvPicPr preferRelativeResize="0"/>
          <p:nvPr/>
        </p:nvPicPr>
        <p:blipFill>
          <a:blip r:embed="rId6">
            <a:alphaModFix/>
          </a:blip>
          <a:stretch>
            <a:fillRect/>
          </a:stretch>
        </p:blipFill>
        <p:spPr>
          <a:xfrm>
            <a:off x="7282375" y="4551250"/>
            <a:ext cx="1861625" cy="744650"/>
          </a:xfrm>
          <a:prstGeom prst="rect">
            <a:avLst/>
          </a:prstGeom>
          <a:noFill/>
          <a:ln>
            <a:noFill/>
          </a:ln>
        </p:spPr>
      </p:pic>
      <p:sp>
        <p:nvSpPr>
          <p:cNvPr id="387" name="Shape 387"/>
          <p:cNvSpPr txBox="1"/>
          <p:nvPr/>
        </p:nvSpPr>
        <p:spPr>
          <a:xfrm>
            <a:off x="39452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4A86E8"/>
                </a:solidFill>
              </a:rPr>
              <a:t>@catswetel </a:t>
            </a:r>
            <a:r>
              <a:rPr lang="en" sz="1600">
                <a:solidFill>
                  <a:srgbClr val="4A86E8"/>
                </a:solidFill>
              </a:rPr>
              <a:t>at </a:t>
            </a:r>
            <a:r>
              <a:rPr lang="en" sz="1600" b="1">
                <a:solidFill>
                  <a:srgbClr val="4A86E8"/>
                </a:solidFill>
              </a:rPr>
              <a:t>#qconnyc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l="6817" t="21356" r="9640" b="17745"/>
          <a:stretch/>
        </p:blipFill>
        <p:spPr>
          <a:xfrm>
            <a:off x="0" y="1696237"/>
            <a:ext cx="3206224" cy="1751035"/>
          </a:xfrm>
          <a:prstGeom prst="rect">
            <a:avLst/>
          </a:prstGeom>
          <a:noFill/>
          <a:ln>
            <a:noFill/>
          </a:ln>
        </p:spPr>
      </p:pic>
      <p:pic>
        <p:nvPicPr>
          <p:cNvPr id="393" name="Shape 393" title="Points scored"/>
          <p:cNvPicPr preferRelativeResize="0"/>
          <p:nvPr/>
        </p:nvPicPr>
        <p:blipFill rotWithShape="1">
          <a:blip r:embed="rId4">
            <a:alphaModFix/>
          </a:blip>
          <a:srcRect t="12219" r="27557"/>
          <a:stretch/>
        </p:blipFill>
        <p:spPr>
          <a:xfrm>
            <a:off x="3" y="3421945"/>
            <a:ext cx="3206226" cy="1721555"/>
          </a:xfrm>
          <a:prstGeom prst="rect">
            <a:avLst/>
          </a:prstGeom>
          <a:noFill/>
          <a:ln>
            <a:noFill/>
          </a:ln>
        </p:spPr>
      </p:pic>
      <p:pic>
        <p:nvPicPr>
          <p:cNvPr id="394" name="Shape 394"/>
          <p:cNvPicPr preferRelativeResize="0"/>
          <p:nvPr/>
        </p:nvPicPr>
        <p:blipFill rotWithShape="1">
          <a:blip r:embed="rId5">
            <a:alphaModFix/>
          </a:blip>
          <a:srcRect l="6824" t="21104" r="4656" b="18145"/>
          <a:stretch/>
        </p:blipFill>
        <p:spPr>
          <a:xfrm>
            <a:off x="0" y="0"/>
            <a:ext cx="3206223" cy="1649875"/>
          </a:xfrm>
          <a:prstGeom prst="rect">
            <a:avLst/>
          </a:prstGeom>
          <a:noFill/>
          <a:ln>
            <a:noFill/>
          </a:ln>
        </p:spPr>
      </p:pic>
      <p:sp>
        <p:nvSpPr>
          <p:cNvPr id="395" name="Shape 395"/>
          <p:cNvSpPr txBox="1"/>
          <p:nvPr/>
        </p:nvSpPr>
        <p:spPr>
          <a:xfrm>
            <a:off x="3292800" y="1696250"/>
            <a:ext cx="5851200" cy="1721400"/>
          </a:xfrm>
          <a:prstGeom prst="rect">
            <a:avLst/>
          </a:prstGeom>
          <a:noFill/>
          <a:ln>
            <a:noFill/>
          </a:ln>
        </p:spPr>
        <p:txBody>
          <a:bodyPr lIns="91425" tIns="91425" rIns="91425" bIns="91425" anchor="ctr" anchorCtr="0">
            <a:noAutofit/>
          </a:bodyPr>
          <a:lstStyle/>
          <a:p>
            <a:pPr lvl="0" rtl="0">
              <a:spcBef>
                <a:spcPts val="0"/>
              </a:spcBef>
              <a:buNone/>
            </a:pPr>
            <a:r>
              <a:rPr lang="en" sz="5000" b="1"/>
              <a:t>Are we there yet? </a:t>
            </a:r>
          </a:p>
        </p:txBody>
      </p:sp>
      <p:pic>
        <p:nvPicPr>
          <p:cNvPr id="396" name="Shape 396"/>
          <p:cNvPicPr preferRelativeResize="0"/>
          <p:nvPr/>
        </p:nvPicPr>
        <p:blipFill>
          <a:blip r:embed="rId6">
            <a:alphaModFix/>
          </a:blip>
          <a:stretch>
            <a:fillRect/>
          </a:stretch>
        </p:blipFill>
        <p:spPr>
          <a:xfrm>
            <a:off x="7282375" y="4551250"/>
            <a:ext cx="1861625" cy="744650"/>
          </a:xfrm>
          <a:prstGeom prst="rect">
            <a:avLst/>
          </a:prstGeom>
          <a:noFill/>
          <a:ln>
            <a:noFill/>
          </a:ln>
        </p:spPr>
      </p:pic>
      <p:sp>
        <p:nvSpPr>
          <p:cNvPr id="397" name="Shape 397"/>
          <p:cNvSpPr txBox="1"/>
          <p:nvPr/>
        </p:nvSpPr>
        <p:spPr>
          <a:xfrm>
            <a:off x="386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4A86E8"/>
                </a:solidFill>
              </a:rPr>
              <a:t>@catswetel </a:t>
            </a:r>
            <a:r>
              <a:rPr lang="en" sz="1600">
                <a:solidFill>
                  <a:srgbClr val="4A86E8"/>
                </a:solidFill>
              </a:rPr>
              <a:t>at </a:t>
            </a:r>
            <a:r>
              <a:rPr lang="en" sz="1600" b="1">
                <a:solidFill>
                  <a:srgbClr val="4A86E8"/>
                </a:solidFill>
              </a:rPr>
              <a:t>#qconnyc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Shape 402"/>
          <p:cNvPicPr preferRelativeResize="0"/>
          <p:nvPr/>
        </p:nvPicPr>
        <p:blipFill rotWithShape="1">
          <a:blip r:embed="rId3">
            <a:alphaModFix/>
          </a:blip>
          <a:srcRect l="6817" t="21356" r="9640" b="17745"/>
          <a:stretch/>
        </p:blipFill>
        <p:spPr>
          <a:xfrm>
            <a:off x="0" y="1696237"/>
            <a:ext cx="3206224" cy="1751035"/>
          </a:xfrm>
          <a:prstGeom prst="rect">
            <a:avLst/>
          </a:prstGeom>
          <a:noFill/>
          <a:ln>
            <a:noFill/>
          </a:ln>
        </p:spPr>
      </p:pic>
      <p:pic>
        <p:nvPicPr>
          <p:cNvPr id="403" name="Shape 403" title="Points scored"/>
          <p:cNvPicPr preferRelativeResize="0"/>
          <p:nvPr/>
        </p:nvPicPr>
        <p:blipFill rotWithShape="1">
          <a:blip r:embed="rId4">
            <a:alphaModFix/>
          </a:blip>
          <a:srcRect t="12219" r="27557"/>
          <a:stretch/>
        </p:blipFill>
        <p:spPr>
          <a:xfrm>
            <a:off x="3" y="3421945"/>
            <a:ext cx="3206226" cy="1721555"/>
          </a:xfrm>
          <a:prstGeom prst="rect">
            <a:avLst/>
          </a:prstGeom>
          <a:noFill/>
          <a:ln>
            <a:noFill/>
          </a:ln>
        </p:spPr>
      </p:pic>
      <p:pic>
        <p:nvPicPr>
          <p:cNvPr id="404" name="Shape 404"/>
          <p:cNvPicPr preferRelativeResize="0"/>
          <p:nvPr/>
        </p:nvPicPr>
        <p:blipFill rotWithShape="1">
          <a:blip r:embed="rId5">
            <a:alphaModFix/>
          </a:blip>
          <a:srcRect l="6824" t="21104" r="4656" b="18145"/>
          <a:stretch/>
        </p:blipFill>
        <p:spPr>
          <a:xfrm>
            <a:off x="0" y="0"/>
            <a:ext cx="3206223" cy="1649875"/>
          </a:xfrm>
          <a:prstGeom prst="rect">
            <a:avLst/>
          </a:prstGeom>
          <a:noFill/>
          <a:ln>
            <a:noFill/>
          </a:ln>
        </p:spPr>
      </p:pic>
      <p:sp>
        <p:nvSpPr>
          <p:cNvPr id="405" name="Shape 405"/>
          <p:cNvSpPr txBox="1"/>
          <p:nvPr/>
        </p:nvSpPr>
        <p:spPr>
          <a:xfrm>
            <a:off x="3292800" y="1696250"/>
            <a:ext cx="5851200" cy="1721400"/>
          </a:xfrm>
          <a:prstGeom prst="rect">
            <a:avLst/>
          </a:prstGeom>
          <a:noFill/>
          <a:ln>
            <a:noFill/>
          </a:ln>
        </p:spPr>
        <p:txBody>
          <a:bodyPr lIns="91425" tIns="91425" rIns="91425" bIns="91425" anchor="ctr" anchorCtr="0">
            <a:noAutofit/>
          </a:bodyPr>
          <a:lstStyle/>
          <a:p>
            <a:pPr lvl="0">
              <a:spcBef>
                <a:spcPts val="0"/>
              </a:spcBef>
              <a:buNone/>
            </a:pPr>
            <a:r>
              <a:rPr lang="en" sz="4000"/>
              <a:t>Where should we focus </a:t>
            </a:r>
            <a:r>
              <a:rPr lang="en" sz="4000" b="1"/>
              <a:t>improvement efforts</a:t>
            </a:r>
            <a:r>
              <a:rPr lang="en" sz="4000"/>
              <a:t>?</a:t>
            </a:r>
          </a:p>
        </p:txBody>
      </p:sp>
      <p:pic>
        <p:nvPicPr>
          <p:cNvPr id="406" name="Shape 406"/>
          <p:cNvPicPr preferRelativeResize="0"/>
          <p:nvPr/>
        </p:nvPicPr>
        <p:blipFill>
          <a:blip r:embed="rId6">
            <a:alphaModFix/>
          </a:blip>
          <a:stretch>
            <a:fillRect/>
          </a:stretch>
        </p:blipFill>
        <p:spPr>
          <a:xfrm>
            <a:off x="7282375" y="4551250"/>
            <a:ext cx="1861625" cy="744650"/>
          </a:xfrm>
          <a:prstGeom prst="rect">
            <a:avLst/>
          </a:prstGeom>
          <a:noFill/>
          <a:ln>
            <a:noFill/>
          </a:ln>
        </p:spPr>
      </p:pic>
      <p:sp>
        <p:nvSpPr>
          <p:cNvPr id="407" name="Shape 407"/>
          <p:cNvSpPr txBox="1"/>
          <p:nvPr/>
        </p:nvSpPr>
        <p:spPr>
          <a:xfrm>
            <a:off x="386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4A86E8"/>
                </a:solidFill>
              </a:rPr>
              <a:t>@catswetel </a:t>
            </a:r>
            <a:r>
              <a:rPr lang="en" sz="1600">
                <a:solidFill>
                  <a:srgbClr val="4A86E8"/>
                </a:solidFill>
              </a:rPr>
              <a:t>at </a:t>
            </a:r>
            <a:r>
              <a:rPr lang="en" sz="1600" b="1">
                <a:solidFill>
                  <a:srgbClr val="4A86E8"/>
                </a:solidFill>
              </a:rPr>
              <a:t>#qconnyc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13" name="Shape 41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14" name="Shape 414"/>
          <p:cNvPicPr preferRelativeResize="0"/>
          <p:nvPr/>
        </p:nvPicPr>
        <p:blipFill rotWithShape="1">
          <a:blip r:embed="rId3">
            <a:alphaModFix/>
          </a:blip>
          <a:srcRect t="11560" b="4058"/>
          <a:stretch/>
        </p:blipFill>
        <p:spPr>
          <a:xfrm>
            <a:off x="0" y="0"/>
            <a:ext cx="9144000" cy="5143500"/>
          </a:xfrm>
          <a:prstGeom prst="rect">
            <a:avLst/>
          </a:prstGeom>
          <a:noFill/>
          <a:ln>
            <a:noFill/>
          </a:ln>
        </p:spPr>
      </p:pic>
      <p:pic>
        <p:nvPicPr>
          <p:cNvPr id="415" name="Shape 415"/>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416" name="Shape 416"/>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p:nvPr/>
        </p:nvSpPr>
        <p:spPr>
          <a:xfrm>
            <a:off x="336800" y="744575"/>
            <a:ext cx="1074300" cy="1772400"/>
          </a:xfrm>
          <a:prstGeom prst="rect">
            <a:avLst/>
          </a:prstGeom>
          <a:solidFill>
            <a:srgbClr val="01DBFF"/>
          </a:solidFill>
          <a:ln>
            <a:noFill/>
          </a:ln>
        </p:spPr>
        <p:txBody>
          <a:bodyPr lIns="91425" tIns="91425" rIns="91425" bIns="91425" anchor="ctr" anchorCtr="0">
            <a:noAutofit/>
          </a:bodyPr>
          <a:lstStyle/>
          <a:p>
            <a:pPr lvl="0">
              <a:spcBef>
                <a:spcPts val="0"/>
              </a:spcBef>
              <a:buNone/>
            </a:pPr>
            <a:endParaRPr/>
          </a:p>
        </p:txBody>
      </p:sp>
      <p:sp>
        <p:nvSpPr>
          <p:cNvPr id="422" name="Shape 422"/>
          <p:cNvSpPr/>
          <p:nvPr/>
        </p:nvSpPr>
        <p:spPr>
          <a:xfrm>
            <a:off x="1568904" y="2630875"/>
            <a:ext cx="1074300" cy="891000"/>
          </a:xfrm>
          <a:prstGeom prst="rect">
            <a:avLst/>
          </a:prstGeom>
          <a:solidFill>
            <a:srgbClr val="0B0080"/>
          </a:solidFill>
          <a:ln>
            <a:noFill/>
          </a:ln>
        </p:spPr>
        <p:txBody>
          <a:bodyPr lIns="91425" tIns="91425" rIns="91425" bIns="91425" anchor="ctr" anchorCtr="0">
            <a:noAutofit/>
          </a:bodyPr>
          <a:lstStyle/>
          <a:p>
            <a:pPr lvl="0">
              <a:spcBef>
                <a:spcPts val="0"/>
              </a:spcBef>
              <a:buNone/>
            </a:pPr>
            <a:endParaRPr/>
          </a:p>
        </p:txBody>
      </p:sp>
      <p:sp>
        <p:nvSpPr>
          <p:cNvPr id="423" name="Shape 423"/>
          <p:cNvSpPr/>
          <p:nvPr/>
        </p:nvSpPr>
        <p:spPr>
          <a:xfrm>
            <a:off x="4033112" y="1625975"/>
            <a:ext cx="1074300" cy="891000"/>
          </a:xfrm>
          <a:prstGeom prst="rect">
            <a:avLst/>
          </a:prstGeom>
          <a:solidFill>
            <a:srgbClr val="01DBFF"/>
          </a:solidFill>
          <a:ln>
            <a:noFill/>
          </a:ln>
        </p:spPr>
        <p:txBody>
          <a:bodyPr lIns="91425" tIns="91425" rIns="91425" bIns="91425" anchor="ctr" anchorCtr="0">
            <a:noAutofit/>
          </a:bodyPr>
          <a:lstStyle/>
          <a:p>
            <a:pPr lvl="0">
              <a:spcBef>
                <a:spcPts val="0"/>
              </a:spcBef>
              <a:buNone/>
            </a:pPr>
            <a:endParaRPr/>
          </a:p>
        </p:txBody>
      </p:sp>
      <p:sp>
        <p:nvSpPr>
          <p:cNvPr id="424" name="Shape 424"/>
          <p:cNvSpPr/>
          <p:nvPr/>
        </p:nvSpPr>
        <p:spPr>
          <a:xfrm>
            <a:off x="2801008" y="2630875"/>
            <a:ext cx="1074300" cy="1300800"/>
          </a:xfrm>
          <a:prstGeom prst="rect">
            <a:avLst/>
          </a:prstGeom>
          <a:solidFill>
            <a:srgbClr val="0B0080"/>
          </a:solidFill>
          <a:ln>
            <a:noFill/>
          </a:ln>
        </p:spPr>
        <p:txBody>
          <a:bodyPr lIns="91425" tIns="91425" rIns="91425" bIns="91425" anchor="ctr" anchorCtr="0">
            <a:noAutofit/>
          </a:bodyPr>
          <a:lstStyle/>
          <a:p>
            <a:pPr lvl="0">
              <a:spcBef>
                <a:spcPts val="0"/>
              </a:spcBef>
              <a:buNone/>
            </a:pPr>
            <a:endParaRPr/>
          </a:p>
        </p:txBody>
      </p:sp>
      <p:sp>
        <p:nvSpPr>
          <p:cNvPr id="425" name="Shape 425"/>
          <p:cNvSpPr/>
          <p:nvPr/>
        </p:nvSpPr>
        <p:spPr>
          <a:xfrm>
            <a:off x="5265216" y="744575"/>
            <a:ext cx="1074300" cy="1772400"/>
          </a:xfrm>
          <a:prstGeom prst="rect">
            <a:avLst/>
          </a:prstGeom>
          <a:solidFill>
            <a:srgbClr val="01DBFF"/>
          </a:solidFill>
          <a:ln>
            <a:noFill/>
          </a:ln>
        </p:spPr>
        <p:txBody>
          <a:bodyPr lIns="91425" tIns="91425" rIns="91425" bIns="91425" anchor="ctr" anchorCtr="0">
            <a:noAutofit/>
          </a:bodyPr>
          <a:lstStyle/>
          <a:p>
            <a:pPr lvl="0">
              <a:spcBef>
                <a:spcPts val="0"/>
              </a:spcBef>
              <a:buNone/>
            </a:pPr>
            <a:endParaRPr/>
          </a:p>
        </p:txBody>
      </p:sp>
      <p:sp>
        <p:nvSpPr>
          <p:cNvPr id="426" name="Shape 426"/>
          <p:cNvSpPr/>
          <p:nvPr/>
        </p:nvSpPr>
        <p:spPr>
          <a:xfrm>
            <a:off x="6497320" y="2630875"/>
            <a:ext cx="1074300" cy="891000"/>
          </a:xfrm>
          <a:prstGeom prst="rect">
            <a:avLst/>
          </a:prstGeom>
          <a:solidFill>
            <a:srgbClr val="0B0080"/>
          </a:solidFill>
          <a:ln>
            <a:noFill/>
          </a:ln>
        </p:spPr>
        <p:txBody>
          <a:bodyPr lIns="91425" tIns="91425" rIns="91425" bIns="91425" anchor="ctr" anchorCtr="0">
            <a:noAutofit/>
          </a:bodyPr>
          <a:lstStyle/>
          <a:p>
            <a:pPr lvl="0">
              <a:spcBef>
                <a:spcPts val="0"/>
              </a:spcBef>
              <a:buNone/>
            </a:pPr>
            <a:endParaRPr/>
          </a:p>
        </p:txBody>
      </p:sp>
      <p:sp>
        <p:nvSpPr>
          <p:cNvPr id="427" name="Shape 427"/>
          <p:cNvSpPr/>
          <p:nvPr/>
        </p:nvSpPr>
        <p:spPr>
          <a:xfrm>
            <a:off x="7729425" y="1211825"/>
            <a:ext cx="1074300" cy="1300800"/>
          </a:xfrm>
          <a:prstGeom prst="rect">
            <a:avLst/>
          </a:prstGeom>
          <a:solidFill>
            <a:srgbClr val="01DBFF"/>
          </a:solidFill>
          <a:ln>
            <a:noFill/>
          </a:ln>
        </p:spPr>
        <p:txBody>
          <a:bodyPr lIns="91425" tIns="91425" rIns="91425" bIns="91425" anchor="ctr" anchorCtr="0">
            <a:noAutofit/>
          </a:bodyPr>
          <a:lstStyle/>
          <a:p>
            <a:pPr lvl="0">
              <a:spcBef>
                <a:spcPts val="0"/>
              </a:spcBef>
              <a:buNone/>
            </a:pPr>
            <a:endParaRPr/>
          </a:p>
        </p:txBody>
      </p:sp>
      <p:cxnSp>
        <p:nvCxnSpPr>
          <p:cNvPr id="428" name="Shape 428"/>
          <p:cNvCxnSpPr/>
          <p:nvPr/>
        </p:nvCxnSpPr>
        <p:spPr>
          <a:xfrm>
            <a:off x="0" y="2571750"/>
            <a:ext cx="9283200" cy="0"/>
          </a:xfrm>
          <a:prstGeom prst="straightConnector1">
            <a:avLst/>
          </a:prstGeom>
          <a:noFill/>
          <a:ln w="114300" cap="flat" cmpd="sng">
            <a:solidFill>
              <a:srgbClr val="000000"/>
            </a:solidFill>
            <a:prstDash val="solid"/>
            <a:round/>
            <a:headEnd type="none" w="lg" len="lg"/>
            <a:tailEnd type="none" w="lg" len="lg"/>
          </a:ln>
        </p:spPr>
      </p:cxnSp>
      <p:pic>
        <p:nvPicPr>
          <p:cNvPr id="429" name="Shape 429"/>
          <p:cNvPicPr preferRelativeResize="0"/>
          <p:nvPr/>
        </p:nvPicPr>
        <p:blipFill>
          <a:blip r:embed="rId3">
            <a:alphaModFix/>
          </a:blip>
          <a:stretch>
            <a:fillRect/>
          </a:stretch>
        </p:blipFill>
        <p:spPr>
          <a:xfrm>
            <a:off x="7282375" y="4551250"/>
            <a:ext cx="1861625" cy="744650"/>
          </a:xfrm>
          <a:prstGeom prst="rect">
            <a:avLst/>
          </a:prstGeom>
          <a:noFill/>
          <a:ln>
            <a:noFill/>
          </a:ln>
        </p:spPr>
      </p:pic>
      <p:sp>
        <p:nvSpPr>
          <p:cNvPr id="430" name="Shape 430"/>
          <p:cNvSpPr txBox="1"/>
          <p:nvPr/>
        </p:nvSpPr>
        <p:spPr>
          <a:xfrm>
            <a:off x="1352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B0080"/>
                </a:solidFill>
              </a:rPr>
              <a:t>@catswetel </a:t>
            </a:r>
            <a:r>
              <a:rPr lang="en" sz="1600">
                <a:solidFill>
                  <a:srgbClr val="0B0080"/>
                </a:solidFill>
              </a:rPr>
              <a:t>at </a:t>
            </a:r>
            <a:r>
              <a:rPr lang="en" sz="1600" b="1">
                <a:solidFill>
                  <a:srgbClr val="0B0080"/>
                </a:solidFill>
              </a:rPr>
              <a:t>#qconnyc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graphicFrame>
        <p:nvGraphicFramePr>
          <p:cNvPr id="75" name="Shape 75"/>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solidFill>
                            <a:srgbClr val="999999"/>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3600" b="1">
                          <a:solidFill>
                            <a:srgbClr val="999999"/>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999999"/>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3600" b="1">
                          <a:solidFill>
                            <a:srgbClr val="999999"/>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6" name="Shape 76"/>
          <p:cNvSpPr txBox="1"/>
          <p:nvPr/>
        </p:nvSpPr>
        <p:spPr>
          <a:xfrm>
            <a:off x="786025" y="1247850"/>
            <a:ext cx="7543800" cy="2647800"/>
          </a:xfrm>
          <a:prstGeom prst="rect">
            <a:avLst/>
          </a:prstGeom>
          <a:noFill/>
          <a:ln>
            <a:noFill/>
          </a:ln>
        </p:spPr>
        <p:txBody>
          <a:bodyPr lIns="91425" tIns="91425" rIns="91425" bIns="91425" anchor="t" anchorCtr="0">
            <a:noAutofit/>
          </a:bodyPr>
          <a:lstStyle/>
          <a:p>
            <a:pPr lvl="0" algn="ctr">
              <a:spcBef>
                <a:spcPts val="0"/>
              </a:spcBef>
              <a:buNone/>
            </a:pPr>
            <a:r>
              <a:rPr lang="en" sz="8000" b="1">
                <a:solidFill>
                  <a:srgbClr val="4A86E8"/>
                </a:solidFill>
              </a:rPr>
              <a:t>What’s missing?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ctrTitle"/>
          </p:nvPr>
        </p:nvSpPr>
        <p:spPr>
          <a:xfrm>
            <a:off x="311708" y="6683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36" name="Shape 436"/>
          <p:cNvSpPr txBox="1">
            <a:spLocks noGrp="1"/>
          </p:cNvSpPr>
          <p:nvPr>
            <p:ph type="subTitle" idx="1"/>
          </p:nvPr>
        </p:nvSpPr>
        <p:spPr>
          <a:xfrm>
            <a:off x="311700" y="27579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37" name="Shape 437"/>
          <p:cNvPicPr preferRelativeResize="0"/>
          <p:nvPr/>
        </p:nvPicPr>
        <p:blipFill rotWithShape="1">
          <a:blip r:embed="rId3">
            <a:alphaModFix/>
          </a:blip>
          <a:srcRect l="1966" r="3960"/>
          <a:stretch/>
        </p:blipFill>
        <p:spPr>
          <a:xfrm>
            <a:off x="-557637" y="0"/>
            <a:ext cx="11462511" cy="5143499"/>
          </a:xfrm>
          <a:prstGeom prst="rect">
            <a:avLst/>
          </a:prstGeom>
          <a:noFill/>
          <a:ln>
            <a:noFill/>
          </a:ln>
        </p:spPr>
      </p:pic>
      <p:sp>
        <p:nvSpPr>
          <p:cNvPr id="438" name="Shape 438"/>
          <p:cNvSpPr txBox="1"/>
          <p:nvPr/>
        </p:nvSpPr>
        <p:spPr>
          <a:xfrm>
            <a:off x="7442575" y="3255562"/>
            <a:ext cx="1494300" cy="378300"/>
          </a:xfrm>
          <a:prstGeom prst="rect">
            <a:avLst/>
          </a:prstGeom>
          <a:noFill/>
          <a:ln>
            <a:noFill/>
          </a:ln>
        </p:spPr>
        <p:txBody>
          <a:bodyPr lIns="91425" tIns="91425" rIns="91425" bIns="91425" anchor="t" anchorCtr="0">
            <a:noAutofit/>
          </a:bodyPr>
          <a:lstStyle/>
          <a:p>
            <a:pPr lvl="0" rtl="0">
              <a:spcBef>
                <a:spcPts val="0"/>
              </a:spcBef>
              <a:buNone/>
            </a:pPr>
            <a:r>
              <a:rPr lang="en" sz="3000" b="1"/>
              <a:t>DONE</a:t>
            </a:r>
          </a:p>
        </p:txBody>
      </p:sp>
      <p:sp>
        <p:nvSpPr>
          <p:cNvPr id="439" name="Shape 439"/>
          <p:cNvSpPr txBox="1"/>
          <p:nvPr/>
        </p:nvSpPr>
        <p:spPr>
          <a:xfrm>
            <a:off x="7451675" y="2569762"/>
            <a:ext cx="1790100" cy="378300"/>
          </a:xfrm>
          <a:prstGeom prst="rect">
            <a:avLst/>
          </a:prstGeom>
          <a:noFill/>
          <a:ln>
            <a:noFill/>
          </a:ln>
        </p:spPr>
        <p:txBody>
          <a:bodyPr lIns="91425" tIns="91425" rIns="91425" bIns="91425" anchor="t" anchorCtr="0">
            <a:noAutofit/>
          </a:bodyPr>
          <a:lstStyle/>
          <a:p>
            <a:pPr lvl="0" rtl="0">
              <a:spcBef>
                <a:spcPts val="0"/>
              </a:spcBef>
              <a:buNone/>
            </a:pPr>
            <a:r>
              <a:rPr lang="en" sz="3000" b="1"/>
              <a:t>REVIEW</a:t>
            </a:r>
          </a:p>
        </p:txBody>
      </p:sp>
      <p:sp>
        <p:nvSpPr>
          <p:cNvPr id="440" name="Shape 440"/>
          <p:cNvSpPr txBox="1"/>
          <p:nvPr/>
        </p:nvSpPr>
        <p:spPr>
          <a:xfrm>
            <a:off x="7649700" y="1663050"/>
            <a:ext cx="1494300" cy="378300"/>
          </a:xfrm>
          <a:prstGeom prst="rect">
            <a:avLst/>
          </a:prstGeom>
          <a:noFill/>
          <a:ln>
            <a:noFill/>
          </a:ln>
        </p:spPr>
        <p:txBody>
          <a:bodyPr lIns="91425" tIns="91425" rIns="91425" bIns="91425" anchor="t" anchorCtr="0">
            <a:noAutofit/>
          </a:bodyPr>
          <a:lstStyle/>
          <a:p>
            <a:pPr lvl="0" rtl="0">
              <a:spcBef>
                <a:spcPts val="0"/>
              </a:spcBef>
              <a:buNone/>
            </a:pPr>
            <a:r>
              <a:rPr lang="en" sz="3000" b="1"/>
              <a:t>DOING</a:t>
            </a:r>
          </a:p>
        </p:txBody>
      </p:sp>
      <p:sp>
        <p:nvSpPr>
          <p:cNvPr id="441" name="Shape 441"/>
          <p:cNvSpPr txBox="1"/>
          <p:nvPr/>
        </p:nvSpPr>
        <p:spPr>
          <a:xfrm>
            <a:off x="7649700" y="577200"/>
            <a:ext cx="1494300" cy="378300"/>
          </a:xfrm>
          <a:prstGeom prst="rect">
            <a:avLst/>
          </a:prstGeom>
          <a:noFill/>
          <a:ln>
            <a:noFill/>
          </a:ln>
        </p:spPr>
        <p:txBody>
          <a:bodyPr lIns="91425" tIns="91425" rIns="91425" bIns="91425" anchor="t" anchorCtr="0">
            <a:noAutofit/>
          </a:bodyPr>
          <a:lstStyle/>
          <a:p>
            <a:pPr lvl="0" rtl="0">
              <a:spcBef>
                <a:spcPts val="0"/>
              </a:spcBef>
              <a:buNone/>
            </a:pPr>
            <a:r>
              <a:rPr lang="en" sz="3000" b="1"/>
              <a:t>TO DO</a:t>
            </a:r>
          </a:p>
        </p:txBody>
      </p:sp>
      <p:pic>
        <p:nvPicPr>
          <p:cNvPr id="442" name="Shape 442"/>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443" name="Shape 443"/>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B0080"/>
                </a:solidFill>
              </a:rPr>
              <a:t>@catswetel </a:t>
            </a:r>
            <a:r>
              <a:rPr lang="en" sz="1600">
                <a:solidFill>
                  <a:srgbClr val="0B0080"/>
                </a:solidFill>
              </a:rPr>
              <a:t>at </a:t>
            </a:r>
            <a:r>
              <a:rPr lang="en" sz="1600" b="1">
                <a:solidFill>
                  <a:srgbClr val="0B0080"/>
                </a:solidFill>
              </a:rPr>
              <a:t>#qconnyc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449" name="Shape 449"/>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450" name="Shape 450" title="Chart"/>
          <p:cNvPicPr preferRelativeResize="0"/>
          <p:nvPr/>
        </p:nvPicPr>
        <p:blipFill rotWithShape="1">
          <a:blip r:embed="rId3">
            <a:alphaModFix/>
          </a:blip>
          <a:srcRect l="17871" t="16419" b="18318"/>
          <a:stretch/>
        </p:blipFill>
        <p:spPr>
          <a:xfrm>
            <a:off x="0" y="650700"/>
            <a:ext cx="9144000" cy="4492805"/>
          </a:xfrm>
          <a:prstGeom prst="rect">
            <a:avLst/>
          </a:prstGeom>
          <a:noFill/>
          <a:ln>
            <a:noFill/>
          </a:ln>
        </p:spPr>
      </p:pic>
      <p:sp>
        <p:nvSpPr>
          <p:cNvPr id="451" name="Shape 451"/>
          <p:cNvSpPr txBox="1"/>
          <p:nvPr/>
        </p:nvSpPr>
        <p:spPr>
          <a:xfrm>
            <a:off x="-75" y="71525"/>
            <a:ext cx="9144000" cy="725100"/>
          </a:xfrm>
          <a:prstGeom prst="rect">
            <a:avLst/>
          </a:prstGeom>
          <a:noFill/>
          <a:ln>
            <a:noFill/>
          </a:ln>
        </p:spPr>
        <p:txBody>
          <a:bodyPr lIns="91425" tIns="91425" rIns="91425" bIns="91425" anchor="t" anchorCtr="0">
            <a:noAutofit/>
          </a:bodyPr>
          <a:lstStyle/>
          <a:p>
            <a:pPr lvl="0" algn="ctr">
              <a:spcBef>
                <a:spcPts val="0"/>
              </a:spcBef>
              <a:buNone/>
            </a:pPr>
            <a:r>
              <a:rPr lang="en" sz="4000" b="1"/>
              <a:t>CUMULATIVE FLOW DIAGRAM</a:t>
            </a:r>
          </a:p>
        </p:txBody>
      </p:sp>
      <p:pic>
        <p:nvPicPr>
          <p:cNvPr id="452" name="Shape 452"/>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453" name="Shape 453"/>
          <p:cNvSpPr txBox="1"/>
          <p:nvPr/>
        </p:nvSpPr>
        <p:spPr>
          <a:xfrm>
            <a:off x="45548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4A86E8"/>
                </a:solidFill>
              </a:rPr>
              <a:t>@catswetel </a:t>
            </a:r>
            <a:r>
              <a:rPr lang="en" sz="1600">
                <a:solidFill>
                  <a:srgbClr val="4A86E8"/>
                </a:solidFill>
              </a:rPr>
              <a:t>at </a:t>
            </a:r>
            <a:r>
              <a:rPr lang="en" sz="1600" b="1">
                <a:solidFill>
                  <a:srgbClr val="4A86E8"/>
                </a:solidFill>
              </a:rPr>
              <a:t>#qconnyc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459" name="Shape 459"/>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460" name="Shape 460" title="Chart"/>
          <p:cNvPicPr preferRelativeResize="0"/>
          <p:nvPr/>
        </p:nvPicPr>
        <p:blipFill rotWithShape="1">
          <a:blip r:embed="rId3">
            <a:alphaModFix/>
          </a:blip>
          <a:srcRect l="17871" t="16419" b="18318"/>
          <a:stretch/>
        </p:blipFill>
        <p:spPr>
          <a:xfrm>
            <a:off x="0" y="650700"/>
            <a:ext cx="9144000" cy="4492805"/>
          </a:xfrm>
          <a:prstGeom prst="rect">
            <a:avLst/>
          </a:prstGeom>
          <a:noFill/>
          <a:ln>
            <a:noFill/>
          </a:ln>
        </p:spPr>
      </p:pic>
      <p:sp>
        <p:nvSpPr>
          <p:cNvPr id="461" name="Shape 461"/>
          <p:cNvSpPr txBox="1"/>
          <p:nvPr/>
        </p:nvSpPr>
        <p:spPr>
          <a:xfrm>
            <a:off x="-75" y="71525"/>
            <a:ext cx="9144000" cy="725100"/>
          </a:xfrm>
          <a:prstGeom prst="rect">
            <a:avLst/>
          </a:prstGeom>
          <a:noFill/>
          <a:ln>
            <a:noFill/>
          </a:ln>
        </p:spPr>
        <p:txBody>
          <a:bodyPr lIns="91425" tIns="91425" rIns="91425" bIns="91425" anchor="t" anchorCtr="0">
            <a:noAutofit/>
          </a:bodyPr>
          <a:lstStyle/>
          <a:p>
            <a:pPr lvl="0" algn="ctr" rtl="0">
              <a:spcBef>
                <a:spcPts val="0"/>
              </a:spcBef>
              <a:buNone/>
            </a:pPr>
            <a:r>
              <a:rPr lang="en" sz="4000" b="1"/>
              <a:t>CUMULATIVE FLOW DIAGRAM</a:t>
            </a:r>
          </a:p>
        </p:txBody>
      </p:sp>
      <p:sp>
        <p:nvSpPr>
          <p:cNvPr id="462" name="Shape 462"/>
          <p:cNvSpPr txBox="1"/>
          <p:nvPr/>
        </p:nvSpPr>
        <p:spPr>
          <a:xfrm>
            <a:off x="1438900" y="2684550"/>
            <a:ext cx="1724700" cy="425100"/>
          </a:xfrm>
          <a:prstGeom prst="rect">
            <a:avLst/>
          </a:prstGeom>
          <a:noFill/>
          <a:ln>
            <a:noFill/>
          </a:ln>
        </p:spPr>
        <p:txBody>
          <a:bodyPr lIns="91425" tIns="91425" rIns="91425" bIns="91425" anchor="t" anchorCtr="0">
            <a:noAutofit/>
          </a:bodyPr>
          <a:lstStyle/>
          <a:p>
            <a:pPr lvl="0" rtl="0">
              <a:spcBef>
                <a:spcPts val="0"/>
              </a:spcBef>
              <a:buNone/>
            </a:pPr>
            <a:r>
              <a:rPr lang="en" sz="2400" b="1">
                <a:solidFill>
                  <a:srgbClr val="FFFFFF"/>
                </a:solidFill>
              </a:rPr>
              <a:t>AVERAGE </a:t>
            </a:r>
          </a:p>
          <a:p>
            <a:pPr lvl="0">
              <a:spcBef>
                <a:spcPts val="0"/>
              </a:spcBef>
              <a:buNone/>
            </a:pPr>
            <a:r>
              <a:rPr lang="en" sz="2400" b="1">
                <a:solidFill>
                  <a:srgbClr val="FFFFFF"/>
                </a:solidFill>
              </a:rPr>
              <a:t>ARRIVAL </a:t>
            </a:r>
          </a:p>
          <a:p>
            <a:pPr lvl="0" rtl="0">
              <a:spcBef>
                <a:spcPts val="0"/>
              </a:spcBef>
              <a:buNone/>
            </a:pPr>
            <a:r>
              <a:rPr lang="en" sz="2400" b="1">
                <a:solidFill>
                  <a:srgbClr val="FFFFFF"/>
                </a:solidFill>
              </a:rPr>
              <a:t>RATE</a:t>
            </a:r>
          </a:p>
        </p:txBody>
      </p:sp>
      <p:cxnSp>
        <p:nvCxnSpPr>
          <p:cNvPr id="463" name="Shape 463"/>
          <p:cNvCxnSpPr/>
          <p:nvPr/>
        </p:nvCxnSpPr>
        <p:spPr>
          <a:xfrm rot="10800000" flipH="1">
            <a:off x="734350" y="2439950"/>
            <a:ext cx="1158300" cy="1499400"/>
          </a:xfrm>
          <a:prstGeom prst="straightConnector1">
            <a:avLst/>
          </a:prstGeom>
          <a:noFill/>
          <a:ln w="76200" cap="flat" cmpd="sng">
            <a:solidFill>
              <a:srgbClr val="01DBFF"/>
            </a:solidFill>
            <a:prstDash val="solid"/>
            <a:round/>
            <a:headEnd type="none" w="lg" len="lg"/>
            <a:tailEnd type="none" w="lg" len="lg"/>
          </a:ln>
        </p:spPr>
      </p:cxnSp>
      <p:sp>
        <p:nvSpPr>
          <p:cNvPr id="464" name="Shape 464"/>
          <p:cNvSpPr txBox="1"/>
          <p:nvPr/>
        </p:nvSpPr>
        <p:spPr>
          <a:xfrm>
            <a:off x="66122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FFFFFF"/>
                </a:solidFill>
              </a:rPr>
              <a:t>@catswetel </a:t>
            </a:r>
            <a:r>
              <a:rPr lang="en" sz="1600">
                <a:solidFill>
                  <a:srgbClr val="FFFFFF"/>
                </a:solidFill>
              </a:rPr>
              <a:t>at </a:t>
            </a:r>
            <a:r>
              <a:rPr lang="en" sz="1600" b="1">
                <a:solidFill>
                  <a:srgbClr val="FFFFFF"/>
                </a:solidFill>
              </a:rPr>
              <a:t>#qconnyc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470" name="Shape 47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471" name="Shape 471" title="Chart"/>
          <p:cNvPicPr preferRelativeResize="0"/>
          <p:nvPr/>
        </p:nvPicPr>
        <p:blipFill rotWithShape="1">
          <a:blip r:embed="rId3">
            <a:alphaModFix/>
          </a:blip>
          <a:srcRect l="17871" t="16419" b="18318"/>
          <a:stretch/>
        </p:blipFill>
        <p:spPr>
          <a:xfrm>
            <a:off x="0" y="650700"/>
            <a:ext cx="9144000" cy="4492805"/>
          </a:xfrm>
          <a:prstGeom prst="rect">
            <a:avLst/>
          </a:prstGeom>
          <a:noFill/>
          <a:ln>
            <a:noFill/>
          </a:ln>
        </p:spPr>
      </p:pic>
      <p:sp>
        <p:nvSpPr>
          <p:cNvPr id="472" name="Shape 472"/>
          <p:cNvSpPr txBox="1"/>
          <p:nvPr/>
        </p:nvSpPr>
        <p:spPr>
          <a:xfrm>
            <a:off x="-75" y="71525"/>
            <a:ext cx="9144000" cy="725100"/>
          </a:xfrm>
          <a:prstGeom prst="rect">
            <a:avLst/>
          </a:prstGeom>
          <a:noFill/>
          <a:ln>
            <a:noFill/>
          </a:ln>
        </p:spPr>
        <p:txBody>
          <a:bodyPr lIns="91425" tIns="91425" rIns="91425" bIns="91425" anchor="t" anchorCtr="0">
            <a:noAutofit/>
          </a:bodyPr>
          <a:lstStyle/>
          <a:p>
            <a:pPr lvl="0" algn="ctr" rtl="0">
              <a:spcBef>
                <a:spcPts val="0"/>
              </a:spcBef>
              <a:buNone/>
            </a:pPr>
            <a:r>
              <a:rPr lang="en" sz="4000" b="1"/>
              <a:t>CUMULATIVE FLOW DIAGRAM</a:t>
            </a:r>
          </a:p>
        </p:txBody>
      </p:sp>
      <p:sp>
        <p:nvSpPr>
          <p:cNvPr id="473" name="Shape 473"/>
          <p:cNvSpPr txBox="1"/>
          <p:nvPr/>
        </p:nvSpPr>
        <p:spPr>
          <a:xfrm>
            <a:off x="4670850" y="3726650"/>
            <a:ext cx="2379600" cy="425100"/>
          </a:xfrm>
          <a:prstGeom prst="rect">
            <a:avLst/>
          </a:prstGeom>
          <a:noFill/>
          <a:ln>
            <a:noFill/>
          </a:ln>
        </p:spPr>
        <p:txBody>
          <a:bodyPr lIns="91425" tIns="91425" rIns="91425" bIns="91425" anchor="t" anchorCtr="0">
            <a:noAutofit/>
          </a:bodyPr>
          <a:lstStyle/>
          <a:p>
            <a:pPr lvl="0" algn="r" rtl="0">
              <a:spcBef>
                <a:spcPts val="0"/>
              </a:spcBef>
              <a:buNone/>
            </a:pPr>
            <a:r>
              <a:rPr lang="en" sz="2400" b="1">
                <a:solidFill>
                  <a:srgbClr val="FFFFFF"/>
                </a:solidFill>
              </a:rPr>
              <a:t>AVERAGE </a:t>
            </a:r>
          </a:p>
          <a:p>
            <a:pPr lvl="0" algn="r">
              <a:spcBef>
                <a:spcPts val="0"/>
              </a:spcBef>
              <a:buNone/>
            </a:pPr>
            <a:r>
              <a:rPr lang="en" sz="2400" b="1">
                <a:solidFill>
                  <a:srgbClr val="FFFFFF"/>
                </a:solidFill>
              </a:rPr>
              <a:t>DEPARTURE </a:t>
            </a:r>
          </a:p>
          <a:p>
            <a:pPr lvl="0" algn="r" rtl="0">
              <a:spcBef>
                <a:spcPts val="0"/>
              </a:spcBef>
              <a:buNone/>
            </a:pPr>
            <a:r>
              <a:rPr lang="en" sz="2400" b="1">
                <a:solidFill>
                  <a:srgbClr val="FFFFFF"/>
                </a:solidFill>
              </a:rPr>
              <a:t>RATE</a:t>
            </a:r>
          </a:p>
        </p:txBody>
      </p:sp>
      <p:cxnSp>
        <p:nvCxnSpPr>
          <p:cNvPr id="474" name="Shape 474"/>
          <p:cNvCxnSpPr/>
          <p:nvPr/>
        </p:nvCxnSpPr>
        <p:spPr>
          <a:xfrm rot="10800000" flipH="1">
            <a:off x="4823250" y="3266825"/>
            <a:ext cx="1971000" cy="827100"/>
          </a:xfrm>
          <a:prstGeom prst="straightConnector1">
            <a:avLst/>
          </a:prstGeom>
          <a:noFill/>
          <a:ln w="76200" cap="flat" cmpd="sng">
            <a:solidFill>
              <a:srgbClr val="01DBFF"/>
            </a:solidFill>
            <a:prstDash val="solid"/>
            <a:round/>
            <a:headEnd type="none" w="lg" len="lg"/>
            <a:tailEnd type="none" w="lg" len="lg"/>
          </a:ln>
        </p:spPr>
      </p:cxnSp>
      <p:sp>
        <p:nvSpPr>
          <p:cNvPr id="475" name="Shape 475"/>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FFFFFF"/>
                </a:solidFill>
              </a:rPr>
              <a:t>@catswetel </a:t>
            </a:r>
            <a:r>
              <a:rPr lang="en" sz="1600">
                <a:solidFill>
                  <a:srgbClr val="FFFFFF"/>
                </a:solidFill>
              </a:rPr>
              <a:t>at </a:t>
            </a:r>
            <a:r>
              <a:rPr lang="en" sz="1600" b="1">
                <a:solidFill>
                  <a:srgbClr val="FFFFFF"/>
                </a:solidFill>
              </a:rPr>
              <a:t>#qconnyc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481" name="Shape 481"/>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482" name="Shape 482" title="Chart"/>
          <p:cNvPicPr preferRelativeResize="0"/>
          <p:nvPr/>
        </p:nvPicPr>
        <p:blipFill rotWithShape="1">
          <a:blip r:embed="rId3">
            <a:alphaModFix/>
          </a:blip>
          <a:srcRect l="17871" t="16419" b="18318"/>
          <a:stretch/>
        </p:blipFill>
        <p:spPr>
          <a:xfrm>
            <a:off x="0" y="650700"/>
            <a:ext cx="9144000" cy="4492805"/>
          </a:xfrm>
          <a:prstGeom prst="rect">
            <a:avLst/>
          </a:prstGeom>
          <a:noFill/>
          <a:ln>
            <a:noFill/>
          </a:ln>
        </p:spPr>
      </p:pic>
      <p:sp>
        <p:nvSpPr>
          <p:cNvPr id="483" name="Shape 483"/>
          <p:cNvSpPr txBox="1"/>
          <p:nvPr/>
        </p:nvSpPr>
        <p:spPr>
          <a:xfrm>
            <a:off x="-75" y="71525"/>
            <a:ext cx="9144000" cy="725100"/>
          </a:xfrm>
          <a:prstGeom prst="rect">
            <a:avLst/>
          </a:prstGeom>
          <a:noFill/>
          <a:ln>
            <a:noFill/>
          </a:ln>
        </p:spPr>
        <p:txBody>
          <a:bodyPr lIns="91425" tIns="91425" rIns="91425" bIns="91425" anchor="t" anchorCtr="0">
            <a:noAutofit/>
          </a:bodyPr>
          <a:lstStyle/>
          <a:p>
            <a:pPr lvl="0" algn="ctr" rtl="0">
              <a:spcBef>
                <a:spcPts val="0"/>
              </a:spcBef>
              <a:buNone/>
            </a:pPr>
            <a:r>
              <a:rPr lang="en" sz="4000" b="1"/>
              <a:t>CUMULATIVE FLOW DIAGRAM</a:t>
            </a:r>
          </a:p>
        </p:txBody>
      </p:sp>
      <p:cxnSp>
        <p:nvCxnSpPr>
          <p:cNvPr id="484" name="Shape 484"/>
          <p:cNvCxnSpPr/>
          <p:nvPr/>
        </p:nvCxnSpPr>
        <p:spPr>
          <a:xfrm>
            <a:off x="3571025" y="1836925"/>
            <a:ext cx="0" cy="2813400"/>
          </a:xfrm>
          <a:prstGeom prst="straightConnector1">
            <a:avLst/>
          </a:prstGeom>
          <a:noFill/>
          <a:ln w="76200" cap="flat" cmpd="sng">
            <a:solidFill>
              <a:srgbClr val="01DBFF"/>
            </a:solidFill>
            <a:prstDash val="solid"/>
            <a:round/>
            <a:headEnd type="none" w="lg" len="lg"/>
            <a:tailEnd type="none" w="lg" len="lg"/>
          </a:ln>
        </p:spPr>
      </p:cxnSp>
      <p:sp>
        <p:nvSpPr>
          <p:cNvPr id="485" name="Shape 485"/>
          <p:cNvSpPr txBox="1"/>
          <p:nvPr/>
        </p:nvSpPr>
        <p:spPr>
          <a:xfrm>
            <a:off x="3626350" y="2493925"/>
            <a:ext cx="1724700" cy="425100"/>
          </a:xfrm>
          <a:prstGeom prst="rect">
            <a:avLst/>
          </a:prstGeom>
          <a:noFill/>
          <a:ln>
            <a:noFill/>
          </a:ln>
        </p:spPr>
        <p:txBody>
          <a:bodyPr lIns="91425" tIns="91425" rIns="91425" bIns="91425" anchor="t" anchorCtr="0">
            <a:noAutofit/>
          </a:bodyPr>
          <a:lstStyle/>
          <a:p>
            <a:pPr lvl="0">
              <a:spcBef>
                <a:spcPts val="0"/>
              </a:spcBef>
              <a:buNone/>
            </a:pPr>
            <a:r>
              <a:rPr lang="en" sz="2400" b="1">
                <a:solidFill>
                  <a:srgbClr val="FFFFFF"/>
                </a:solidFill>
              </a:rPr>
              <a:t>AVERAGE </a:t>
            </a:r>
          </a:p>
          <a:p>
            <a:pPr lvl="0">
              <a:spcBef>
                <a:spcPts val="0"/>
              </a:spcBef>
              <a:buNone/>
            </a:pPr>
            <a:r>
              <a:rPr lang="en" sz="2400" b="1">
                <a:solidFill>
                  <a:srgbClr val="FFFFFF"/>
                </a:solidFill>
              </a:rPr>
              <a:t>WORK IN </a:t>
            </a:r>
          </a:p>
          <a:p>
            <a:pPr lvl="0" rtl="0">
              <a:spcBef>
                <a:spcPts val="0"/>
              </a:spcBef>
              <a:buNone/>
            </a:pPr>
            <a:r>
              <a:rPr lang="en" sz="2400" b="1">
                <a:solidFill>
                  <a:srgbClr val="FFFFFF"/>
                </a:solidFill>
              </a:rPr>
              <a:t>PROCESS</a:t>
            </a:r>
          </a:p>
        </p:txBody>
      </p:sp>
      <p:sp>
        <p:nvSpPr>
          <p:cNvPr id="486" name="Shape 486"/>
          <p:cNvSpPr txBox="1"/>
          <p:nvPr/>
        </p:nvSpPr>
        <p:spPr>
          <a:xfrm>
            <a:off x="45548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FFFFFF"/>
                </a:solidFill>
              </a:rPr>
              <a:t>@catswetel </a:t>
            </a:r>
            <a:r>
              <a:rPr lang="en" sz="1600">
                <a:solidFill>
                  <a:srgbClr val="FFFFFF"/>
                </a:solidFill>
              </a:rPr>
              <a:t>at </a:t>
            </a:r>
            <a:r>
              <a:rPr lang="en" sz="1600" b="1">
                <a:solidFill>
                  <a:srgbClr val="FFFFFF"/>
                </a:solidFill>
              </a:rPr>
              <a:t>#qconnyc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492" name="Shape 49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493" name="Shape 493" title="Chart"/>
          <p:cNvPicPr preferRelativeResize="0"/>
          <p:nvPr/>
        </p:nvPicPr>
        <p:blipFill rotWithShape="1">
          <a:blip r:embed="rId3">
            <a:alphaModFix/>
          </a:blip>
          <a:srcRect l="17871" t="16419" b="18318"/>
          <a:stretch/>
        </p:blipFill>
        <p:spPr>
          <a:xfrm>
            <a:off x="0" y="650700"/>
            <a:ext cx="9144000" cy="4492805"/>
          </a:xfrm>
          <a:prstGeom prst="rect">
            <a:avLst/>
          </a:prstGeom>
          <a:noFill/>
          <a:ln>
            <a:noFill/>
          </a:ln>
        </p:spPr>
      </p:pic>
      <p:sp>
        <p:nvSpPr>
          <p:cNvPr id="494" name="Shape 494"/>
          <p:cNvSpPr txBox="1"/>
          <p:nvPr/>
        </p:nvSpPr>
        <p:spPr>
          <a:xfrm>
            <a:off x="-75" y="71525"/>
            <a:ext cx="9144000" cy="725100"/>
          </a:xfrm>
          <a:prstGeom prst="rect">
            <a:avLst/>
          </a:prstGeom>
          <a:noFill/>
          <a:ln>
            <a:noFill/>
          </a:ln>
        </p:spPr>
        <p:txBody>
          <a:bodyPr lIns="91425" tIns="91425" rIns="91425" bIns="91425" anchor="t" anchorCtr="0">
            <a:noAutofit/>
          </a:bodyPr>
          <a:lstStyle/>
          <a:p>
            <a:pPr lvl="0" algn="ctr" rtl="0">
              <a:spcBef>
                <a:spcPts val="0"/>
              </a:spcBef>
              <a:buNone/>
            </a:pPr>
            <a:r>
              <a:rPr lang="en" sz="4000" b="1"/>
              <a:t>CUMULATIVE FLOW DIAGRAM</a:t>
            </a:r>
          </a:p>
        </p:txBody>
      </p:sp>
      <p:cxnSp>
        <p:nvCxnSpPr>
          <p:cNvPr id="495" name="Shape 495"/>
          <p:cNvCxnSpPr/>
          <p:nvPr/>
        </p:nvCxnSpPr>
        <p:spPr>
          <a:xfrm>
            <a:off x="734350" y="4032100"/>
            <a:ext cx="4235700" cy="0"/>
          </a:xfrm>
          <a:prstGeom prst="straightConnector1">
            <a:avLst/>
          </a:prstGeom>
          <a:noFill/>
          <a:ln w="76200" cap="flat" cmpd="sng">
            <a:solidFill>
              <a:srgbClr val="01DBFF"/>
            </a:solidFill>
            <a:prstDash val="solid"/>
            <a:round/>
            <a:headEnd type="none" w="lg" len="lg"/>
            <a:tailEnd type="none" w="lg" len="lg"/>
          </a:ln>
        </p:spPr>
      </p:cxnSp>
      <p:sp>
        <p:nvSpPr>
          <p:cNvPr id="496" name="Shape 496"/>
          <p:cNvSpPr txBox="1"/>
          <p:nvPr/>
        </p:nvSpPr>
        <p:spPr>
          <a:xfrm>
            <a:off x="563275" y="3981275"/>
            <a:ext cx="4776600" cy="425100"/>
          </a:xfrm>
          <a:prstGeom prst="rect">
            <a:avLst/>
          </a:prstGeom>
          <a:noFill/>
          <a:ln>
            <a:noFill/>
          </a:ln>
        </p:spPr>
        <p:txBody>
          <a:bodyPr lIns="91425" tIns="91425" rIns="91425" bIns="91425" anchor="t" anchorCtr="0">
            <a:noAutofit/>
          </a:bodyPr>
          <a:lstStyle/>
          <a:p>
            <a:pPr lvl="0" rtl="0">
              <a:spcBef>
                <a:spcPts val="0"/>
              </a:spcBef>
              <a:buNone/>
            </a:pPr>
            <a:r>
              <a:rPr lang="en" sz="2400" b="1">
                <a:solidFill>
                  <a:srgbClr val="FFFFFF"/>
                </a:solidFill>
              </a:rPr>
              <a:t>AVERAGE TIME IN PROCESS</a:t>
            </a:r>
          </a:p>
        </p:txBody>
      </p:sp>
      <p:sp>
        <p:nvSpPr>
          <p:cNvPr id="497" name="Shape 497"/>
          <p:cNvSpPr txBox="1"/>
          <p:nvPr/>
        </p:nvSpPr>
        <p:spPr>
          <a:xfrm>
            <a:off x="66122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FFFFFF"/>
                </a:solidFill>
              </a:rPr>
              <a:t>@catswetel </a:t>
            </a:r>
            <a:r>
              <a:rPr lang="en" sz="1600">
                <a:solidFill>
                  <a:srgbClr val="FFFFFF"/>
                </a:solidFill>
              </a:rPr>
              <a:t>at </a:t>
            </a:r>
            <a:r>
              <a:rPr lang="en" sz="1600" b="1">
                <a:solidFill>
                  <a:srgbClr val="FFFFFF"/>
                </a:solidFill>
              </a:rPr>
              <a:t>#qconnyc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Shape 502"/>
          <p:cNvPicPr preferRelativeResize="0"/>
          <p:nvPr/>
        </p:nvPicPr>
        <p:blipFill rotWithShape="1">
          <a:blip r:embed="rId3">
            <a:alphaModFix/>
          </a:blip>
          <a:srcRect l="5118" t="33247" r="41729" b="22203"/>
          <a:stretch/>
        </p:blipFill>
        <p:spPr>
          <a:xfrm>
            <a:off x="2215563" y="1481350"/>
            <a:ext cx="4712875" cy="2968124"/>
          </a:xfrm>
          <a:prstGeom prst="rect">
            <a:avLst/>
          </a:prstGeom>
          <a:noFill/>
          <a:ln>
            <a:noFill/>
          </a:ln>
        </p:spPr>
      </p:pic>
      <p:sp>
        <p:nvSpPr>
          <p:cNvPr id="503" name="Shape 503"/>
          <p:cNvSpPr txBox="1"/>
          <p:nvPr/>
        </p:nvSpPr>
        <p:spPr>
          <a:xfrm>
            <a:off x="50" y="445600"/>
            <a:ext cx="9144000" cy="927600"/>
          </a:xfrm>
          <a:prstGeom prst="rect">
            <a:avLst/>
          </a:prstGeom>
          <a:noFill/>
          <a:ln>
            <a:noFill/>
          </a:ln>
        </p:spPr>
        <p:txBody>
          <a:bodyPr lIns="91425" tIns="91425" rIns="91425" bIns="91425" anchor="t" anchorCtr="0">
            <a:noAutofit/>
          </a:bodyPr>
          <a:lstStyle/>
          <a:p>
            <a:pPr lvl="0" algn="ctr">
              <a:spcBef>
                <a:spcPts val="0"/>
              </a:spcBef>
              <a:buNone/>
            </a:pPr>
            <a:r>
              <a:rPr lang="en" sz="6000" b="1"/>
              <a:t>LITTLE’S LAW</a:t>
            </a:r>
          </a:p>
        </p:txBody>
      </p:sp>
      <p:pic>
        <p:nvPicPr>
          <p:cNvPr id="504" name="Shape 504"/>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505" name="Shape 505"/>
          <p:cNvSpPr txBox="1"/>
          <p:nvPr/>
        </p:nvSpPr>
        <p:spPr>
          <a:xfrm>
            <a:off x="1352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B0080"/>
                </a:solidFill>
              </a:rPr>
              <a:t>@catswetel </a:t>
            </a:r>
            <a:r>
              <a:rPr lang="en" sz="1600">
                <a:solidFill>
                  <a:srgbClr val="0B0080"/>
                </a:solidFill>
              </a:rPr>
              <a:t>at </a:t>
            </a:r>
            <a:r>
              <a:rPr lang="en" sz="1600" b="1">
                <a:solidFill>
                  <a:srgbClr val="0B0080"/>
                </a:solidFill>
              </a:rPr>
              <a:t>#qconnyc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aphicFrame>
        <p:nvGraphicFramePr>
          <p:cNvPr id="510" name="Shape 510"/>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marL="0" marR="0" lvl="0" indent="0" algn="ctr" rtl="0">
                        <a:lnSpc>
                          <a:spcPct val="100000"/>
                        </a:lnSpc>
                        <a:spcBef>
                          <a:spcPts val="0"/>
                        </a:spcBef>
                        <a:spcAft>
                          <a:spcPts val="0"/>
                        </a:spcAft>
                        <a:buNone/>
                      </a:pPr>
                      <a:r>
                        <a:rPr lang="en" sz="3600" b="1">
                          <a:solidFill>
                            <a:srgbClr val="666666"/>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666666"/>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666666"/>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CCCCCC"/>
                    </a:solidFill>
                  </a:tcPr>
                </a:tc>
                <a:tc>
                  <a:txBody>
                    <a:bodyPr/>
                    <a:lstStyle/>
                    <a:p>
                      <a:pPr lvl="0" algn="ctr" rtl="0">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solidFill>
                      <a:srgbClr val="0B008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516" name="Shape 51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517" name="Shape 517" title="Chart"/>
          <p:cNvPicPr preferRelativeResize="0"/>
          <p:nvPr/>
        </p:nvPicPr>
        <p:blipFill rotWithShape="1">
          <a:blip r:embed="rId3">
            <a:alphaModFix/>
          </a:blip>
          <a:srcRect l="17323" t="16419" r="17525" b="18318"/>
          <a:stretch/>
        </p:blipFill>
        <p:spPr>
          <a:xfrm>
            <a:off x="0" y="-520225"/>
            <a:ext cx="9144000" cy="5663724"/>
          </a:xfrm>
          <a:prstGeom prst="rect">
            <a:avLst/>
          </a:prstGeom>
          <a:noFill/>
          <a:ln>
            <a:noFill/>
          </a:ln>
        </p:spPr>
      </p:pic>
      <p:sp>
        <p:nvSpPr>
          <p:cNvPr id="518" name="Shape 518"/>
          <p:cNvSpPr txBox="1"/>
          <p:nvPr/>
        </p:nvSpPr>
        <p:spPr>
          <a:xfrm>
            <a:off x="228825" y="1879250"/>
            <a:ext cx="8520600" cy="1485900"/>
          </a:xfrm>
          <a:prstGeom prst="rect">
            <a:avLst/>
          </a:prstGeom>
          <a:noFill/>
          <a:ln>
            <a:noFill/>
          </a:ln>
        </p:spPr>
        <p:txBody>
          <a:bodyPr lIns="91425" tIns="91425" rIns="91425" bIns="91425" anchor="ctr" anchorCtr="0">
            <a:noAutofit/>
          </a:bodyPr>
          <a:lstStyle/>
          <a:p>
            <a:pPr lvl="0" algn="ctr">
              <a:spcBef>
                <a:spcPts val="0"/>
              </a:spcBef>
              <a:buNone/>
            </a:pPr>
            <a:r>
              <a:rPr lang="en" sz="8000" b="1">
                <a:solidFill>
                  <a:srgbClr val="FFFFFF"/>
                </a:solidFill>
              </a:rPr>
              <a:t>#NOESTIMATES</a:t>
            </a:r>
          </a:p>
        </p:txBody>
      </p:sp>
      <p:pic>
        <p:nvPicPr>
          <p:cNvPr id="519" name="Shape 519"/>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520" name="Shape 520"/>
          <p:cNvSpPr txBox="1"/>
          <p:nvPr/>
        </p:nvSpPr>
        <p:spPr>
          <a:xfrm>
            <a:off x="1352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FFFFFF"/>
                </a:solidFill>
              </a:rPr>
              <a:t>@catswetel </a:t>
            </a:r>
            <a:r>
              <a:rPr lang="en" sz="1600">
                <a:solidFill>
                  <a:srgbClr val="FFFFFF"/>
                </a:solidFill>
              </a:rPr>
              <a:t>at </a:t>
            </a:r>
            <a:r>
              <a:rPr lang="en" sz="1600" b="1">
                <a:solidFill>
                  <a:srgbClr val="FFFFFF"/>
                </a:solidFill>
              </a:rPr>
              <a:t>#qconnyc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26" name="Shape 52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27" name="Shape 527"/>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528" name="Shape 528"/>
          <p:cNvSpPr/>
          <p:nvPr/>
        </p:nvSpPr>
        <p:spPr>
          <a:xfrm>
            <a:off x="-1142900" y="-1257300"/>
            <a:ext cx="11391900" cy="7658100"/>
          </a:xfrm>
          <a:prstGeom prst="rect">
            <a:avLst/>
          </a:prstGeom>
          <a:solidFill>
            <a:srgbClr val="C9DAF8">
              <a:alpha val="6000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9" name="Shape 529"/>
          <p:cNvSpPr txBox="1"/>
          <p:nvPr/>
        </p:nvSpPr>
        <p:spPr>
          <a:xfrm>
            <a:off x="457300" y="786025"/>
            <a:ext cx="8191500" cy="3562200"/>
          </a:xfrm>
          <a:prstGeom prst="rect">
            <a:avLst/>
          </a:prstGeom>
          <a:noFill/>
          <a:ln>
            <a:noFill/>
          </a:ln>
        </p:spPr>
        <p:txBody>
          <a:bodyPr lIns="91425" tIns="91425" rIns="91425" bIns="91425" anchor="t" anchorCtr="0">
            <a:noAutofit/>
          </a:bodyPr>
          <a:lstStyle/>
          <a:p>
            <a:pPr lvl="0" algn="ctr">
              <a:spcBef>
                <a:spcPts val="0"/>
              </a:spcBef>
              <a:buNone/>
            </a:pPr>
            <a:r>
              <a:rPr lang="en" sz="2200" b="1" i="1">
                <a:solidFill>
                  <a:srgbClr val="FFFFFF"/>
                </a:solidFill>
                <a:highlight>
                  <a:srgbClr val="0B0080"/>
                </a:highlight>
              </a:rPr>
              <a:t>Pablo Picasso</a:t>
            </a:r>
          </a:p>
          <a:p>
            <a:pPr lvl="0">
              <a:spcBef>
                <a:spcPts val="0"/>
              </a:spcBef>
              <a:buNone/>
            </a:pPr>
            <a:r>
              <a:rPr lang="en" sz="5300" b="1" i="1">
                <a:solidFill>
                  <a:srgbClr val="FFFFFF"/>
                </a:solidFill>
                <a:highlight>
                  <a:srgbClr val="0B0080"/>
                </a:highlight>
              </a:rPr>
              <a:t>“Computers are useless. They can only give you answers.” </a:t>
            </a:r>
          </a:p>
          <a:p>
            <a:pPr marL="5943600" lvl="0" indent="0">
              <a:spcBef>
                <a:spcPts val="0"/>
              </a:spcBef>
              <a:buNone/>
            </a:pPr>
            <a:endParaRPr sz="4000" b="1">
              <a:solidFill>
                <a:srgbClr val="FFFFFF"/>
              </a:solidFill>
              <a:highlight>
                <a:srgbClr val="0B008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3">
            <a:alphaModFix amt="37000"/>
          </a:blip>
          <a:srcRect t="5723" b="4429"/>
          <a:stretch/>
        </p:blipFill>
        <p:spPr>
          <a:xfrm>
            <a:off x="835048" y="0"/>
            <a:ext cx="7473902" cy="5143500"/>
          </a:xfrm>
          <a:prstGeom prst="rect">
            <a:avLst/>
          </a:prstGeom>
          <a:noFill/>
          <a:ln>
            <a:noFill/>
          </a:ln>
        </p:spPr>
      </p:pic>
      <p:sp>
        <p:nvSpPr>
          <p:cNvPr id="82" name="Shape 82"/>
          <p:cNvSpPr/>
          <p:nvPr/>
        </p:nvSpPr>
        <p:spPr>
          <a:xfrm>
            <a:off x="-59000" y="-165175"/>
            <a:ext cx="9285600" cy="5521800"/>
          </a:xfrm>
          <a:prstGeom prst="rect">
            <a:avLst/>
          </a:prstGeom>
          <a:solidFill>
            <a:srgbClr val="C9DAF8">
              <a:alpha val="3154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 name="Shape 83"/>
          <p:cNvSpPr txBox="1"/>
          <p:nvPr/>
        </p:nvSpPr>
        <p:spPr>
          <a:xfrm>
            <a:off x="728700" y="590550"/>
            <a:ext cx="8050800" cy="3962400"/>
          </a:xfrm>
          <a:prstGeom prst="rect">
            <a:avLst/>
          </a:prstGeom>
          <a:noFill/>
          <a:ln>
            <a:noFill/>
          </a:ln>
        </p:spPr>
        <p:txBody>
          <a:bodyPr lIns="91425" tIns="91425" rIns="91425" bIns="91425" anchor="t" anchorCtr="0">
            <a:noAutofit/>
          </a:bodyPr>
          <a:lstStyle/>
          <a:p>
            <a:pPr lvl="0" algn="ctr">
              <a:spcBef>
                <a:spcPts val="0"/>
              </a:spcBef>
              <a:buNone/>
            </a:pPr>
            <a:r>
              <a:rPr lang="en" sz="5000" b="1"/>
              <a:t>“The RIGHTER we do the WRONG thing, the WRONGER we become.”</a:t>
            </a:r>
          </a:p>
          <a:p>
            <a:pPr lvl="0" algn="ctr">
              <a:spcBef>
                <a:spcPts val="0"/>
              </a:spcBef>
              <a:buNone/>
            </a:pPr>
            <a:r>
              <a:rPr lang="en" sz="5500"/>
              <a:t>		</a:t>
            </a:r>
            <a:r>
              <a:rPr lang="en" sz="4000"/>
              <a:t>	-- Dr Russell Ackoff</a:t>
            </a:r>
          </a:p>
        </p:txBody>
      </p:sp>
      <p:pic>
        <p:nvPicPr>
          <p:cNvPr id="84" name="Shape 84"/>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85" name="Shape 85"/>
          <p:cNvSpPr txBox="1"/>
          <p:nvPr/>
        </p:nvSpPr>
        <p:spPr>
          <a:xfrm>
            <a:off x="59000" y="4350275"/>
            <a:ext cx="3799200" cy="318600"/>
          </a:xfrm>
          <a:prstGeom prst="rect">
            <a:avLst/>
          </a:prstGeom>
          <a:noFill/>
          <a:ln>
            <a:noFill/>
          </a:ln>
        </p:spPr>
        <p:txBody>
          <a:bodyPr lIns="91425" tIns="91425" rIns="91425" bIns="91425" anchor="t" anchorCtr="0">
            <a:noAutofit/>
          </a:bodyPr>
          <a:lstStyle/>
          <a:p>
            <a:pPr lvl="0">
              <a:spcBef>
                <a:spcPts val="0"/>
              </a:spcBef>
              <a:buNone/>
            </a:pPr>
            <a:r>
              <a:rPr lang="en" sz="2200" b="1">
                <a:solidFill>
                  <a:srgbClr val="0B0080"/>
                </a:solidFill>
              </a:rPr>
              <a:t>@catswetel </a:t>
            </a:r>
            <a:r>
              <a:rPr lang="en" sz="2200">
                <a:solidFill>
                  <a:srgbClr val="0B0080"/>
                </a:solidFill>
              </a:rPr>
              <a:t>at </a:t>
            </a:r>
            <a:r>
              <a:rPr lang="en" sz="2200" b="1">
                <a:solidFill>
                  <a:srgbClr val="0B0080"/>
                </a:solidFill>
              </a:rPr>
              <a:t>#qconnyc</a:t>
            </a:r>
          </a:p>
          <a:p>
            <a:pPr lvl="0" rtl="0">
              <a:spcBef>
                <a:spcPts val="0"/>
              </a:spcBef>
              <a:buNone/>
            </a:pPr>
            <a:r>
              <a:rPr lang="en" sz="2200" b="1">
                <a:solidFill>
                  <a:srgbClr val="0B0080"/>
                </a:solidFill>
              </a:rPr>
              <a:t>cat.swetel@praxisflow.com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535" name="Shape 53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536" name="Shape 536"/>
          <p:cNvPicPr preferRelativeResize="0"/>
          <p:nvPr/>
        </p:nvPicPr>
        <p:blipFill rotWithShape="1">
          <a:blip r:embed="rId3">
            <a:alphaModFix/>
          </a:blip>
          <a:srcRect b="12503"/>
          <a:stretch/>
        </p:blipFill>
        <p:spPr>
          <a:xfrm>
            <a:off x="0" y="-857250"/>
            <a:ext cx="9144000" cy="6000750"/>
          </a:xfrm>
          <a:prstGeom prst="rect">
            <a:avLst/>
          </a:prstGeom>
          <a:noFill/>
          <a:ln>
            <a:noFill/>
          </a:ln>
        </p:spPr>
      </p:pic>
      <p:sp>
        <p:nvSpPr>
          <p:cNvPr id="537" name="Shape 537"/>
          <p:cNvSpPr txBox="1"/>
          <p:nvPr/>
        </p:nvSpPr>
        <p:spPr>
          <a:xfrm>
            <a:off x="800100" y="1143000"/>
            <a:ext cx="7505700" cy="2052600"/>
          </a:xfrm>
          <a:prstGeom prst="rect">
            <a:avLst/>
          </a:prstGeom>
          <a:noFill/>
          <a:ln>
            <a:noFill/>
          </a:ln>
        </p:spPr>
        <p:txBody>
          <a:bodyPr lIns="91425" tIns="91425" rIns="91425" bIns="91425" anchor="t" anchorCtr="0">
            <a:noAutofit/>
          </a:bodyPr>
          <a:lstStyle/>
          <a:p>
            <a:pPr lvl="0" rtl="0">
              <a:spcBef>
                <a:spcPts val="0"/>
              </a:spcBef>
              <a:buNone/>
            </a:pPr>
            <a:endParaRPr sz="13000" b="1">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543" name="Shape 54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544" name="Shape 544"/>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545" name="Shape 545"/>
          <p:cNvSpPr/>
          <p:nvPr/>
        </p:nvSpPr>
        <p:spPr>
          <a:xfrm>
            <a:off x="-1142900" y="-1257300"/>
            <a:ext cx="11391900" cy="7658100"/>
          </a:xfrm>
          <a:prstGeom prst="rect">
            <a:avLst/>
          </a:prstGeom>
          <a:solidFill>
            <a:srgbClr val="C9DAF8">
              <a:alpha val="6000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6" name="Shape 546"/>
          <p:cNvSpPr txBox="1"/>
          <p:nvPr/>
        </p:nvSpPr>
        <p:spPr>
          <a:xfrm>
            <a:off x="457300" y="786025"/>
            <a:ext cx="8191500" cy="3562200"/>
          </a:xfrm>
          <a:prstGeom prst="rect">
            <a:avLst/>
          </a:prstGeom>
          <a:noFill/>
          <a:ln>
            <a:noFill/>
          </a:ln>
        </p:spPr>
        <p:txBody>
          <a:bodyPr lIns="91425" tIns="91425" rIns="91425" bIns="91425" anchor="t" anchorCtr="0">
            <a:noAutofit/>
          </a:bodyPr>
          <a:lstStyle/>
          <a:p>
            <a:pPr lvl="0" rtl="0">
              <a:spcBef>
                <a:spcPts val="0"/>
              </a:spcBef>
              <a:buNone/>
            </a:pPr>
            <a:r>
              <a:rPr lang="en" sz="5300" b="1" i="1">
                <a:solidFill>
                  <a:srgbClr val="FFFFFF"/>
                </a:solidFill>
                <a:highlight>
                  <a:srgbClr val="0B0080"/>
                </a:highlight>
              </a:rPr>
              <a:t>“STATISTICS are useless. They can only give you answers.”</a:t>
            </a:r>
            <a:r>
              <a:rPr lang="en" sz="5300" b="1" i="1">
                <a:solidFill>
                  <a:srgbClr val="FFFFFF"/>
                </a:solidFill>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552" name="Shape 55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553" name="Shape 553"/>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554" name="Shape 554"/>
          <p:cNvSpPr/>
          <p:nvPr/>
        </p:nvSpPr>
        <p:spPr>
          <a:xfrm>
            <a:off x="-106200" y="-82600"/>
            <a:ext cx="9356400" cy="5380200"/>
          </a:xfrm>
          <a:prstGeom prst="rect">
            <a:avLst/>
          </a:prstGeom>
          <a:solidFill>
            <a:srgbClr val="4A86E8">
              <a:alpha val="5077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55" name="Shape 555"/>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556" name="Shape 556"/>
          <p:cNvSpPr txBox="1"/>
          <p:nvPr/>
        </p:nvSpPr>
        <p:spPr>
          <a:xfrm>
            <a:off x="1202000" y="3588275"/>
            <a:ext cx="4306500" cy="744600"/>
          </a:xfrm>
          <a:prstGeom prst="rect">
            <a:avLst/>
          </a:prstGeom>
          <a:noFill/>
          <a:ln>
            <a:noFill/>
          </a:ln>
        </p:spPr>
        <p:txBody>
          <a:bodyPr lIns="91425" tIns="91425" rIns="91425" bIns="91425" anchor="t" anchorCtr="0">
            <a:noAutofit/>
          </a:bodyPr>
          <a:lstStyle/>
          <a:p>
            <a:pPr lvl="0" rtl="0">
              <a:spcBef>
                <a:spcPts val="0"/>
              </a:spcBef>
              <a:buNone/>
            </a:pPr>
            <a:r>
              <a:rPr lang="en" sz="2400" b="1">
                <a:solidFill>
                  <a:srgbClr val="FFFFFF"/>
                </a:solidFill>
                <a:highlight>
                  <a:srgbClr val="0B0080"/>
                </a:highlight>
              </a:rPr>
              <a:t>@catswetel </a:t>
            </a:r>
            <a:r>
              <a:rPr lang="en" sz="2400">
                <a:solidFill>
                  <a:srgbClr val="FFFFFF"/>
                </a:solidFill>
                <a:highlight>
                  <a:srgbClr val="0B0080"/>
                </a:highlight>
              </a:rPr>
              <a:t>at </a:t>
            </a:r>
            <a:r>
              <a:rPr lang="en" sz="2400" b="1">
                <a:solidFill>
                  <a:srgbClr val="FFFFFF"/>
                </a:solidFill>
                <a:highlight>
                  <a:srgbClr val="0B0080"/>
                </a:highlight>
              </a:rPr>
              <a:t>#qconnyc</a:t>
            </a:r>
          </a:p>
          <a:p>
            <a:pPr lvl="0" rtl="0">
              <a:spcBef>
                <a:spcPts val="0"/>
              </a:spcBef>
              <a:buNone/>
            </a:pPr>
            <a:r>
              <a:rPr lang="en" sz="2400" b="1">
                <a:solidFill>
                  <a:srgbClr val="FFFFFF"/>
                </a:solidFill>
                <a:highlight>
                  <a:srgbClr val="0B0080"/>
                </a:highlight>
              </a:rPr>
              <a:t>cat.swetel@praxisflow.com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Shape 560"/>
        <p:cNvGrpSpPr/>
        <p:nvPr/>
      </p:nvGrpSpPr>
      <p:grpSpPr>
        <a:xfrm>
          <a:off x="0" y="0"/>
          <a:ext cx="0" cy="0"/>
          <a:chOff x="0" y="0"/>
          <a:chExt cx="0" cy="0"/>
        </a:xfrm>
      </p:grpSpPr>
      <p:sp>
        <p:nvSpPr>
          <p:cNvPr id="561" name="Shape 56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62" name="Shape 56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rotWithShape="1">
          <a:blip r:embed="rId3">
            <a:alphaModFix/>
          </a:blip>
          <a:srcRect t="8398" b="15665"/>
          <a:stretch/>
        </p:blipFill>
        <p:spPr>
          <a:xfrm>
            <a:off x="0" y="0"/>
            <a:ext cx="9144000" cy="5143500"/>
          </a:xfrm>
          <a:prstGeom prst="rect">
            <a:avLst/>
          </a:prstGeom>
          <a:noFill/>
          <a:ln>
            <a:noFill/>
          </a:ln>
        </p:spPr>
      </p:pic>
      <p:graphicFrame>
        <p:nvGraphicFramePr>
          <p:cNvPr id="91" name="Shape 91"/>
          <p:cNvGraphicFramePr/>
          <p:nvPr/>
        </p:nvGraphicFramePr>
        <p:xfrm>
          <a:off x="-37900" y="-35350"/>
          <a:ext cx="9191650" cy="55312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a:spcBef>
                          <a:spcPts val="0"/>
                        </a:spcBef>
                        <a:buNone/>
                      </a:pPr>
                      <a:r>
                        <a:rPr lang="en" sz="3600" b="1">
                          <a:solidFill>
                            <a:srgbClr val="FFFFFF"/>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l" rtl="0">
                        <a:spcBef>
                          <a:spcPts val="0"/>
                        </a:spcBef>
                        <a:buNone/>
                      </a:pPr>
                      <a:endParaRPr sz="3600" b="1">
                        <a:solidFill>
                          <a:srgbClr val="FFFFFF"/>
                        </a:solidFill>
                      </a:endParaRPr>
                    </a:p>
                    <a:p>
                      <a:pPr lvl="0" algn="l">
                        <a:spcBef>
                          <a:spcPts val="0"/>
                        </a:spcBef>
                        <a:buNone/>
                      </a:pPr>
                      <a:r>
                        <a:rPr lang="en" sz="3600" b="1">
                          <a:solidFill>
                            <a:srgbClr val="FFFFFF"/>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2605150">
                <a:tc>
                  <a:txBody>
                    <a:bodyPr/>
                    <a:lstStyle/>
                    <a:p>
                      <a:pPr lvl="0" algn="ctr">
                        <a:spcBef>
                          <a:spcPts val="0"/>
                        </a:spcBef>
                        <a:buNone/>
                      </a:pPr>
                      <a:r>
                        <a:rPr lang="en" sz="3600" b="1">
                          <a:solidFill>
                            <a:srgbClr val="FFFFFF"/>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l">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t="8398" b="15665"/>
          <a:stretch/>
        </p:blipFill>
        <p:spPr>
          <a:xfrm>
            <a:off x="0" y="0"/>
            <a:ext cx="9144000" cy="5143500"/>
          </a:xfrm>
          <a:prstGeom prst="rect">
            <a:avLst/>
          </a:prstGeom>
          <a:noFill/>
          <a:ln>
            <a:noFill/>
          </a:ln>
        </p:spPr>
      </p:pic>
      <p:graphicFrame>
        <p:nvGraphicFramePr>
          <p:cNvPr id="97" name="Shape 97"/>
          <p:cNvGraphicFramePr/>
          <p:nvPr/>
        </p:nvGraphicFramePr>
        <p:xfrm>
          <a:off x="-37900" y="-35350"/>
          <a:ext cx="9191650" cy="55312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r>
                        <a:rPr lang="en" sz="3600" b="1">
                          <a:solidFill>
                            <a:srgbClr val="FFFFFF"/>
                          </a:solidFill>
                        </a:rPr>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ctr" rtl="0">
                        <a:spcBef>
                          <a:spcPts val="0"/>
                        </a:spcBef>
                        <a:buNone/>
                      </a:pPr>
                      <a:endParaRPr sz="3600" b="1">
                        <a:solidFill>
                          <a:srgbClr val="FFFFFF"/>
                        </a:solidFill>
                      </a:endParaRPr>
                    </a:p>
                    <a:p>
                      <a:pPr lvl="0" algn="l" rtl="0">
                        <a:spcBef>
                          <a:spcPts val="0"/>
                        </a:spcBef>
                        <a:buNone/>
                      </a:pPr>
                      <a:endParaRPr sz="3600" b="1">
                        <a:solidFill>
                          <a:srgbClr val="FFFFFF"/>
                        </a:solidFill>
                      </a:endParaRPr>
                    </a:p>
                    <a:p>
                      <a:pPr lvl="0" algn="l" rtl="0">
                        <a:spcBef>
                          <a:spcPts val="0"/>
                        </a:spcBef>
                        <a:buNone/>
                      </a:pPr>
                      <a:r>
                        <a:rPr lang="en" sz="3600" b="1">
                          <a:solidFill>
                            <a:srgbClr val="FFFFFF"/>
                          </a:solidFill>
                        </a:rPr>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solidFill>
                            <a:srgbClr val="FFFFFF"/>
                          </a:solidFill>
                        </a:rPr>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l" rtl="0">
                        <a:spcBef>
                          <a:spcPts val="0"/>
                        </a:spcBef>
                        <a:buNone/>
                      </a:pPr>
                      <a:r>
                        <a:rPr lang="en" sz="3600" b="1">
                          <a:solidFill>
                            <a:srgbClr val="FFFFFF"/>
                          </a:solidFill>
                        </a:rPr>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8" name="Shape 98"/>
          <p:cNvSpPr/>
          <p:nvPr/>
        </p:nvSpPr>
        <p:spPr>
          <a:xfrm>
            <a:off x="1009750" y="2119525"/>
            <a:ext cx="2571600" cy="819300"/>
          </a:xfrm>
          <a:prstGeom prst="rect">
            <a:avLst/>
          </a:prstGeom>
          <a:noFill/>
          <a:ln w="76200"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00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103" name="Shape 103"/>
          <p:cNvGraphicFramePr/>
          <p:nvPr/>
        </p:nvGraphicFramePr>
        <p:xfrm>
          <a:off x="-37900" y="-35350"/>
          <a:ext cx="9191650" cy="5210300"/>
        </p:xfrm>
        <a:graphic>
          <a:graphicData uri="http://schemas.openxmlformats.org/drawingml/2006/table">
            <a:tbl>
              <a:tblPr>
                <a:noFill/>
                <a:tableStyleId>{E2114BAF-E990-40AD-B925-2C7106D3443C}</a:tableStyleId>
              </a:tblPr>
              <a:tblGrid>
                <a:gridCol w="4595825">
                  <a:extLst>
                    <a:ext uri="{9D8B030D-6E8A-4147-A177-3AD203B41FA5}">
                      <a16:colId xmlns:a16="http://schemas.microsoft.com/office/drawing/2014/main" val="20000"/>
                    </a:ext>
                  </a:extLst>
                </a:gridCol>
                <a:gridCol w="4595825">
                  <a:extLst>
                    <a:ext uri="{9D8B030D-6E8A-4147-A177-3AD203B41FA5}">
                      <a16:colId xmlns:a16="http://schemas.microsoft.com/office/drawing/2014/main" val="20001"/>
                    </a:ext>
                  </a:extLst>
                </a:gridCol>
              </a:tblGrid>
              <a:tr h="2605150">
                <a:tc>
                  <a:txBody>
                    <a:bodyPr/>
                    <a:lstStyle/>
                    <a:p>
                      <a:pPr lvl="0" algn="ctr" rtl="0">
                        <a:spcBef>
                          <a:spcPts val="0"/>
                        </a:spcBef>
                        <a:buNone/>
                      </a:pPr>
                      <a:r>
                        <a:rPr lang="en" sz="3600" b="1"/>
                        <a:t>QUALITY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3600" b="1"/>
                        <a:t>RESPONSIVENESS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2605150">
                <a:tc>
                  <a:txBody>
                    <a:bodyPr/>
                    <a:lstStyle/>
                    <a:p>
                      <a:pPr lvl="0" algn="ctr" rtl="0">
                        <a:spcBef>
                          <a:spcPts val="0"/>
                        </a:spcBef>
                        <a:buNone/>
                      </a:pPr>
                      <a:r>
                        <a:rPr lang="en" sz="3600" b="1"/>
                        <a:t>PRODUCTIVITY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3600" b="1"/>
                        <a:t>PREDICTABILITY</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04" name="Shape 104"/>
          <p:cNvPicPr preferRelativeResize="0"/>
          <p:nvPr/>
        </p:nvPicPr>
        <p:blipFill rotWithShape="1">
          <a:blip r:embed="rId3">
            <a:alphaModFix/>
          </a:blip>
          <a:srcRect t="3895" b="20168"/>
          <a:stretch/>
        </p:blipFill>
        <p:spPr>
          <a:xfrm>
            <a:off x="9750" y="0"/>
            <a:ext cx="9144000" cy="5143500"/>
          </a:xfrm>
          <a:prstGeom prst="rect">
            <a:avLst/>
          </a:prstGeom>
          <a:noFill/>
          <a:ln>
            <a:noFill/>
          </a:ln>
        </p:spPr>
      </p:pic>
      <p:sp>
        <p:nvSpPr>
          <p:cNvPr id="105" name="Shape 105"/>
          <p:cNvSpPr txBox="1"/>
          <p:nvPr/>
        </p:nvSpPr>
        <p:spPr>
          <a:xfrm rot="-1454871">
            <a:off x="5636012" y="2012650"/>
            <a:ext cx="2495345" cy="819211"/>
          </a:xfrm>
          <a:prstGeom prst="rect">
            <a:avLst/>
          </a:prstGeom>
          <a:noFill/>
          <a:ln>
            <a:noFill/>
          </a:ln>
        </p:spPr>
        <p:txBody>
          <a:bodyPr lIns="91425" tIns="91425" rIns="91425" bIns="91425" anchor="t" anchorCtr="0">
            <a:noAutofit/>
          </a:bodyPr>
          <a:lstStyle/>
          <a:p>
            <a:pPr lvl="0">
              <a:spcBef>
                <a:spcPts val="0"/>
              </a:spcBef>
              <a:buNone/>
            </a:pPr>
            <a:r>
              <a:rPr lang="en" sz="4000" b="1">
                <a:solidFill>
                  <a:srgbClr val="FFFFFF"/>
                </a:solidFill>
              </a:rPr>
              <a:t>QUALITY</a:t>
            </a:r>
          </a:p>
        </p:txBody>
      </p:sp>
      <p:sp>
        <p:nvSpPr>
          <p:cNvPr id="106" name="Shape 106"/>
          <p:cNvSpPr txBox="1"/>
          <p:nvPr/>
        </p:nvSpPr>
        <p:spPr>
          <a:xfrm rot="1486423">
            <a:off x="58510" y="3713179"/>
            <a:ext cx="3360574" cy="819070"/>
          </a:xfrm>
          <a:prstGeom prst="rect">
            <a:avLst/>
          </a:prstGeom>
          <a:noFill/>
          <a:ln>
            <a:noFill/>
          </a:ln>
        </p:spPr>
        <p:txBody>
          <a:bodyPr lIns="91425" tIns="91425" rIns="91425" bIns="91425" anchor="t" anchorCtr="0">
            <a:noAutofit/>
          </a:bodyPr>
          <a:lstStyle/>
          <a:p>
            <a:pPr lvl="0" rtl="0">
              <a:spcBef>
                <a:spcPts val="0"/>
              </a:spcBef>
              <a:buNone/>
            </a:pPr>
            <a:r>
              <a:rPr lang="en" sz="2600" b="1">
                <a:solidFill>
                  <a:srgbClr val="FFFFFF"/>
                </a:solidFill>
              </a:rPr>
              <a:t>RESPONSIVENESS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112" name="Shape 11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113" name="Shape 113"/>
          <p:cNvPicPr preferRelativeResize="0"/>
          <p:nvPr/>
        </p:nvPicPr>
        <p:blipFill rotWithShape="1">
          <a:blip r:embed="rId3">
            <a:alphaModFix/>
          </a:blip>
          <a:srcRect b="15045"/>
          <a:stretch/>
        </p:blipFill>
        <p:spPr>
          <a:xfrm>
            <a:off x="0" y="0"/>
            <a:ext cx="9144000" cy="5143499"/>
          </a:xfrm>
          <a:prstGeom prst="rect">
            <a:avLst/>
          </a:prstGeom>
          <a:noFill/>
          <a:ln>
            <a:noFill/>
          </a:ln>
        </p:spPr>
      </p:pic>
      <p:pic>
        <p:nvPicPr>
          <p:cNvPr id="114" name="Shape 114"/>
          <p:cNvPicPr preferRelativeResize="0"/>
          <p:nvPr/>
        </p:nvPicPr>
        <p:blipFill>
          <a:blip r:embed="rId4">
            <a:alphaModFix/>
          </a:blip>
          <a:stretch>
            <a:fillRect/>
          </a:stretch>
        </p:blipFill>
        <p:spPr>
          <a:xfrm>
            <a:off x="7282375" y="4551250"/>
            <a:ext cx="1861625" cy="744650"/>
          </a:xfrm>
          <a:prstGeom prst="rect">
            <a:avLst/>
          </a:prstGeom>
          <a:noFill/>
          <a:ln>
            <a:noFill/>
          </a:ln>
        </p:spPr>
      </p:pic>
      <p:sp>
        <p:nvSpPr>
          <p:cNvPr id="115" name="Shape 115"/>
          <p:cNvSpPr txBox="1"/>
          <p:nvPr/>
        </p:nvSpPr>
        <p:spPr>
          <a:xfrm>
            <a:off x="59000" y="4731275"/>
            <a:ext cx="3799200" cy="318600"/>
          </a:xfrm>
          <a:prstGeom prst="rect">
            <a:avLst/>
          </a:prstGeom>
          <a:noFill/>
          <a:ln>
            <a:noFill/>
          </a:ln>
        </p:spPr>
        <p:txBody>
          <a:bodyPr lIns="91425" tIns="91425" rIns="91425" bIns="91425" anchor="t" anchorCtr="0">
            <a:noAutofit/>
          </a:bodyPr>
          <a:lstStyle/>
          <a:p>
            <a:pPr lvl="0" rtl="0">
              <a:spcBef>
                <a:spcPts val="0"/>
              </a:spcBef>
              <a:buNone/>
            </a:pPr>
            <a:r>
              <a:rPr lang="en" sz="1600" b="1">
                <a:solidFill>
                  <a:srgbClr val="01DBFF"/>
                </a:solidFill>
              </a:rPr>
              <a:t>@catswetel </a:t>
            </a:r>
            <a:r>
              <a:rPr lang="en" sz="1600">
                <a:solidFill>
                  <a:srgbClr val="01DBFF"/>
                </a:solidFill>
              </a:rPr>
              <a:t>at </a:t>
            </a:r>
            <a:r>
              <a:rPr lang="en" sz="1600" b="1">
                <a:solidFill>
                  <a:srgbClr val="01DBFF"/>
                </a:solidFill>
              </a:rPr>
              <a:t>#qconnyc</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881</Words>
  <Application>Microsoft Office PowerPoint</Application>
  <PresentationFormat>On-screen Show (16:9)</PresentationFormat>
  <Paragraphs>213</Paragraphs>
  <Slides>53</Slides>
  <Notes>53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53</vt:i4>
      </vt:variant>
    </vt:vector>
  </HeadingPairs>
  <TitlesOfParts>
    <vt:vector size="55" baseType="lpstr">
      <vt:lpstr>Arial</vt:lpstr>
      <vt:lpstr>simple-light-2</vt:lpstr>
      <vt:lpstr>Development Metrics  You Should Use  (but Don’t)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Metrics  You Should Use  (but Don’t)</dc:title>
  <dc:creator>Catherine Swetel</dc:creator>
  <cp:lastModifiedBy>Catherine Swetel</cp:lastModifiedBy>
  <cp:revision>1</cp:revision>
  <dcterms:modified xsi:type="dcterms:W3CDTF">2017-06-26T18:33:02Z</dcterms:modified>
</cp:coreProperties>
</file>