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decipher-logo-rgb-left.pdf" descr="decipher-logo-rgb-lef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798" y="1436583"/>
            <a:ext cx="4890890" cy="106839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 algn="r">
              <a:defRPr sz="76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1689100" y="254000"/>
            <a:ext cx="21005800" cy="2286000"/>
          </a:xfrm>
          <a:prstGeom prst="rect">
            <a:avLst/>
          </a:prstGeom>
        </p:spPr>
        <p:txBody>
          <a:bodyPr anchor="b"/>
          <a:lstStyle>
            <a:lvl1pPr algn="r">
              <a:defRPr sz="76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9" name="decipher-logo-rgb-left.pdf" descr="decipher-logo-rgb-lef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1798" y="1436583"/>
            <a:ext cx="4890890" cy="1068399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17600" indent="-558800">
              <a:spcBef>
                <a:spcPts val="4500"/>
              </a:spcBef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76400" indent="-558800">
              <a:spcBef>
                <a:spcPts val="4500"/>
              </a:spcBef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35200" indent="-558800">
              <a:spcBef>
                <a:spcPts val="4500"/>
              </a:spcBef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94000" indent="-558800">
              <a:spcBef>
                <a:spcPts val="4500"/>
              </a:spcBef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Book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demo-kibana.production.deciphernow.com/app/kibana#/dashboard/25085090-870c-11e9-bd48-b9579db6edb0?_g=(filters:!(),refreshInterval:(pause:!f,value:15000),time:(from:now-5m,to:now))&amp;_a=(description:'',filters:!(),fullScreenMode:!f,options:(hidePanelTitles:!f,useMargins:!t),panels:!((embeddableConfig:(),gridData:(h:13,i:'1',w:48,x:0,y:0),id:f7d8ca80-86ea-11e9-bd48-b9579db6edb0,panelIndex:'1',type:visualization,version:'7.1.0'),(embeddableConfig:(),gridData:(h:15,i:'3',w:24,x:24,y:49),id:'49ce5600-870b-11e9-bd48-b9579db6edb0',panelIndex:'3',type:visualization,version:'7.1.0'),(embeddableConfig:(),gridData:(h:20,i:'4',w:24,x:24,y:13),id:a4a02720-870b-11e9-bd48-b9579db6edb0,panelIndex:'4',type:visualization,version:'7.1.0'),(embeddableConfig:(),gridData:(h:30,i:'5',w:24,x:0,y:49),id:f63b9240-870b-11e9-bd48-b9579db6edb0,panelIndex:'5',type:visualization,version:'7.1.0'),(embeddableConfig:(),gridData:(h:17,i:'6',w:24,x:0,y:79),id:f14837b0-870c-11e9-bd48-b9579db6edb0,panelIndex:'6',type:visualization,version:'7.1.0'),(embeddableConfig:(),gridData:(h:16,i:'7',w:23,x:24,y:33),id:'67c2b1b0-8710-11e9-bd48-b9579db6edb0',panelIndex:'7',type:visualization,version:'7.1.0'),(embeddableConfig:(),gridData:(h:16,i:'8',w:24,x:0,y:33),id:ad78b8e0-870f-11e9-bd48-b9579db6edb0,panelIndex:'8',type:visualization,version:'7.1.0'),(embeddableConfig:(),gridData:(h:17,i:'9',w:24,x:24,y:79),id:'690c3120-879e-11e9-bd48-b9579db6edb0',panelIndex:'9',type:visualization,version:'7.1.0'),(embeddableConfig:(),gridData:(h:15,i:'10',w:24,x:24,y:64),id:fabf4ca0-892f-11e9-bd48-b9579db6edb0,panelIndex:'10',type:visualization,version:'7.1.0'),(embeddableConfig:(mapCenter:!(45.82879925192134,-16.875000000000004),mapZoom:2),gridData:(h:20,i:'11',w:24,x:0,y:13),id:'4f8687d0-8b97-11e9-bd48-b9579db6edb0',panelIndex:'11',type:visualization,version:'7.1.0')),query:(language:kuery,query:''),timeRestore:!f,title:'Initial%20Dashboard',viewMode:view)" TargetMode="External"/><Relationship Id="rId3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localhost/?swagger=http://localhost/swagger.yml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demo-oauth.production.deciphernow.com/services/dashboard/latest/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localhost:9443/services/dashboard/2.5.0/" TargetMode="Externa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.tif"/><Relationship Id="rId7" Type="http://schemas.openxmlformats.org/officeDocument/2006/relationships/image" Target="../media/image3.tif"/><Relationship Id="rId8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demo-oauth.production.deciphernow.com/services/data/0.2.3/static/ui/index.html" TargetMode="External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rey Matte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Grey Matter</a:t>
            </a:r>
          </a:p>
        </p:txBody>
      </p:sp>
      <p:sp>
        <p:nvSpPr>
          <p:cNvPr id="122" name="The Intelligent Service Mesh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B42B"/>
                </a:solidFill>
              </a:defRPr>
            </a:lvl1pPr>
          </a:lstStyle>
          <a:p>
            <a:pPr/>
            <a:r>
              <a:t>The Intelligent Service Mesh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ontent Security and Compli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Content Security and Compliance</a:t>
            </a:r>
          </a:p>
        </p:txBody>
      </p:sp>
      <p:sp>
        <p:nvSpPr>
          <p:cNvPr id="230" name="Zero Trust Networking…"/>
          <p:cNvSpPr txBox="1"/>
          <p:nvPr>
            <p:ph type="body" sz="half" idx="1"/>
          </p:nvPr>
        </p:nvSpPr>
        <p:spPr>
          <a:xfrm>
            <a:off x="1689100" y="3149600"/>
            <a:ext cx="7284131" cy="9296400"/>
          </a:xfrm>
          <a:prstGeom prst="rect">
            <a:avLst/>
          </a:prstGeom>
        </p:spPr>
        <p:txBody>
          <a:bodyPr/>
          <a:lstStyle/>
          <a:p>
            <a:pPr/>
            <a:r>
              <a:t>Zero Trust Networking</a:t>
            </a:r>
          </a:p>
          <a:p>
            <a:pPr/>
            <a:r>
              <a:t>Role Based Access</a:t>
            </a:r>
          </a:p>
          <a:p>
            <a:pPr/>
            <a:r>
              <a:t>Fleet Wide Auditing</a:t>
            </a:r>
          </a:p>
        </p:txBody>
      </p:sp>
      <p:pic>
        <p:nvPicPr>
          <p:cNvPr id="231" name="Screen Shot 2019-06-20 at 1.58.46 PM.png" descr="Screen Shot 2019-06-20 at 1.58.46 PM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44747" y="3380309"/>
            <a:ext cx="13804898" cy="873338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Ques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Questions</a:t>
            </a:r>
          </a:p>
        </p:txBody>
      </p:sp>
      <p:sp>
        <p:nvSpPr>
          <p:cNvPr id="23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pic>
        <p:nvPicPr>
          <p:cNvPr id="125" name="Screen Shot 2019-06-24 at 6.25.27 AM.png" descr="Screen Shot 2019-06-24 at 6.25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264" y="2832680"/>
            <a:ext cx="13589001" cy="1023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"/>
          <p:cNvSpPr/>
          <p:nvPr/>
        </p:nvSpPr>
        <p:spPr>
          <a:xfrm>
            <a:off x="1700550" y="7701467"/>
            <a:ext cx="11426429" cy="4145077"/>
          </a:xfrm>
          <a:prstGeom prst="rect">
            <a:avLst/>
          </a:prstGeom>
          <a:solidFill>
            <a:srgbClr val="FFFFFF">
              <a:alpha val="8179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812" t="3437" r="12812" b="3435"/>
          <a:stretch>
            <a:fillRect/>
          </a:stretch>
        </p:blipFill>
        <p:spPr>
          <a:xfrm>
            <a:off x="16293420" y="4775581"/>
            <a:ext cx="5071667" cy="6350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8" name="Joshua Rutherford…"/>
          <p:cNvSpPr txBox="1"/>
          <p:nvPr/>
        </p:nvSpPr>
        <p:spPr>
          <a:xfrm>
            <a:off x="15716482" y="11090715"/>
            <a:ext cx="6225541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Joshua Rutherford</a:t>
            </a:r>
          </a:p>
          <a:p>
            <a:pPr>
              <a:defRPr b="0"/>
            </a:pPr>
            <a:r>
              <a:t>Vice President, Product Engineering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Origin(al) St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Origin(al) Story</a:t>
            </a:r>
          </a:p>
        </p:txBody>
      </p:sp>
      <p:pic>
        <p:nvPicPr>
          <p:cNvPr id="131" name="ski ballet.gif" descr="ski balle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5599" y="4357981"/>
            <a:ext cx="9159511" cy="6778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2" name="*event shown may not be a biathlon"/>
          <p:cNvSpPr txBox="1"/>
          <p:nvPr/>
        </p:nvSpPr>
        <p:spPr>
          <a:xfrm>
            <a:off x="3328571" y="11255034"/>
            <a:ext cx="643356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b="0"/>
            </a:pPr>
            <a:r>
              <a:t>*event shown may not be a biathlon</a:t>
            </a:r>
          </a:p>
        </p:txBody>
      </p:sp>
      <p:sp>
        <p:nvSpPr>
          <p:cNvPr id="133" name="*individual shown may not be Chris Holmes"/>
          <p:cNvSpPr txBox="1"/>
          <p:nvPr/>
        </p:nvSpPr>
        <p:spPr>
          <a:xfrm>
            <a:off x="14033892" y="11255034"/>
            <a:ext cx="773163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b="0"/>
            </a:pPr>
            <a:r>
              <a:t>*individual shown may not be Chris Holmes</a:t>
            </a:r>
          </a:p>
        </p:txBody>
      </p:sp>
      <p:pic>
        <p:nvPicPr>
          <p:cNvPr id="134" name="lansbury.gif" descr="lansbur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81017" y="4357981"/>
            <a:ext cx="9037384" cy="6778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1"/>
      <p:bldP build="whole" bldLvl="1" animBg="1" rev="0" advAuto="0" spid="13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Origin St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 Story</a:t>
            </a:r>
          </a:p>
        </p:txBody>
      </p:sp>
      <p:sp>
        <p:nvSpPr>
          <p:cNvPr id="137" name="Triangle"/>
          <p:cNvSpPr/>
          <p:nvPr/>
        </p:nvSpPr>
        <p:spPr>
          <a:xfrm>
            <a:off x="1567947" y="327479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8" name="Triangle"/>
          <p:cNvSpPr/>
          <p:nvPr/>
        </p:nvSpPr>
        <p:spPr>
          <a:xfrm>
            <a:off x="2836117" y="4530261"/>
            <a:ext cx="478957" cy="8561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9" name="Triangle"/>
          <p:cNvSpPr/>
          <p:nvPr/>
        </p:nvSpPr>
        <p:spPr>
          <a:xfrm flipH="1">
            <a:off x="1094928" y="4530261"/>
            <a:ext cx="478957" cy="8561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0" name="Rectangle"/>
          <p:cNvSpPr/>
          <p:nvPr/>
        </p:nvSpPr>
        <p:spPr>
          <a:xfrm>
            <a:off x="1567947" y="4534234"/>
            <a:ext cx="1270001" cy="8561649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57" name="Group"/>
          <p:cNvGrpSpPr/>
          <p:nvPr/>
        </p:nvGrpSpPr>
        <p:grpSpPr>
          <a:xfrm>
            <a:off x="3956230" y="6939603"/>
            <a:ext cx="5938776" cy="3723038"/>
            <a:chOff x="0" y="0"/>
            <a:chExt cx="5938774" cy="3723037"/>
          </a:xfrm>
        </p:grpSpPr>
        <p:grpSp>
          <p:nvGrpSpPr>
            <p:cNvPr id="145" name="Group"/>
            <p:cNvGrpSpPr/>
            <p:nvPr/>
          </p:nvGrpSpPr>
          <p:grpSpPr>
            <a:xfrm>
              <a:off x="1911156" y="-1"/>
              <a:ext cx="841628" cy="3723039"/>
              <a:chOff x="0" y="0"/>
              <a:chExt cx="841626" cy="3723037"/>
            </a:xfrm>
          </p:grpSpPr>
          <p:sp>
            <p:nvSpPr>
              <p:cNvPr id="141" name="Triangle"/>
              <p:cNvSpPr/>
              <p:nvPr/>
            </p:nvSpPr>
            <p:spPr>
              <a:xfrm>
                <a:off x="179315" y="0"/>
                <a:ext cx="481440" cy="48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42" name="Triangle"/>
              <p:cNvSpPr/>
              <p:nvPr/>
            </p:nvSpPr>
            <p:spPr>
              <a:xfrm>
                <a:off x="660060" y="475931"/>
                <a:ext cx="181567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43" name="Triangle"/>
              <p:cNvSpPr/>
              <p:nvPr/>
            </p:nvSpPr>
            <p:spPr>
              <a:xfrm flipH="1">
                <a:off x="0" y="475931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44" name="Rectangle"/>
              <p:cNvSpPr/>
              <p:nvPr/>
            </p:nvSpPr>
            <p:spPr>
              <a:xfrm>
                <a:off x="179315" y="477436"/>
                <a:ext cx="481440" cy="3245602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150" name="Group"/>
            <p:cNvGrpSpPr/>
            <p:nvPr/>
          </p:nvGrpSpPr>
          <p:grpSpPr>
            <a:xfrm>
              <a:off x="3462247" y="-1"/>
              <a:ext cx="841626" cy="3723039"/>
              <a:chOff x="0" y="0"/>
              <a:chExt cx="841625" cy="3723037"/>
            </a:xfrm>
          </p:grpSpPr>
          <p:sp>
            <p:nvSpPr>
              <p:cNvPr id="146" name="Triangle"/>
              <p:cNvSpPr/>
              <p:nvPr/>
            </p:nvSpPr>
            <p:spPr>
              <a:xfrm>
                <a:off x="179314" y="0"/>
                <a:ext cx="481440" cy="48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47" name="Triangle"/>
              <p:cNvSpPr/>
              <p:nvPr/>
            </p:nvSpPr>
            <p:spPr>
              <a:xfrm>
                <a:off x="660059" y="475930"/>
                <a:ext cx="181567" cy="3245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48" name="Triangle"/>
              <p:cNvSpPr/>
              <p:nvPr/>
            </p:nvSpPr>
            <p:spPr>
              <a:xfrm flipH="1">
                <a:off x="0" y="475930"/>
                <a:ext cx="181566" cy="3245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49" name="Rectangle"/>
              <p:cNvSpPr/>
              <p:nvPr/>
            </p:nvSpPr>
            <p:spPr>
              <a:xfrm>
                <a:off x="179314" y="477436"/>
                <a:ext cx="481440" cy="3245602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155" name="Group"/>
            <p:cNvGrpSpPr/>
            <p:nvPr/>
          </p:nvGrpSpPr>
          <p:grpSpPr>
            <a:xfrm>
              <a:off x="5097149" y="-1"/>
              <a:ext cx="841626" cy="3723039"/>
              <a:chOff x="0" y="0"/>
              <a:chExt cx="841625" cy="3723037"/>
            </a:xfrm>
          </p:grpSpPr>
          <p:sp>
            <p:nvSpPr>
              <p:cNvPr id="151" name="Triangle"/>
              <p:cNvSpPr/>
              <p:nvPr/>
            </p:nvSpPr>
            <p:spPr>
              <a:xfrm>
                <a:off x="179315" y="0"/>
                <a:ext cx="481440" cy="48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2" name="Triangle"/>
              <p:cNvSpPr/>
              <p:nvPr/>
            </p:nvSpPr>
            <p:spPr>
              <a:xfrm>
                <a:off x="660059" y="475930"/>
                <a:ext cx="181567" cy="3245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3" name="Triangle"/>
              <p:cNvSpPr/>
              <p:nvPr/>
            </p:nvSpPr>
            <p:spPr>
              <a:xfrm flipH="1">
                <a:off x="0" y="475930"/>
                <a:ext cx="181566" cy="3245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4" name="Rectangle"/>
              <p:cNvSpPr/>
              <p:nvPr/>
            </p:nvSpPr>
            <p:spPr>
              <a:xfrm>
                <a:off x="179315" y="477436"/>
                <a:ext cx="481440" cy="3245602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56" name="Arrow"/>
            <p:cNvSpPr/>
            <p:nvPr/>
          </p:nvSpPr>
          <p:spPr>
            <a:xfrm>
              <a:off x="0" y="1226518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B42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74" name="Group"/>
          <p:cNvGrpSpPr/>
          <p:nvPr/>
        </p:nvGrpSpPr>
        <p:grpSpPr>
          <a:xfrm>
            <a:off x="10441669" y="6939603"/>
            <a:ext cx="5664968" cy="3723039"/>
            <a:chOff x="0" y="0"/>
            <a:chExt cx="5664967" cy="3723038"/>
          </a:xfrm>
        </p:grpSpPr>
        <p:grpSp>
          <p:nvGrpSpPr>
            <p:cNvPr id="162" name="Group"/>
            <p:cNvGrpSpPr/>
            <p:nvPr/>
          </p:nvGrpSpPr>
          <p:grpSpPr>
            <a:xfrm>
              <a:off x="1637348" y="-1"/>
              <a:ext cx="841628" cy="3723040"/>
              <a:chOff x="0" y="0"/>
              <a:chExt cx="841626" cy="3723038"/>
            </a:xfrm>
          </p:grpSpPr>
          <p:sp>
            <p:nvSpPr>
              <p:cNvPr id="158" name="Triangle"/>
              <p:cNvSpPr/>
              <p:nvPr/>
            </p:nvSpPr>
            <p:spPr>
              <a:xfrm>
                <a:off x="179315" y="0"/>
                <a:ext cx="481440" cy="48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4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9" name="Triangle"/>
              <p:cNvSpPr/>
              <p:nvPr/>
            </p:nvSpPr>
            <p:spPr>
              <a:xfrm>
                <a:off x="660061" y="475931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60" name="Triangle"/>
              <p:cNvSpPr/>
              <p:nvPr/>
            </p:nvSpPr>
            <p:spPr>
              <a:xfrm flipH="1">
                <a:off x="0" y="475931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61" name="Rectangle"/>
              <p:cNvSpPr/>
              <p:nvPr/>
            </p:nvSpPr>
            <p:spPr>
              <a:xfrm>
                <a:off x="179315" y="477437"/>
                <a:ext cx="481440" cy="3245602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167" name="Group"/>
            <p:cNvGrpSpPr/>
            <p:nvPr/>
          </p:nvGrpSpPr>
          <p:grpSpPr>
            <a:xfrm>
              <a:off x="3188441" y="-1"/>
              <a:ext cx="841625" cy="3723040"/>
              <a:chOff x="0" y="0"/>
              <a:chExt cx="841624" cy="3723038"/>
            </a:xfrm>
          </p:grpSpPr>
          <p:sp>
            <p:nvSpPr>
              <p:cNvPr id="163" name="Triangle"/>
              <p:cNvSpPr/>
              <p:nvPr/>
            </p:nvSpPr>
            <p:spPr>
              <a:xfrm>
                <a:off x="179314" y="0"/>
                <a:ext cx="481440" cy="48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4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64" name="Triangle"/>
              <p:cNvSpPr/>
              <p:nvPr/>
            </p:nvSpPr>
            <p:spPr>
              <a:xfrm>
                <a:off x="660058" y="475931"/>
                <a:ext cx="181567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65" name="Triangle"/>
              <p:cNvSpPr/>
              <p:nvPr/>
            </p:nvSpPr>
            <p:spPr>
              <a:xfrm flipH="1">
                <a:off x="0" y="475931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66" name="Rectangle"/>
              <p:cNvSpPr/>
              <p:nvPr/>
            </p:nvSpPr>
            <p:spPr>
              <a:xfrm>
                <a:off x="179314" y="477437"/>
                <a:ext cx="481440" cy="3245602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172" name="Group"/>
            <p:cNvGrpSpPr/>
            <p:nvPr/>
          </p:nvGrpSpPr>
          <p:grpSpPr>
            <a:xfrm>
              <a:off x="4823342" y="-1"/>
              <a:ext cx="841626" cy="3723040"/>
              <a:chOff x="0" y="0"/>
              <a:chExt cx="841624" cy="3723038"/>
            </a:xfrm>
          </p:grpSpPr>
          <p:sp>
            <p:nvSpPr>
              <p:cNvPr id="168" name="Triangle"/>
              <p:cNvSpPr/>
              <p:nvPr/>
            </p:nvSpPr>
            <p:spPr>
              <a:xfrm>
                <a:off x="179314" y="0"/>
                <a:ext cx="481440" cy="48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4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69" name="Triangle"/>
              <p:cNvSpPr/>
              <p:nvPr/>
            </p:nvSpPr>
            <p:spPr>
              <a:xfrm>
                <a:off x="660058" y="475931"/>
                <a:ext cx="181567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70" name="Triangle"/>
              <p:cNvSpPr/>
              <p:nvPr/>
            </p:nvSpPr>
            <p:spPr>
              <a:xfrm flipH="1">
                <a:off x="0" y="475931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71" name="Rectangle"/>
              <p:cNvSpPr/>
              <p:nvPr/>
            </p:nvSpPr>
            <p:spPr>
              <a:xfrm>
                <a:off x="179314" y="477437"/>
                <a:ext cx="481440" cy="3245602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73" name="Arrow"/>
            <p:cNvSpPr/>
            <p:nvPr/>
          </p:nvSpPr>
          <p:spPr>
            <a:xfrm>
              <a:off x="0" y="1226518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B42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91" name="Group"/>
          <p:cNvGrpSpPr/>
          <p:nvPr/>
        </p:nvGrpSpPr>
        <p:grpSpPr>
          <a:xfrm>
            <a:off x="16653301" y="6495103"/>
            <a:ext cx="5664968" cy="4167539"/>
            <a:chOff x="0" y="0"/>
            <a:chExt cx="5664967" cy="4167537"/>
          </a:xfrm>
        </p:grpSpPr>
        <p:sp>
          <p:nvSpPr>
            <p:cNvPr id="175" name="Triangle"/>
            <p:cNvSpPr/>
            <p:nvPr/>
          </p:nvSpPr>
          <p:spPr>
            <a:xfrm>
              <a:off x="1816664" y="0"/>
              <a:ext cx="481440" cy="48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B42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79" name="Group"/>
            <p:cNvGrpSpPr/>
            <p:nvPr/>
          </p:nvGrpSpPr>
          <p:grpSpPr>
            <a:xfrm>
              <a:off x="1637349" y="920430"/>
              <a:ext cx="841627" cy="3247108"/>
              <a:chOff x="0" y="0"/>
              <a:chExt cx="841626" cy="3247106"/>
            </a:xfrm>
          </p:grpSpPr>
          <p:sp>
            <p:nvSpPr>
              <p:cNvPr id="176" name="Triangle"/>
              <p:cNvSpPr/>
              <p:nvPr/>
            </p:nvSpPr>
            <p:spPr>
              <a:xfrm>
                <a:off x="660060" y="0"/>
                <a:ext cx="181567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77" name="Triangle"/>
              <p:cNvSpPr/>
              <p:nvPr/>
            </p:nvSpPr>
            <p:spPr>
              <a:xfrm flipH="1">
                <a:off x="0" y="0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78" name="Rectangle"/>
              <p:cNvSpPr/>
              <p:nvPr/>
            </p:nvSpPr>
            <p:spPr>
              <a:xfrm>
                <a:off x="179314" y="1506"/>
                <a:ext cx="481440" cy="3245601"/>
              </a:xfrm>
              <a:prstGeom prst="rect">
                <a:avLst/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80" name="Triangle"/>
            <p:cNvSpPr/>
            <p:nvPr/>
          </p:nvSpPr>
          <p:spPr>
            <a:xfrm>
              <a:off x="3367755" y="0"/>
              <a:ext cx="481440" cy="48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B42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84" name="Group"/>
            <p:cNvGrpSpPr/>
            <p:nvPr/>
          </p:nvGrpSpPr>
          <p:grpSpPr>
            <a:xfrm>
              <a:off x="3188441" y="920430"/>
              <a:ext cx="841625" cy="3247108"/>
              <a:chOff x="0" y="0"/>
              <a:chExt cx="841624" cy="3247106"/>
            </a:xfrm>
          </p:grpSpPr>
          <p:sp>
            <p:nvSpPr>
              <p:cNvPr id="181" name="Triangle"/>
              <p:cNvSpPr/>
              <p:nvPr/>
            </p:nvSpPr>
            <p:spPr>
              <a:xfrm>
                <a:off x="660058" y="0"/>
                <a:ext cx="181567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2" name="Triangle"/>
              <p:cNvSpPr/>
              <p:nvPr/>
            </p:nvSpPr>
            <p:spPr>
              <a:xfrm flipH="1">
                <a:off x="0" y="0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3" name="Rectangle"/>
              <p:cNvSpPr/>
              <p:nvPr/>
            </p:nvSpPr>
            <p:spPr>
              <a:xfrm>
                <a:off x="179314" y="1506"/>
                <a:ext cx="481440" cy="3245601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85" name="Triangle"/>
            <p:cNvSpPr/>
            <p:nvPr/>
          </p:nvSpPr>
          <p:spPr>
            <a:xfrm>
              <a:off x="5002657" y="0"/>
              <a:ext cx="481440" cy="48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B42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89" name="Group"/>
            <p:cNvGrpSpPr/>
            <p:nvPr/>
          </p:nvGrpSpPr>
          <p:grpSpPr>
            <a:xfrm>
              <a:off x="4823342" y="920430"/>
              <a:ext cx="841626" cy="3247108"/>
              <a:chOff x="0" y="0"/>
              <a:chExt cx="841624" cy="3247106"/>
            </a:xfrm>
          </p:grpSpPr>
          <p:sp>
            <p:nvSpPr>
              <p:cNvPr id="186" name="Triangle"/>
              <p:cNvSpPr/>
              <p:nvPr/>
            </p:nvSpPr>
            <p:spPr>
              <a:xfrm>
                <a:off x="660058" y="0"/>
                <a:ext cx="181567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" name="Triangle"/>
              <p:cNvSpPr/>
              <p:nvPr/>
            </p:nvSpPr>
            <p:spPr>
              <a:xfrm flipH="1">
                <a:off x="0" y="0"/>
                <a:ext cx="181566" cy="324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8" name="Rectangle"/>
              <p:cNvSpPr/>
              <p:nvPr/>
            </p:nvSpPr>
            <p:spPr>
              <a:xfrm>
                <a:off x="179314" y="1506"/>
                <a:ext cx="481440" cy="3245601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90" name="Arrow"/>
            <p:cNvSpPr/>
            <p:nvPr/>
          </p:nvSpPr>
          <p:spPr>
            <a:xfrm>
              <a:off x="0" y="1671018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B42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94" name="Group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732750" y="2787231"/>
            <a:ext cx="5146991" cy="2246177"/>
            <a:chOff x="0" y="0"/>
            <a:chExt cx="5146990" cy="2246175"/>
          </a:xfrm>
        </p:grpSpPr>
        <p:sp>
          <p:nvSpPr>
            <p:cNvPr id="192" name="Underwear"/>
            <p:cNvSpPr/>
            <p:nvPr/>
          </p:nvSpPr>
          <p:spPr>
            <a:xfrm>
              <a:off x="1847161" y="1239864"/>
              <a:ext cx="1452667" cy="1006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" y="0"/>
                  </a:moveTo>
                  <a:lnTo>
                    <a:pt x="0" y="10643"/>
                  </a:lnTo>
                  <a:cubicBezTo>
                    <a:pt x="6326" y="14206"/>
                    <a:pt x="7158" y="21600"/>
                    <a:pt x="7158" y="21600"/>
                  </a:cubicBezTo>
                  <a:lnTo>
                    <a:pt x="14442" y="21600"/>
                  </a:lnTo>
                  <a:cubicBezTo>
                    <a:pt x="14442" y="21600"/>
                    <a:pt x="15274" y="14206"/>
                    <a:pt x="21600" y="10643"/>
                  </a:cubicBezTo>
                  <a:lnTo>
                    <a:pt x="20863" y="0"/>
                  </a:lnTo>
                  <a:lnTo>
                    <a:pt x="736" y="0"/>
                  </a:lnTo>
                  <a:close/>
                  <a:moveTo>
                    <a:pt x="1394" y="2129"/>
                  </a:moveTo>
                  <a:lnTo>
                    <a:pt x="20206" y="2129"/>
                  </a:lnTo>
                  <a:lnTo>
                    <a:pt x="20280" y="3198"/>
                  </a:lnTo>
                  <a:lnTo>
                    <a:pt x="14165" y="3198"/>
                  </a:lnTo>
                  <a:cubicBezTo>
                    <a:pt x="14448" y="5025"/>
                    <a:pt x="15279" y="10361"/>
                    <a:pt x="16001" y="14748"/>
                  </a:cubicBezTo>
                  <a:cubicBezTo>
                    <a:pt x="15786" y="15104"/>
                    <a:pt x="15594" y="15459"/>
                    <a:pt x="15415" y="15810"/>
                  </a:cubicBezTo>
                  <a:cubicBezTo>
                    <a:pt x="14632" y="11088"/>
                    <a:pt x="13662" y="4854"/>
                    <a:pt x="13406" y="3198"/>
                  </a:cubicBezTo>
                  <a:lnTo>
                    <a:pt x="8189" y="3198"/>
                  </a:lnTo>
                  <a:cubicBezTo>
                    <a:pt x="8036" y="4148"/>
                    <a:pt x="7634" y="6628"/>
                    <a:pt x="7168" y="9471"/>
                  </a:cubicBezTo>
                  <a:cubicBezTo>
                    <a:pt x="8854" y="10083"/>
                    <a:pt x="10103" y="12239"/>
                    <a:pt x="10192" y="14787"/>
                  </a:cubicBezTo>
                  <a:cubicBezTo>
                    <a:pt x="10277" y="17180"/>
                    <a:pt x="9318" y="19410"/>
                    <a:pt x="7803" y="20372"/>
                  </a:cubicBezTo>
                  <a:cubicBezTo>
                    <a:pt x="7742" y="20081"/>
                    <a:pt x="7660" y="19737"/>
                    <a:pt x="7555" y="19354"/>
                  </a:cubicBezTo>
                  <a:cubicBezTo>
                    <a:pt x="8759" y="18552"/>
                    <a:pt x="9520" y="16763"/>
                    <a:pt x="9452" y="14840"/>
                  </a:cubicBezTo>
                  <a:cubicBezTo>
                    <a:pt x="9379" y="12768"/>
                    <a:pt x="8367" y="11017"/>
                    <a:pt x="6998" y="10514"/>
                  </a:cubicBezTo>
                  <a:cubicBezTo>
                    <a:pt x="6713" y="12255"/>
                    <a:pt x="6412" y="14071"/>
                    <a:pt x="6137" y="15719"/>
                  </a:cubicBezTo>
                  <a:cubicBezTo>
                    <a:pt x="5958" y="15372"/>
                    <a:pt x="5767" y="15022"/>
                    <a:pt x="5552" y="14670"/>
                  </a:cubicBezTo>
                  <a:cubicBezTo>
                    <a:pt x="6280" y="10284"/>
                    <a:pt x="7135" y="5019"/>
                    <a:pt x="7430" y="3198"/>
                  </a:cubicBezTo>
                  <a:lnTo>
                    <a:pt x="1320" y="3198"/>
                  </a:lnTo>
                  <a:lnTo>
                    <a:pt x="1394" y="2129"/>
                  </a:lnTo>
                  <a:close/>
                </a:path>
              </a:pathLst>
            </a:custGeom>
            <a:solidFill>
              <a:srgbClr val="00B42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3" name="*control plane may not resemble underwear"/>
            <p:cNvSpPr txBox="1"/>
            <p:nvPr/>
          </p:nvSpPr>
          <p:spPr>
            <a:xfrm>
              <a:off x="0" y="-1"/>
              <a:ext cx="5146991" cy="1005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*control plane may not resemble underwear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2"/>
      <p:bldP build="whole" bldLvl="1" animBg="1" rev="0" advAuto="0" spid="191" grpId="3"/>
      <p:bldP build="whole" bldLvl="1" animBg="1" rev="0" advAuto="0" spid="194" grpId="4"/>
      <p:bldP build="whole" bldLvl="1" animBg="1" rev="0" advAuto="0" spid="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rey Matter and Envo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Grey Matter and Envoy</a:t>
            </a:r>
          </a:p>
        </p:txBody>
      </p:sp>
      <p:sp>
        <p:nvSpPr>
          <p:cNvPr id="197" name="Envoy Filt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Envoy Filters</a:t>
            </a:r>
          </a:p>
          <a:p>
            <a:pPr lvl="2"/>
            <a:r>
              <a:t>Server Name Indication, Redis, MongoDB, MySQL, Thrift, ZooKeeper</a:t>
            </a:r>
          </a:p>
          <a:p>
            <a:pPr lvl="2"/>
            <a:r>
              <a:t>CORS, CSFR, Fault Injection, Health Checking, Rate Limiting, JWT Authentication, External Authorization</a:t>
            </a:r>
          </a:p>
          <a:p>
            <a:pPr/>
            <a:r>
              <a:t>Grey Matter Filters</a:t>
            </a:r>
          </a:p>
          <a:p>
            <a:pPr lvl="2"/>
            <a:r>
              <a:t>mTLS Impersonation, Observables, List Authorization, OpenID Connect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uiding Princi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Guiding Principles</a:t>
            </a:r>
          </a:p>
        </p:txBody>
      </p:sp>
      <p:sp>
        <p:nvSpPr>
          <p:cNvPr id="200" name="Business Intelligen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Business Intelligence</a:t>
            </a:r>
          </a:p>
          <a:p>
            <a:pPr/>
            <a:r>
              <a:t>Hybrid and Multi-cloud</a:t>
            </a:r>
          </a:p>
          <a:p>
            <a:pPr/>
            <a:r>
              <a:t>Content Security and Compliance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Business Intellig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Business Intelligence</a:t>
            </a:r>
          </a:p>
        </p:txBody>
      </p:sp>
      <p:pic>
        <p:nvPicPr>
          <p:cNvPr id="203" name="Screen Shot 2019-06-20 at 1.34.48 PM.png" descr="Screen Shot 2019-06-20 at 1.34.48 PM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5606" y="3337065"/>
            <a:ext cx="14303935" cy="904908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04" name="Screen Shot 2019-06-20 at 1.36.08 PM.png" descr="Screen Shot 2019-06-20 at 1.36.0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36531" y="8594872"/>
            <a:ext cx="7403359" cy="46835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05" name="Screen Shot 2019-06-20 at 1.37.11 PM.png" descr="Screen Shot 2019-06-20 at 1.37.1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36531" y="2787019"/>
            <a:ext cx="7403361" cy="46835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Hybrid and Multi-clou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and Multi-cloud</a:t>
            </a:r>
          </a:p>
        </p:txBody>
      </p:sp>
      <p:grpSp>
        <p:nvGrpSpPr>
          <p:cNvPr id="223" name="Group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3095919" y="3183989"/>
            <a:ext cx="18192162" cy="7958322"/>
            <a:chOff x="0" y="0"/>
            <a:chExt cx="18192161" cy="7958321"/>
          </a:xfrm>
        </p:grpSpPr>
        <p:sp>
          <p:nvSpPr>
            <p:cNvPr id="208" name="Cloud"/>
            <p:cNvSpPr/>
            <p:nvPr/>
          </p:nvSpPr>
          <p:spPr>
            <a:xfrm>
              <a:off x="0" y="403717"/>
              <a:ext cx="4373397" cy="2635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00B42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9" name="AWS.png" descr="AWS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712676" y="743821"/>
              <a:ext cx="3259079" cy="195544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210" name="GCP.png" descr="GCP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77075" y="502344"/>
              <a:ext cx="2438401" cy="24384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11" name="Equation"/>
            <p:cNvSpPr txBox="1"/>
            <p:nvPr/>
          </p:nvSpPr>
          <p:spPr>
            <a:xfrm>
              <a:off x="5046902" y="680144"/>
              <a:ext cx="1437641" cy="208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0000" i="1">
                        <a:solidFill>
                          <a:srgbClr val="00B42B"/>
                        </a:solidFill>
                        <a:latin typeface="Cambria Math" panose="02040503050406030204" pitchFamily="18" charset="0"/>
                      </a:rPr>
                      <m:t>∉</m:t>
                    </m:r>
                  </m:oMath>
                </m:oMathPara>
              </a14:m>
              <a:endParaRPr sz="20000">
                <a:solidFill>
                  <a:srgbClr val="00B42B"/>
                </a:solidFill>
              </a:endParaRPr>
            </a:p>
          </p:txBody>
        </p:sp>
        <p:sp>
          <p:nvSpPr>
            <p:cNvPr id="212" name="{"/>
            <p:cNvSpPr txBox="1"/>
            <p:nvPr/>
          </p:nvSpPr>
          <p:spPr>
            <a:xfrm>
              <a:off x="7158047" y="-1"/>
              <a:ext cx="960121" cy="306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20000">
                  <a:solidFill>
                    <a:srgbClr val="00B42B"/>
                  </a:solidFill>
                </a:defRPr>
              </a:lvl1pPr>
            </a:lstStyle>
            <a:p>
              <a:pPr/>
              <a:r>
                <a:t>{</a:t>
              </a:r>
            </a:p>
          </p:txBody>
        </p:sp>
        <p:sp>
          <p:nvSpPr>
            <p:cNvPr id="213" name="}"/>
            <p:cNvSpPr txBox="1"/>
            <p:nvPr/>
          </p:nvSpPr>
          <p:spPr>
            <a:xfrm>
              <a:off x="17232041" y="-1"/>
              <a:ext cx="960121" cy="306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20000">
                  <a:solidFill>
                    <a:srgbClr val="00B42B"/>
                  </a:solidFill>
                </a:defRPr>
              </a:lvl1pPr>
            </a:lstStyle>
            <a:p>
              <a:pPr/>
              <a:r>
                <a:t>}</a:t>
              </a:r>
            </a:p>
          </p:txBody>
        </p:sp>
        <p:pic>
          <p:nvPicPr>
            <p:cNvPr id="214" name="Untitled.png" descr="Untitled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13152" y="515044"/>
              <a:ext cx="3200401" cy="2413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15" name="Children At Play"/>
            <p:cNvSpPr/>
            <p:nvPr/>
          </p:nvSpPr>
          <p:spPr>
            <a:xfrm>
              <a:off x="502111" y="5167110"/>
              <a:ext cx="1319820" cy="2074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20" y="0"/>
                  </a:moveTo>
                  <a:cubicBezTo>
                    <a:pt x="7631" y="0"/>
                    <a:pt x="6841" y="201"/>
                    <a:pt x="6239" y="602"/>
                  </a:cubicBezTo>
                  <a:cubicBezTo>
                    <a:pt x="5035" y="1404"/>
                    <a:pt x="5035" y="2704"/>
                    <a:pt x="6239" y="3506"/>
                  </a:cubicBezTo>
                  <a:cubicBezTo>
                    <a:pt x="7443" y="4308"/>
                    <a:pt x="9395" y="4308"/>
                    <a:pt x="10599" y="3506"/>
                  </a:cubicBezTo>
                  <a:cubicBezTo>
                    <a:pt x="11803" y="2704"/>
                    <a:pt x="11803" y="1404"/>
                    <a:pt x="10599" y="602"/>
                  </a:cubicBezTo>
                  <a:cubicBezTo>
                    <a:pt x="9997" y="201"/>
                    <a:pt x="9209" y="0"/>
                    <a:pt x="8420" y="0"/>
                  </a:cubicBezTo>
                  <a:close/>
                  <a:moveTo>
                    <a:pt x="12041" y="4278"/>
                  </a:moveTo>
                  <a:cubicBezTo>
                    <a:pt x="10063" y="4274"/>
                    <a:pt x="8150" y="4994"/>
                    <a:pt x="7287" y="6242"/>
                  </a:cubicBezTo>
                  <a:lnTo>
                    <a:pt x="5170" y="9302"/>
                  </a:lnTo>
                  <a:lnTo>
                    <a:pt x="1323" y="8418"/>
                  </a:lnTo>
                  <a:lnTo>
                    <a:pt x="0" y="10055"/>
                  </a:lnTo>
                  <a:lnTo>
                    <a:pt x="6749" y="11699"/>
                  </a:lnTo>
                  <a:lnTo>
                    <a:pt x="8591" y="9187"/>
                  </a:lnTo>
                  <a:cubicBezTo>
                    <a:pt x="8591" y="9187"/>
                    <a:pt x="9405" y="11497"/>
                    <a:pt x="9857" y="12425"/>
                  </a:cubicBezTo>
                  <a:lnTo>
                    <a:pt x="5186" y="16053"/>
                  </a:lnTo>
                  <a:lnTo>
                    <a:pt x="3493" y="21329"/>
                  </a:lnTo>
                  <a:lnTo>
                    <a:pt x="6397" y="21600"/>
                  </a:lnTo>
                  <a:lnTo>
                    <a:pt x="7916" y="17838"/>
                  </a:lnTo>
                  <a:lnTo>
                    <a:pt x="11409" y="15999"/>
                  </a:lnTo>
                  <a:lnTo>
                    <a:pt x="12396" y="19183"/>
                  </a:lnTo>
                  <a:lnTo>
                    <a:pt x="20931" y="18915"/>
                  </a:lnTo>
                  <a:lnTo>
                    <a:pt x="20496" y="17052"/>
                  </a:lnTo>
                  <a:lnTo>
                    <a:pt x="15481" y="17163"/>
                  </a:lnTo>
                  <a:lnTo>
                    <a:pt x="16531" y="12011"/>
                  </a:lnTo>
                  <a:cubicBezTo>
                    <a:pt x="15796" y="10178"/>
                    <a:pt x="14766" y="7569"/>
                    <a:pt x="14766" y="7569"/>
                  </a:cubicBezTo>
                  <a:lnTo>
                    <a:pt x="17153" y="8300"/>
                  </a:lnTo>
                  <a:lnTo>
                    <a:pt x="19102" y="10454"/>
                  </a:lnTo>
                  <a:lnTo>
                    <a:pt x="21600" y="9474"/>
                  </a:lnTo>
                  <a:lnTo>
                    <a:pt x="19112" y="6451"/>
                  </a:lnTo>
                  <a:lnTo>
                    <a:pt x="14686" y="4751"/>
                  </a:lnTo>
                  <a:cubicBezTo>
                    <a:pt x="13852" y="4431"/>
                    <a:pt x="12940" y="4280"/>
                    <a:pt x="12041" y="4278"/>
                  </a:cubicBezTo>
                  <a:close/>
                </a:path>
              </a:pathLst>
            </a:custGeom>
            <a:solidFill>
              <a:srgbClr val="00B42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6" name="Stopwatch"/>
            <p:cNvSpPr/>
            <p:nvPr/>
          </p:nvSpPr>
          <p:spPr>
            <a:xfrm>
              <a:off x="2185692" y="5229037"/>
              <a:ext cx="1685594" cy="1950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83" y="0"/>
                  </a:moveTo>
                  <a:cubicBezTo>
                    <a:pt x="8677" y="0"/>
                    <a:pt x="8349" y="285"/>
                    <a:pt x="8349" y="636"/>
                  </a:cubicBezTo>
                  <a:cubicBezTo>
                    <a:pt x="8349" y="987"/>
                    <a:pt x="8677" y="1271"/>
                    <a:pt x="9083" y="1271"/>
                  </a:cubicBezTo>
                  <a:lnTo>
                    <a:pt x="10064" y="1271"/>
                  </a:lnTo>
                  <a:lnTo>
                    <a:pt x="10064" y="2960"/>
                  </a:lnTo>
                  <a:cubicBezTo>
                    <a:pt x="4451" y="3288"/>
                    <a:pt x="0" y="7336"/>
                    <a:pt x="0" y="12268"/>
                  </a:cubicBezTo>
                  <a:cubicBezTo>
                    <a:pt x="0" y="17414"/>
                    <a:pt x="4845" y="21600"/>
                    <a:pt x="10800" y="21600"/>
                  </a:cubicBezTo>
                  <a:cubicBezTo>
                    <a:pt x="16755" y="21600"/>
                    <a:pt x="21600" y="17414"/>
                    <a:pt x="21600" y="12268"/>
                  </a:cubicBezTo>
                  <a:cubicBezTo>
                    <a:pt x="21600" y="9530"/>
                    <a:pt x="20228" y="7065"/>
                    <a:pt x="18048" y="5356"/>
                  </a:cubicBezTo>
                  <a:cubicBezTo>
                    <a:pt x="18095" y="5326"/>
                    <a:pt x="18139" y="5288"/>
                    <a:pt x="18173" y="5243"/>
                  </a:cubicBezTo>
                  <a:lnTo>
                    <a:pt x="18534" y="4762"/>
                  </a:lnTo>
                  <a:cubicBezTo>
                    <a:pt x="18681" y="4567"/>
                    <a:pt x="18616" y="4303"/>
                    <a:pt x="18389" y="4177"/>
                  </a:cubicBezTo>
                  <a:lnTo>
                    <a:pt x="16675" y="3215"/>
                  </a:lnTo>
                  <a:cubicBezTo>
                    <a:pt x="16448" y="3088"/>
                    <a:pt x="16144" y="3144"/>
                    <a:pt x="15997" y="3340"/>
                  </a:cubicBezTo>
                  <a:lnTo>
                    <a:pt x="15636" y="3822"/>
                  </a:lnTo>
                  <a:cubicBezTo>
                    <a:pt x="15615" y="3849"/>
                    <a:pt x="15599" y="3878"/>
                    <a:pt x="15587" y="3907"/>
                  </a:cubicBezTo>
                  <a:cubicBezTo>
                    <a:pt x="14351" y="3376"/>
                    <a:pt x="12983" y="3045"/>
                    <a:pt x="11536" y="2960"/>
                  </a:cubicBezTo>
                  <a:lnTo>
                    <a:pt x="11536" y="1271"/>
                  </a:lnTo>
                  <a:lnTo>
                    <a:pt x="12517" y="1271"/>
                  </a:lnTo>
                  <a:cubicBezTo>
                    <a:pt x="12923" y="1271"/>
                    <a:pt x="13251" y="987"/>
                    <a:pt x="13251" y="636"/>
                  </a:cubicBezTo>
                  <a:cubicBezTo>
                    <a:pt x="13251" y="285"/>
                    <a:pt x="12923" y="0"/>
                    <a:pt x="12517" y="0"/>
                  </a:cubicBezTo>
                  <a:lnTo>
                    <a:pt x="9083" y="0"/>
                  </a:lnTo>
                  <a:close/>
                  <a:moveTo>
                    <a:pt x="10800" y="4207"/>
                  </a:moveTo>
                  <a:cubicBezTo>
                    <a:pt x="15944" y="4207"/>
                    <a:pt x="20129" y="7823"/>
                    <a:pt x="20129" y="12268"/>
                  </a:cubicBezTo>
                  <a:cubicBezTo>
                    <a:pt x="20129" y="16713"/>
                    <a:pt x="15944" y="20329"/>
                    <a:pt x="10800" y="20329"/>
                  </a:cubicBezTo>
                  <a:cubicBezTo>
                    <a:pt x="5656" y="20329"/>
                    <a:pt x="1471" y="16713"/>
                    <a:pt x="1471" y="12268"/>
                  </a:cubicBezTo>
                  <a:cubicBezTo>
                    <a:pt x="1471" y="7823"/>
                    <a:pt x="5656" y="4207"/>
                    <a:pt x="10800" y="4207"/>
                  </a:cubicBezTo>
                  <a:close/>
                  <a:moveTo>
                    <a:pt x="10800" y="6222"/>
                  </a:moveTo>
                  <a:cubicBezTo>
                    <a:pt x="10394" y="6222"/>
                    <a:pt x="10064" y="6505"/>
                    <a:pt x="10064" y="6856"/>
                  </a:cubicBezTo>
                  <a:lnTo>
                    <a:pt x="10064" y="12268"/>
                  </a:lnTo>
                  <a:cubicBezTo>
                    <a:pt x="10064" y="12619"/>
                    <a:pt x="10394" y="12904"/>
                    <a:pt x="10800" y="12904"/>
                  </a:cubicBezTo>
                  <a:cubicBezTo>
                    <a:pt x="11206" y="12904"/>
                    <a:pt x="11536" y="12619"/>
                    <a:pt x="11536" y="12268"/>
                  </a:cubicBezTo>
                  <a:lnTo>
                    <a:pt x="11536" y="6856"/>
                  </a:lnTo>
                  <a:cubicBezTo>
                    <a:pt x="11536" y="6505"/>
                    <a:pt x="11206" y="6222"/>
                    <a:pt x="10800" y="6222"/>
                  </a:cubicBezTo>
                  <a:close/>
                </a:path>
              </a:pathLst>
            </a:custGeom>
            <a:solidFill>
              <a:srgbClr val="00B42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7" name="Equation"/>
            <p:cNvSpPr txBox="1"/>
            <p:nvPr/>
          </p:nvSpPr>
          <p:spPr>
            <a:xfrm>
              <a:off x="5046902" y="5163025"/>
              <a:ext cx="1437641" cy="208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0000" i="1">
                        <a:solidFill>
                          <a:srgbClr val="00B42B"/>
                        </a:solidFill>
                        <a:latin typeface="Cambria Math" panose="02040503050406030204" pitchFamily="18" charset="0"/>
                      </a:rPr>
                      <m:t>∉</m:t>
                    </m:r>
                  </m:oMath>
                </m:oMathPara>
              </a14:m>
              <a:endParaRPr sz="20000">
                <a:solidFill>
                  <a:srgbClr val="00B42B"/>
                </a:solidFill>
              </a:endParaRPr>
            </a:p>
          </p:txBody>
        </p:sp>
        <p:sp>
          <p:nvSpPr>
            <p:cNvPr id="218" name="{"/>
            <p:cNvSpPr txBox="1"/>
            <p:nvPr/>
          </p:nvSpPr>
          <p:spPr>
            <a:xfrm>
              <a:off x="7125790" y="4373850"/>
              <a:ext cx="960121" cy="306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20000">
                  <a:solidFill>
                    <a:srgbClr val="00B42B"/>
                  </a:solidFill>
                </a:defRPr>
              </a:lvl1pPr>
            </a:lstStyle>
            <a:p>
              <a:pPr/>
              <a:r>
                <a:t>{</a:t>
              </a:r>
            </a:p>
          </p:txBody>
        </p:sp>
        <p:sp>
          <p:nvSpPr>
            <p:cNvPr id="219" name="}"/>
            <p:cNvSpPr txBox="1"/>
            <p:nvPr/>
          </p:nvSpPr>
          <p:spPr>
            <a:xfrm>
              <a:off x="17199784" y="4373850"/>
              <a:ext cx="960121" cy="306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20000">
                  <a:solidFill>
                    <a:srgbClr val="00B42B"/>
                  </a:solidFill>
                </a:defRPr>
              </a:lvl1pPr>
            </a:lstStyle>
            <a:p>
              <a:pPr/>
              <a:r>
                <a:t>}</a:t>
              </a:r>
            </a:p>
          </p:txBody>
        </p:sp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055485" y="4785359"/>
              <a:ext cx="2915737" cy="283813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4354" y="4574886"/>
              <a:ext cx="3259079" cy="325907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222" name="Untitled1.png" descr="Untitled1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375004" y="4450530"/>
              <a:ext cx="2840911" cy="350779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ontent Security and Compli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Content Security and Compliance</a:t>
            </a:r>
          </a:p>
        </p:txBody>
      </p:sp>
      <p:pic>
        <p:nvPicPr>
          <p:cNvPr id="226" name="Screen Shot 2019-06-20 at 2.44.11 PM.png" descr="Screen Shot 2019-06-20 at 2.44.11 PM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3299" y="3275526"/>
            <a:ext cx="14136164" cy="894294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27" name="Immutable Ledger…"/>
          <p:cNvSpPr txBox="1"/>
          <p:nvPr>
            <p:ph type="body" sz="half" idx="1"/>
          </p:nvPr>
        </p:nvSpPr>
        <p:spPr>
          <a:xfrm>
            <a:off x="1689100" y="3149600"/>
            <a:ext cx="7284131" cy="9296400"/>
          </a:xfrm>
          <a:prstGeom prst="rect">
            <a:avLst/>
          </a:prstGeom>
        </p:spPr>
        <p:txBody>
          <a:bodyPr/>
          <a:lstStyle/>
          <a:p>
            <a:pPr/>
            <a:r>
              <a:t>Immutable Ledger</a:t>
            </a:r>
          </a:p>
          <a:p>
            <a:pPr/>
            <a:r>
              <a:t>Platform Agnostic</a:t>
            </a:r>
          </a:p>
          <a:p>
            <a:pPr/>
            <a:r>
              <a:t>Dynamic Policy Engine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Book"/>
        <a:ea typeface="Avenir Book"/>
        <a:cs typeface="Avenir Book"/>
      </a:majorFont>
      <a:minorFont>
        <a:latin typeface="Avenir Book"/>
        <a:ea typeface="Avenir Book"/>
        <a:cs typeface="Avenir Boo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Book"/>
        <a:ea typeface="Avenir Book"/>
        <a:cs typeface="Avenir Book"/>
      </a:majorFont>
      <a:minorFont>
        <a:latin typeface="Avenir Book"/>
        <a:ea typeface="Avenir Book"/>
        <a:cs typeface="Avenir Boo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