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Lst>
  <p:sldSz cy="5143500" cx="9144000"/>
  <p:notesSz cx="6858000" cy="9144000"/>
  <p:embeddedFontLst>
    <p:embeddedFont>
      <p:font typeface="Montserrat SemiBold"/>
      <p:regular r:id="rId82"/>
      <p:bold r:id="rId83"/>
      <p:italic r:id="rId84"/>
      <p:boldItalic r:id="rId85"/>
    </p:embeddedFont>
    <p:embeddedFont>
      <p:font typeface="Roboto"/>
      <p:regular r:id="rId86"/>
      <p:bold r:id="rId87"/>
      <p:italic r:id="rId88"/>
      <p:boldItalic r:id="rId89"/>
    </p:embeddedFont>
    <p:embeddedFont>
      <p:font typeface="Lato"/>
      <p:regular r:id="rId90"/>
      <p:bold r:id="rId91"/>
      <p:italic r:id="rId92"/>
      <p:boldItalic r:id="rId93"/>
    </p:embeddedFont>
    <p:embeddedFont>
      <p:font typeface="Montserrat"/>
      <p:regular r:id="rId94"/>
      <p:bold r:id="rId95"/>
      <p:italic r:id="rId96"/>
      <p:boldItalic r:id="rId97"/>
    </p:embeddedFont>
    <p:embeddedFont>
      <p:font typeface="Source Sans Pro"/>
      <p:regular r:id="rId98"/>
      <p:bold r:id="rId99"/>
      <p:italic r:id="rId100"/>
      <p:boldItalic r:id="rId10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D7865CB-32CD-42E0-9AC8-4C816A4F36B2}">
  <a:tblStyle styleId="{8D7865CB-32CD-42E0-9AC8-4C816A4F36B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1" Type="http://schemas.openxmlformats.org/officeDocument/2006/relationships/font" Target="fonts/SourceSansPro-boldItalic.fntdata"/><Relationship Id="rId100" Type="http://schemas.openxmlformats.org/officeDocument/2006/relationships/font" Target="fonts/SourceSansPro-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Montserrat-bold.fntdata"/><Relationship Id="rId94" Type="http://schemas.openxmlformats.org/officeDocument/2006/relationships/font" Target="fonts/Montserrat-regular.fntdata"/><Relationship Id="rId97" Type="http://schemas.openxmlformats.org/officeDocument/2006/relationships/font" Target="fonts/Montserrat-boldItalic.fntdata"/><Relationship Id="rId96" Type="http://schemas.openxmlformats.org/officeDocument/2006/relationships/font" Target="fonts/Montserrat-italic.fntdata"/><Relationship Id="rId11" Type="http://schemas.openxmlformats.org/officeDocument/2006/relationships/slide" Target="slides/slide5.xml"/><Relationship Id="rId99" Type="http://schemas.openxmlformats.org/officeDocument/2006/relationships/font" Target="fonts/SourceSansPro-bold.fntdata"/><Relationship Id="rId10" Type="http://schemas.openxmlformats.org/officeDocument/2006/relationships/slide" Target="slides/slide4.xml"/><Relationship Id="rId98" Type="http://schemas.openxmlformats.org/officeDocument/2006/relationships/font" Target="fonts/SourceSansPro-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Lato-bold.fntdata"/><Relationship Id="rId90" Type="http://schemas.openxmlformats.org/officeDocument/2006/relationships/font" Target="fonts/Lato-regular.fntdata"/><Relationship Id="rId93" Type="http://schemas.openxmlformats.org/officeDocument/2006/relationships/font" Target="fonts/Lato-boldItalic.fntdata"/><Relationship Id="rId92" Type="http://schemas.openxmlformats.org/officeDocument/2006/relationships/font" Target="fonts/Lat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MontserratSemiBold-italic.fntdata"/><Relationship Id="rId83" Type="http://schemas.openxmlformats.org/officeDocument/2006/relationships/font" Target="fonts/MontserratSemiBold-bold.fntdata"/><Relationship Id="rId86" Type="http://schemas.openxmlformats.org/officeDocument/2006/relationships/font" Target="fonts/Roboto-regular.fntdata"/><Relationship Id="rId85" Type="http://schemas.openxmlformats.org/officeDocument/2006/relationships/font" Target="fonts/MontserratSemiBold-boldItalic.fntdata"/><Relationship Id="rId88" Type="http://schemas.openxmlformats.org/officeDocument/2006/relationships/font" Target="fonts/Roboto-italic.fntdata"/><Relationship Id="rId87" Type="http://schemas.openxmlformats.org/officeDocument/2006/relationships/font" Target="fonts/Roboto-bold.fntdata"/><Relationship Id="rId89" Type="http://schemas.openxmlformats.org/officeDocument/2006/relationships/font" Target="fonts/Roboto-boldItalic.fntdata"/><Relationship Id="rId80" Type="http://schemas.openxmlformats.org/officeDocument/2006/relationships/slide" Target="slides/slide74.xml"/><Relationship Id="rId82" Type="http://schemas.openxmlformats.org/officeDocument/2006/relationships/font" Target="fonts/MontserratSemiBold-regular.fntdata"/><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rPr lang="en">
                <a:solidFill>
                  <a:schemeClr val="dk1"/>
                </a:solidFill>
              </a:rPr>
              <a:t>Please put elegant red boxes around Coinbase Commerce and Toshi</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a:t>if you can generate a random number, then you can be your own bank</a:t>
            </a:r>
            <a:endParaRPr/>
          </a:p>
          <a:p>
            <a:pPr indent="0" lvl="0" marL="0" rtl="0">
              <a:lnSpc>
                <a:spcPct val="115000"/>
              </a:lnSpc>
              <a:spcBef>
                <a:spcPts val="0"/>
              </a:spcBef>
              <a:spcAft>
                <a:spcPts val="0"/>
              </a:spcAft>
              <a:buNone/>
            </a:pPr>
            <a:r>
              <a:rPr lang="en"/>
              <a:t>If you can generate a random number, then you can start accepting payments</a:t>
            </a:r>
            <a:endParaRPr/>
          </a:p>
          <a:p>
            <a:pPr indent="0" lvl="0" marL="0" rtl="0">
              <a:lnSpc>
                <a:spcPct val="115000"/>
              </a:lnSpc>
              <a:spcBef>
                <a:spcPts val="0"/>
              </a:spcBef>
              <a:spcAft>
                <a:spcPts val="0"/>
              </a:spcAft>
              <a:buNone/>
            </a:pPr>
            <a:r>
              <a:t/>
            </a:r>
            <a:endParaRPr/>
          </a:p>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Bank: you can look after, store, send and receive your own funds.</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No one can take your money away from you.</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How do you be your own bank? By controlling your private key.</a:t>
            </a:r>
            <a:endParaRPr/>
          </a:p>
          <a:p>
            <a:pPr indent="0" lvl="0" marL="0">
              <a:spcBef>
                <a:spcPts val="0"/>
              </a:spcBef>
              <a:spcAft>
                <a:spcPts val="0"/>
              </a:spcAft>
              <a:buNone/>
            </a:pPr>
            <a:r>
              <a:t/>
            </a:r>
            <a:endParaRPr/>
          </a:p>
          <a:p>
            <a:pPr indent="0" lvl="0" marL="0" rtl="0">
              <a:spcBef>
                <a:spcPts val="0"/>
              </a:spcBef>
              <a:spcAft>
                <a:spcPts val="0"/>
              </a:spcAft>
              <a:buNone/>
            </a:pPr>
            <a:r>
              <a:rPr lang="en"/>
              <a:t>Key comes in pairs</a:t>
            </a:r>
            <a:endParaRPr/>
          </a:p>
          <a:p>
            <a:pPr indent="-317500" lvl="1" marL="914400" rtl="0">
              <a:lnSpc>
                <a:spcPct val="115000"/>
              </a:lnSpc>
              <a:spcBef>
                <a:spcPts val="0"/>
              </a:spcBef>
              <a:spcAft>
                <a:spcPts val="0"/>
              </a:spcAft>
              <a:buSzPts val="1400"/>
              <a:buChar char="-"/>
            </a:pPr>
            <a:r>
              <a:rPr lang="en"/>
              <a:t>There is a mathematical relationship between the public and the private key that allows the private key to be used to generate signatures on messages. This signature can be validated against the public key without revealing the private key.</a:t>
            </a:r>
            <a:endParaRPr/>
          </a:p>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There is a mathematical relationship between the public and the private key that allows the private key to be used to generate signatures on messages.</a:t>
            </a:r>
            <a:endParaRPr/>
          </a:p>
          <a:p>
            <a:pPr indent="0" lvl="0" marL="0" rtl="0">
              <a:spcBef>
                <a:spcPts val="0"/>
              </a:spcBef>
              <a:spcAft>
                <a:spcPts val="0"/>
              </a:spcAft>
              <a:buNone/>
            </a:pPr>
            <a:r>
              <a:t/>
            </a:r>
            <a:endParaRPr/>
          </a:p>
          <a:p>
            <a:pPr indent="0" lvl="0" marL="0" rtl="0">
              <a:spcBef>
                <a:spcPts val="0"/>
              </a:spcBef>
              <a:spcAft>
                <a:spcPts val="0"/>
              </a:spcAft>
              <a:buNone/>
            </a:pPr>
            <a:r>
              <a:rPr lang="en"/>
              <a:t>Antonopoulos, Andreas M.. Mastering Bitcoin: Programming the Open Blockchain (p. 56). O'Reilly Media. Kindle Edition. </a:t>
            </a:r>
            <a:endParaRPr/>
          </a:p>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1" marL="914400" rtl="0">
              <a:lnSpc>
                <a:spcPct val="115000"/>
              </a:lnSpc>
              <a:spcBef>
                <a:spcPts val="0"/>
              </a:spcBef>
              <a:spcAft>
                <a:spcPts val="0"/>
              </a:spcAft>
              <a:buClr>
                <a:srgbClr val="24292E"/>
              </a:buClr>
              <a:buSzPts val="1200"/>
              <a:buChar char="-"/>
            </a:pPr>
            <a:r>
              <a:rPr lang="en" sz="1200">
                <a:solidFill>
                  <a:srgbClr val="24292E"/>
                </a:solidFill>
                <a:highlight>
                  <a:srgbClr val="FFFFFF"/>
                </a:highlight>
              </a:rPr>
              <a:t>Given a public key K, an attacker cannot find the corresponding private key more efficiently than by solving the EC discrete logarithm problem (assumed to require 2</a:t>
            </a:r>
            <a:r>
              <a:rPr lang="en" sz="900">
                <a:solidFill>
                  <a:srgbClr val="24292E"/>
                </a:solidFill>
                <a:highlight>
                  <a:srgbClr val="FFFFFF"/>
                </a:highlight>
              </a:rPr>
              <a:t>128</a:t>
            </a:r>
            <a:r>
              <a:rPr lang="en" sz="1200">
                <a:solidFill>
                  <a:srgbClr val="24292E"/>
                </a:solidFill>
                <a:highlight>
                  <a:srgbClr val="FFFFFF"/>
                </a:highlight>
              </a:rPr>
              <a:t> group operations).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Why is it called </a:t>
            </a:r>
            <a:r>
              <a:rPr lang="en"/>
              <a:t>elliptic</a:t>
            </a:r>
            <a:r>
              <a:rPr lang="en"/>
              <a:t> curve? It’s mirrored so make sure to point that out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To visualize multiplication of a point with an integer, we will use the simpler elliptic curve over real numbers — remember, the math is the same. Our goal is to find the multiple kG of the generator point G, which is the same as adding G to itself, k times in a row.</a:t>
            </a:r>
            <a:endParaRPr/>
          </a:p>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4" name="Shape 3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Shape 3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0" name="Shape 3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6" name="Shape 3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1" marL="914400" rtl="0">
              <a:lnSpc>
                <a:spcPct val="115000"/>
              </a:lnSpc>
              <a:spcBef>
                <a:spcPts val="0"/>
              </a:spcBef>
              <a:spcAft>
                <a:spcPts val="0"/>
              </a:spcAft>
              <a:buSzPts val="1400"/>
              <a:buChar char="-"/>
            </a:pPr>
            <a:r>
              <a:rPr lang="en"/>
              <a:t>a wallet is an application that serves as the primary user interface. The wallet controls access to a user’s money, managing keys and addresses, tracking the balance, and creating and signing transactions. </a:t>
            </a:r>
            <a:endParaRPr/>
          </a:p>
          <a:p>
            <a:pPr indent="-317500" lvl="1" marL="914400" rtl="0">
              <a:lnSpc>
                <a:spcPct val="115000"/>
              </a:lnSpc>
              <a:spcBef>
                <a:spcPts val="0"/>
              </a:spcBef>
              <a:spcAft>
                <a:spcPts val="0"/>
              </a:spcAft>
              <a:buSzPts val="1400"/>
              <a:buChar char="-"/>
            </a:pPr>
            <a:r>
              <a:rPr lang="en"/>
              <a:t>More narrowly, from a programmer’s perspective, the word “wallet” refers to the data structure used to store and manage a user’s keys.</a:t>
            </a:r>
            <a:endParaRPr/>
          </a:p>
          <a:p>
            <a:pPr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1" marL="914400" rtl="0">
              <a:lnSpc>
                <a:spcPct val="115000"/>
              </a:lnSpc>
              <a:spcBef>
                <a:spcPts val="0"/>
              </a:spcBef>
              <a:spcAft>
                <a:spcPts val="0"/>
              </a:spcAft>
              <a:buSzPts val="1400"/>
              <a:buChar char="-"/>
            </a:pPr>
            <a:r>
              <a:rPr lang="en"/>
              <a:t>Coin ownership recorded on the blockchain</a:t>
            </a:r>
            <a:endParaRPr/>
          </a:p>
          <a:p>
            <a:pPr indent="-317500" lvl="1" marL="914400" rtl="0">
              <a:lnSpc>
                <a:spcPct val="115000"/>
              </a:lnSpc>
              <a:spcBef>
                <a:spcPts val="0"/>
              </a:spcBef>
              <a:spcAft>
                <a:spcPts val="0"/>
              </a:spcAft>
              <a:buSzPts val="1400"/>
              <a:buChar char="-"/>
            </a:pPr>
            <a:r>
              <a:rPr lang="en"/>
              <a:t>Users control the coins on the network by signing transactions with the keys in their wallets.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Use open internet analogy.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Relationship of private key to wallet</a:t>
            </a:r>
            <a:endParaRPr/>
          </a:p>
          <a:p>
            <a:pPr indent="0" lvl="0" marL="0" rtl="0">
              <a:spcBef>
                <a:spcPts val="0"/>
              </a:spcBef>
              <a:spcAft>
                <a:spcPts val="0"/>
              </a:spcAft>
              <a:buNone/>
            </a:pPr>
            <a:r>
              <a:rPr lang="en"/>
              <a:t>BIP39 mnemonic</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Shape 3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1" name="Shape 3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So you know that money sent to one address can only be spent by you, the merchant, since you hold the private key. However, now you as a merchant are tasked with managing all your private keys. You know there is a 1:1 relationship between a private key and public key and a 1:1 relationship between a public key and address. So then you face the first trade-off, which you can see that Coupa Cafe made. Do you manage many private keys and many addresses or just manage one private key and show one address? You can see that Coupa Cafe only has to remember one private key but now everyone knows exactly how much coffee is being bought and what the company’s balances look like.</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rPr lang="en">
                <a:solidFill>
                  <a:schemeClr val="dk1"/>
                </a:solidFill>
              </a:rPr>
              <a:t>As we said before, money is a product and technology. As a means of exchange, we constantly trade off three areas.</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Shape 3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1" name="Shape 3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900">
                <a:solidFill>
                  <a:schemeClr val="dk1"/>
                </a:solidFill>
              </a:rPr>
              <a:t>Business account balance exposed to world</a:t>
            </a:r>
            <a:endParaRPr sz="900">
              <a:solidFill>
                <a:schemeClr val="dk1"/>
              </a:solidFill>
            </a:endParaRPr>
          </a:p>
          <a:p>
            <a:pPr indent="0" lvl="0" marL="0" rtl="0">
              <a:spcBef>
                <a:spcPts val="0"/>
              </a:spcBef>
              <a:spcAft>
                <a:spcPts val="0"/>
              </a:spcAft>
              <a:buNone/>
            </a:pPr>
            <a:r>
              <a:rPr lang="en" sz="900">
                <a:solidFill>
                  <a:schemeClr val="dk1"/>
                </a:solidFill>
              </a:rPr>
              <a:t>Know exactly what times and how much coffee you are selling</a:t>
            </a:r>
            <a:endParaRPr sz="900">
              <a:solidFill>
                <a:schemeClr val="dk1"/>
              </a:solidFill>
            </a:endParaRPr>
          </a:p>
          <a:p>
            <a:pPr indent="0" lvl="0" marL="0" rtl="0">
              <a:spcBef>
                <a:spcPts val="0"/>
              </a:spcBef>
              <a:spcAft>
                <a:spcPts val="0"/>
              </a:spcAft>
              <a:buNone/>
            </a:pPr>
            <a:r>
              <a:rPr lang="en" sz="900">
                <a:solidFill>
                  <a:schemeClr val="dk1"/>
                </a:solidFill>
              </a:rPr>
              <a:t>Harder to attribute a tx to a customer</a:t>
            </a:r>
            <a:endParaRPr sz="900">
              <a:solidFill>
                <a:schemeClr val="dk1"/>
              </a:solidFill>
            </a:endParaRPr>
          </a:p>
          <a:p>
            <a:pPr indent="0" lvl="0" marL="0" rtl="0">
              <a:spcBef>
                <a:spcPts val="0"/>
              </a:spcBef>
              <a:spcAft>
                <a:spcPts val="0"/>
              </a:spcAft>
              <a:buClr>
                <a:schemeClr val="dk1"/>
              </a:buClr>
              <a:buSzPts val="1100"/>
              <a:buFont typeface="Arial"/>
              <a:buNone/>
            </a:pPr>
            <a:r>
              <a:rPr lang="en" sz="900">
                <a:solidFill>
                  <a:schemeClr val="dk1"/>
                </a:solidFill>
              </a:rPr>
              <a:t>Ok so let’s show a new address to every customer. Every new address gives you a new private key to generate and manage, which becomes a vulnerability.</a:t>
            </a:r>
            <a:endParaRPr sz="900">
              <a:solidFill>
                <a:schemeClr val="dk1"/>
              </a:solidFill>
            </a:endParaRPr>
          </a:p>
          <a:p>
            <a:pPr indent="0" lvl="0" marL="0" rtl="0">
              <a:spcBef>
                <a:spcPts val="0"/>
              </a:spcBef>
              <a:spcAft>
                <a:spcPts val="0"/>
              </a:spcAft>
              <a:buClr>
                <a:schemeClr val="dk1"/>
              </a:buClr>
              <a:buSzPts val="1100"/>
              <a:buFont typeface="Arial"/>
              <a:buNone/>
            </a:pPr>
            <a:r>
              <a:t/>
            </a:r>
            <a:endParaRPr sz="900">
              <a:solidFill>
                <a:schemeClr val="dk1"/>
              </a:solidFill>
            </a:endParaRPr>
          </a:p>
          <a:p>
            <a:pPr indent="0" lvl="0" marL="0" rtl="0">
              <a:spcBef>
                <a:spcPts val="0"/>
              </a:spcBef>
              <a:spcAft>
                <a:spcPts val="0"/>
              </a:spcAft>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Ok so let’s always show a new address</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2" name="Shape 3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Creating and managing private keys is painful</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So you know that money sent to one address can only be spent by you, the merchant, since you hold the private key. However, now you as a merchant are tasked with managing all your private keys. You know there is a 1:1 relationship between a private key and public key and a 1:1 relationship between a public key and address. So then you face the first trade-off, which you can see that Coupa Cafe made. Do you manage many private keys and many addresses or just manage one private key and show one address? You can see that Coupa Cafe only has to remember one private key but now everyone knows exactly how much coffee is being bought and what the company’s balances look like.</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rPr lang="en">
                <a:solidFill>
                  <a:schemeClr val="dk1"/>
                </a:solidFill>
              </a:rPr>
              <a:t>As we said before, money is a product and technology. As a means of exchange, we constantly trade off three areas.</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Shape 4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7" name="Shape 4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7" name="Shape 4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So you know that money sent to one address can only be spent by you, the merchant, since you hold the private key. However, now you as a merchant are tasked with managing all your private keys. You know there is a 1:1 relationship between a private key and public key and a 1:1 relationship between a public key and address. So then you face the first trade-off, which you can see that Coupa Cafe made. Do you manage many private keys and many addresses or just manage one private key and show one address? You can see that Coupa Cafe only has to remember one private key but now everyone knows exactly how much coffee is being bought and what the company’s balances look like.</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rPr lang="en">
                <a:solidFill>
                  <a:schemeClr val="dk1"/>
                </a:solidFill>
              </a:rPr>
              <a:t>As we said before, money is a product and technology. As a means of exchange, we constantly trade off three areas.</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9" name="Shape 4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So you know that money sent to one address can only be spent by you, the merchant, since you hold the private key. However, now you as a merchant are tasked with managing all your private keys. You know there is a 1:1 relationship between a private key and public key and a 1:1 relationship between a public key and address. So then you face the first trade-off, which you can see that Coupa Cafe made. Do you manage many private keys and many addresses or just manage one private key and show one address? You can see that Coupa Cafe only has to remember one private key but now everyone knows exactly how much coffee is being bought and what the company’s balances look like.</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rPr lang="en">
                <a:solidFill>
                  <a:schemeClr val="dk1"/>
                </a:solidFill>
              </a:rPr>
              <a:t>As we said before, money is a product and technology. As a means of exchange, we constantly trade off three areas.</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698500" rtl="0">
              <a:lnSpc>
                <a:spcPct val="150000"/>
              </a:lnSpc>
              <a:spcBef>
                <a:spcPts val="0"/>
              </a:spcBef>
              <a:spcAft>
                <a:spcPts val="0"/>
              </a:spcAft>
              <a:buClr>
                <a:srgbClr val="3E4552"/>
              </a:buClr>
              <a:buSzPts val="1200"/>
              <a:buChar char="●"/>
            </a:pPr>
            <a:r>
              <a:rPr lang="en" sz="1200">
                <a:solidFill>
                  <a:srgbClr val="3E4552"/>
                </a:solidFill>
              </a:rPr>
              <a:t>Imagine if every payment in the world was as fast, cheap, and global as sending an email.</a:t>
            </a:r>
            <a:endParaRPr sz="1200">
              <a:solidFill>
                <a:srgbClr val="3E4552"/>
              </a:solidFill>
            </a:endParaRPr>
          </a:p>
          <a:p>
            <a:pPr indent="-304800" lvl="0" marL="698500" rtl="0">
              <a:lnSpc>
                <a:spcPct val="150000"/>
              </a:lnSpc>
              <a:spcBef>
                <a:spcPts val="0"/>
              </a:spcBef>
              <a:spcAft>
                <a:spcPts val="0"/>
              </a:spcAft>
              <a:buClr>
                <a:srgbClr val="3E4552"/>
              </a:buClr>
              <a:buSzPts val="1200"/>
              <a:buChar char="●"/>
            </a:pPr>
            <a:r>
              <a:rPr lang="en" sz="1200">
                <a:solidFill>
                  <a:srgbClr val="3E4552"/>
                </a:solidFill>
              </a:rPr>
              <a:t>Imagine if anyone who had an idea for a product could have customers all over the world from day one.</a:t>
            </a:r>
            <a:endParaRPr sz="1200">
              <a:solidFill>
                <a:srgbClr val="3E4552"/>
              </a:solidFill>
            </a:endParaRPr>
          </a:p>
          <a:p>
            <a:pPr indent="-304800" lvl="0" marL="698500" rtl="0">
              <a:lnSpc>
                <a:spcPct val="150000"/>
              </a:lnSpc>
              <a:spcBef>
                <a:spcPts val="0"/>
              </a:spcBef>
              <a:spcAft>
                <a:spcPts val="0"/>
              </a:spcAft>
              <a:buClr>
                <a:srgbClr val="3E4552"/>
              </a:buClr>
              <a:buSzPts val="1200"/>
              <a:buChar char="●"/>
            </a:pPr>
            <a:r>
              <a:rPr lang="en" sz="1200">
                <a:solidFill>
                  <a:srgbClr val="3E4552"/>
                </a:solidFill>
              </a:rPr>
              <a:t>Imagine if anyone with a smartphone had access to the the same financial services we enjoy in the developed world </a:t>
            </a:r>
            <a:endParaRPr sz="1200">
              <a:solidFill>
                <a:srgbClr val="3E4552"/>
              </a:solidFill>
            </a:endParaRPr>
          </a:p>
          <a:p>
            <a:pPr indent="0" lvl="0" marL="0" rtl="0">
              <a:spcBef>
                <a:spcPts val="80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Shape 4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9" name="Shape 4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1" marL="914400" rtl="0">
              <a:lnSpc>
                <a:spcPct val="115000"/>
              </a:lnSpc>
              <a:spcBef>
                <a:spcPts val="0"/>
              </a:spcBef>
              <a:spcAft>
                <a:spcPts val="0"/>
              </a:spcAft>
              <a:buClr>
                <a:srgbClr val="24292E"/>
              </a:buClr>
              <a:buSzPts val="1200"/>
              <a:buChar char="-"/>
            </a:pPr>
            <a:r>
              <a:rPr lang="en" sz="1200">
                <a:solidFill>
                  <a:srgbClr val="24292E"/>
                </a:solidFill>
                <a:highlight>
                  <a:srgbClr val="FFFFFF"/>
                </a:highlight>
              </a:rPr>
              <a:t>Given a public key K, an attacker cannot find the corresponding private key more efficiently than by solving the EC discrete logarithm problem (assumed to require 2</a:t>
            </a:r>
            <a:r>
              <a:rPr lang="en" sz="900">
                <a:solidFill>
                  <a:srgbClr val="24292E"/>
                </a:solidFill>
                <a:highlight>
                  <a:srgbClr val="FFFFFF"/>
                </a:highlight>
              </a:rPr>
              <a:t>128</a:t>
            </a:r>
            <a:r>
              <a:rPr lang="en" sz="1200">
                <a:solidFill>
                  <a:srgbClr val="24292E"/>
                </a:solidFill>
                <a:highlight>
                  <a:srgbClr val="FFFFFF"/>
                </a:highlight>
              </a:rPr>
              <a:t> group operations).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4" name="Shape 4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BIP 32</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Shape 4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9" name="Shape 4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1" marL="914400" rtl="0">
              <a:lnSpc>
                <a:spcPct val="115000"/>
              </a:lnSpc>
              <a:spcBef>
                <a:spcPts val="0"/>
              </a:spcBef>
              <a:spcAft>
                <a:spcPts val="0"/>
              </a:spcAft>
              <a:buClr>
                <a:srgbClr val="24292E"/>
              </a:buClr>
              <a:buSzPts val="1200"/>
              <a:buChar char="-"/>
            </a:pPr>
            <a:r>
              <a:rPr lang="en" sz="1200">
                <a:solidFill>
                  <a:srgbClr val="24292E"/>
                </a:solidFill>
                <a:highlight>
                  <a:srgbClr val="FFFFFF"/>
                </a:highlight>
              </a:rPr>
              <a:t>stored and represented simply as the concatenation of the 256-bit key and 256-bit chain code into a 512-bit sequence.</a:t>
            </a:r>
            <a:endParaRPr sz="1200">
              <a:solidFill>
                <a:srgbClr val="24292E"/>
              </a:solidFill>
              <a:highlight>
                <a:srgbClr val="FFFFFF"/>
              </a:highlight>
            </a:endParaRPr>
          </a:p>
          <a:p>
            <a:pPr indent="-304800" lvl="1" marL="914400" rtl="0">
              <a:lnSpc>
                <a:spcPct val="115000"/>
              </a:lnSpc>
              <a:spcBef>
                <a:spcPts val="0"/>
              </a:spcBef>
              <a:spcAft>
                <a:spcPts val="0"/>
              </a:spcAft>
              <a:buClr>
                <a:srgbClr val="24292E"/>
              </a:buClr>
              <a:buSzPts val="1200"/>
              <a:buChar char="-"/>
            </a:pPr>
            <a:r>
              <a:rPr lang="en" sz="1200">
                <a:solidFill>
                  <a:srgbClr val="24292E"/>
                </a:solidFill>
                <a:highlight>
                  <a:srgbClr val="FFFFFF"/>
                </a:highlight>
              </a:rPr>
              <a:t>The chain code is used to introduce deterministic random data to the process,</a:t>
            </a:r>
            <a:endParaRPr sz="1200">
              <a:solidFill>
                <a:srgbClr val="24292E"/>
              </a:solidFill>
              <a:highlight>
                <a:srgbClr val="FFFFFF"/>
              </a:highligh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7" name="Shape 4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Shape 4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4" name="Shape 4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1" marL="914400" rtl="0">
              <a:lnSpc>
                <a:spcPct val="115000"/>
              </a:lnSpc>
              <a:spcBef>
                <a:spcPts val="0"/>
              </a:spcBef>
              <a:spcAft>
                <a:spcPts val="0"/>
              </a:spcAft>
              <a:buClr>
                <a:srgbClr val="24292E"/>
              </a:buClr>
              <a:buSzPts val="1200"/>
              <a:buChar char="-"/>
            </a:pPr>
            <a:r>
              <a:rPr lang="en" sz="1200">
                <a:solidFill>
                  <a:srgbClr val="24292E"/>
                </a:solidFill>
                <a:highlight>
                  <a:srgbClr val="FFFFFF"/>
                </a:highlight>
              </a:rPr>
              <a:t>Each parent extended key can have 4 billion children: 2 billion normal children and 2 billion hardened children. Each of those children can have another 4 billion children,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9" name="Shape 47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Separate ability to spend funds from ability to receive funds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4" name="Shape 5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Shape 5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4" name="Shape 5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So you know that money sent to one address can only be spent by you, the merchant, since you hold the private key. However, now you as a merchant are tasked with managing all your private keys. You know there is a 1:1 relationship between a private key and public key and a 1:1 relationship between a public key and address. So then you face the first trade-off, which you can see that Coupa Cafe made. Do you manage many private keys and many addresses or just manage one private key and show one address? You can see that Coupa Cafe only has to remember one private key but now everyone knows exactly how much coffee is being bought and what the company’s balances look like.</a:t>
            </a:r>
            <a:endParaRPr>
              <a:solidFill>
                <a:schemeClr val="dk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rPr lang="en">
                <a:solidFill>
                  <a:schemeClr val="dk1"/>
                </a:solidFill>
              </a:rPr>
              <a:t>As we said before, money is a product and technology. As a means of exchange, we constantly trade off three areas.</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Shape 5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5" name="Shape 5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Shape 5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0" name="Shape 5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Shape 5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6" name="Shape 5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Shape 5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2" name="Shape 5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8" name="Shape 5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Shape 5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4" name="Shape 5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Shape 5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0" name="Shape 5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Shape 5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7" name="Shape 5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Shape 5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4" name="Shape 5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Shape 5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1" name="Shape 58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Shape 5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8" name="Shape 5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Shape 5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5" name="Shape 5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7" name="Shape 1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Flagship centralized product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Shape 6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2" name="Shape 6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Shape 6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0" name="Shape 6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Shape 6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8" name="Shape 6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Shape 6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6" name="Shape 6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Shape 6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4" name="Shape 6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0" name="Shape 640"/>
        <p:cNvGrpSpPr/>
        <p:nvPr/>
      </p:nvGrpSpPr>
      <p:grpSpPr>
        <a:xfrm>
          <a:off x="0" y="0"/>
          <a:ext cx="0" cy="0"/>
          <a:chOff x="0" y="0"/>
          <a:chExt cx="0" cy="0"/>
        </a:xfrm>
      </p:grpSpPr>
      <p:sp>
        <p:nvSpPr>
          <p:cNvPr id="641" name="Shape 6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2" name="Shape 6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Shape 6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0" name="Shape 6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Shape 6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8" name="Shape 6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Shape 6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3" name="Shape 6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Shape 6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0" name="Shape 6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We launched on Febb 14th and within three weeks already processed over $1M of cryptocurrency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Flagship centralized product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Shape 6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6" name="Shape 6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Shape 6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2" name="Shape 6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Shape 6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7" name="Shape 6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Shape 6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3" name="Shape 6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9" name="Shape 699"/>
        <p:cNvGrpSpPr/>
        <p:nvPr/>
      </p:nvGrpSpPr>
      <p:grpSpPr>
        <a:xfrm>
          <a:off x="0" y="0"/>
          <a:ext cx="0" cy="0"/>
          <a:chOff x="0" y="0"/>
          <a:chExt cx="0" cy="0"/>
        </a:xfrm>
      </p:grpSpPr>
      <p:sp>
        <p:nvSpPr>
          <p:cNvPr id="700" name="Shape 7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1" name="Shape 7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Agenda</a:t>
            </a:r>
            <a:endParaRPr>
              <a:solidFill>
                <a:schemeClr val="dk1"/>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Shape 7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9" name="Shape 7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Agenda</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Shape 55"/>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Shape 56"/>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7" name="Shape 57"/>
        <p:cNvGrpSpPr/>
        <p:nvPr/>
      </p:nvGrpSpPr>
      <p:grpSpPr>
        <a:xfrm>
          <a:off x="0" y="0"/>
          <a:ext cx="0" cy="0"/>
          <a:chOff x="0" y="0"/>
          <a:chExt cx="0" cy="0"/>
        </a:xfrm>
      </p:grpSpPr>
      <p:sp>
        <p:nvSpPr>
          <p:cNvPr id="58" name="Shape 58"/>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2">
  <p:cSld name="SECTION_HEADER_1_2">
    <p:bg>
      <p:bgPr>
        <a:solidFill>
          <a:srgbClr val="2B71B1"/>
        </a:solidFill>
      </p:bgPr>
    </p:bg>
    <p:spTree>
      <p:nvGrpSpPr>
        <p:cNvPr id="59" name="Shape 59"/>
        <p:cNvGrpSpPr/>
        <p:nvPr/>
      </p:nvGrpSpPr>
      <p:grpSpPr>
        <a:xfrm>
          <a:off x="0" y="0"/>
          <a:ext cx="0" cy="0"/>
          <a:chOff x="0" y="0"/>
          <a:chExt cx="0" cy="0"/>
        </a:xfrm>
      </p:grpSpPr>
      <p:sp>
        <p:nvSpPr>
          <p:cNvPr id="60" name="Shape 60"/>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1">
  <p:cSld name="SECTION_HEADER_1_1">
    <p:bg>
      <p:bgPr>
        <a:solidFill>
          <a:srgbClr val="2B71B1"/>
        </a:solidFill>
      </p:bgPr>
    </p:bg>
    <p:spTree>
      <p:nvGrpSpPr>
        <p:cNvPr id="61" name="Shape 61"/>
        <p:cNvGrpSpPr/>
        <p:nvPr/>
      </p:nvGrpSpPr>
      <p:grpSpPr>
        <a:xfrm>
          <a:off x="0" y="0"/>
          <a:ext cx="0" cy="0"/>
          <a:chOff x="0" y="0"/>
          <a:chExt cx="0" cy="0"/>
        </a:xfrm>
      </p:grpSpPr>
      <p:sp>
        <p:nvSpPr>
          <p:cNvPr id="62" name="Shape 62"/>
          <p:cNvSpPr txBox="1"/>
          <p:nvPr>
            <p:ph type="title"/>
          </p:nvPr>
        </p:nvSpPr>
        <p:spPr>
          <a:xfrm>
            <a:off x="311700" y="2150850"/>
            <a:ext cx="8520600" cy="841800"/>
          </a:xfrm>
          <a:prstGeom prst="rect">
            <a:avLst/>
          </a:prstGeom>
        </p:spPr>
        <p:txBody>
          <a:bodyPr anchorCtr="0" anchor="b" bIns="91425" lIns="91425" spcFirstLastPara="1" rIns="91425" wrap="square" tIns="91425"/>
          <a:lstStyle>
            <a:lvl1pPr lvl="0" rtl="0">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3" name="Shape 63"/>
          <p:cNvSpPr txBox="1"/>
          <p:nvPr>
            <p:ph idx="2" type="title"/>
          </p:nvPr>
        </p:nvSpPr>
        <p:spPr>
          <a:xfrm>
            <a:off x="311700" y="2992650"/>
            <a:ext cx="8520600" cy="841800"/>
          </a:xfrm>
          <a:prstGeom prst="rect">
            <a:avLst/>
          </a:prstGeom>
        </p:spPr>
        <p:txBody>
          <a:bodyPr anchorCtr="0" anchor="t" bIns="91425" lIns="91425" spcFirstLastPara="1" rIns="91425" wrap="square" tIns="91425"/>
          <a:lstStyle>
            <a:lvl1pPr lvl="0" rtl="0">
              <a:spcBef>
                <a:spcPts val="0"/>
              </a:spcBef>
              <a:spcAft>
                <a:spcPts val="0"/>
              </a:spcAft>
              <a:buClr>
                <a:srgbClr val="FFFFFF"/>
              </a:buClr>
              <a:buSzPts val="1600"/>
              <a:buNone/>
              <a:defRPr b="0" sz="1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 name="Shape 64"/>
          <p:cNvSpPr txBox="1"/>
          <p:nvPr>
            <p:ph idx="3" type="title"/>
          </p:nvPr>
        </p:nvSpPr>
        <p:spPr>
          <a:xfrm>
            <a:off x="311700" y="3834450"/>
            <a:ext cx="8520600" cy="841800"/>
          </a:xfrm>
          <a:prstGeom prst="rect">
            <a:avLst/>
          </a:prstGeom>
        </p:spPr>
        <p:txBody>
          <a:bodyPr anchorCtr="0" anchor="ctr" bIns="91425" lIns="91425" spcFirstLastPara="1" rIns="91425" wrap="square" tIns="91425"/>
          <a:lstStyle>
            <a:lvl1pPr lvl="0" rtl="0">
              <a:spcBef>
                <a:spcPts val="0"/>
              </a:spcBef>
              <a:spcAft>
                <a:spcPts val="0"/>
              </a:spcAft>
              <a:buClr>
                <a:srgbClr val="FFFFFF"/>
              </a:buClr>
              <a:buSzPts val="2400"/>
              <a:buNone/>
              <a:defRPr>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5" name="Shape 65"/>
        <p:cNvGrpSpPr/>
        <p:nvPr/>
      </p:nvGrpSpPr>
      <p:grpSpPr>
        <a:xfrm>
          <a:off x="0" y="0"/>
          <a:ext cx="0" cy="0"/>
          <a:chOff x="0" y="0"/>
          <a:chExt cx="0" cy="0"/>
        </a:xfrm>
      </p:grpSpPr>
      <p:sp>
        <p:nvSpPr>
          <p:cNvPr id="66" name="Shape 66"/>
          <p:cNvSpPr txBox="1"/>
          <p:nvPr>
            <p:ph type="title"/>
          </p:nvPr>
        </p:nvSpPr>
        <p:spPr>
          <a:xfrm>
            <a:off x="311700" y="266225"/>
            <a:ext cx="8520600" cy="5727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Shape 67"/>
          <p:cNvSpPr txBox="1"/>
          <p:nvPr>
            <p:ph idx="1" type="body"/>
          </p:nvPr>
        </p:nvSpPr>
        <p:spPr>
          <a:xfrm>
            <a:off x="311700" y="1077100"/>
            <a:ext cx="8520600" cy="35862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68" name="Shape 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69" name="Shape 69"/>
          <p:cNvSpPr txBox="1"/>
          <p:nvPr>
            <p:ph idx="2" type="title"/>
          </p:nvPr>
        </p:nvSpPr>
        <p:spPr>
          <a:xfrm>
            <a:off x="311700" y="0"/>
            <a:ext cx="8520600" cy="266100"/>
          </a:xfrm>
          <a:prstGeom prst="rect">
            <a:avLst/>
          </a:prstGeom>
        </p:spPr>
        <p:txBody>
          <a:bodyPr anchorCtr="0" anchor="t" bIns="91425" lIns="91425" spcFirstLastPara="1" rIns="91425" wrap="square" tIns="91425"/>
          <a:lstStyle>
            <a:lvl1pPr lvl="0" rtl="0">
              <a:spcBef>
                <a:spcPts val="0"/>
              </a:spcBef>
              <a:spcAft>
                <a:spcPts val="0"/>
              </a:spcAft>
              <a:buClr>
                <a:srgbClr val="2B71B1"/>
              </a:buClr>
              <a:buSzPts val="1200"/>
              <a:buFont typeface="Lato"/>
              <a:buNone/>
              <a:defRPr b="1" sz="1200">
                <a:solidFill>
                  <a:srgbClr val="2B71B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cxnSp>
        <p:nvCxnSpPr>
          <p:cNvPr id="70" name="Shape 70"/>
          <p:cNvCxnSpPr/>
          <p:nvPr/>
        </p:nvCxnSpPr>
        <p:spPr>
          <a:xfrm>
            <a:off x="-2700" y="838925"/>
            <a:ext cx="9149400" cy="0"/>
          </a:xfrm>
          <a:prstGeom prst="straightConnector1">
            <a:avLst/>
          </a:prstGeom>
          <a:noFill/>
          <a:ln cap="flat" cmpd="sng" w="9525">
            <a:solidFill>
              <a:srgbClr val="F3F3F3"/>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1" name="Shape 71"/>
        <p:cNvGrpSpPr/>
        <p:nvPr/>
      </p:nvGrpSpPr>
      <p:grpSpPr>
        <a:xfrm>
          <a:off x="0" y="0"/>
          <a:ext cx="0" cy="0"/>
          <a:chOff x="0" y="0"/>
          <a:chExt cx="0" cy="0"/>
        </a:xfrm>
      </p:grpSpPr>
      <p:sp>
        <p:nvSpPr>
          <p:cNvPr id="72" name="Shape 72"/>
          <p:cNvSpPr txBox="1"/>
          <p:nvPr>
            <p:ph type="title"/>
          </p:nvPr>
        </p:nvSpPr>
        <p:spPr>
          <a:xfrm>
            <a:off x="311700" y="266225"/>
            <a:ext cx="8520600" cy="5727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Shape 73"/>
          <p:cNvSpPr txBox="1"/>
          <p:nvPr>
            <p:ph idx="1" type="body"/>
          </p:nvPr>
        </p:nvSpPr>
        <p:spPr>
          <a:xfrm>
            <a:off x="4832400" y="1077100"/>
            <a:ext cx="3999900" cy="34164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74" name="Shape 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cxnSp>
        <p:nvCxnSpPr>
          <p:cNvPr id="75" name="Shape 75"/>
          <p:cNvCxnSpPr/>
          <p:nvPr/>
        </p:nvCxnSpPr>
        <p:spPr>
          <a:xfrm>
            <a:off x="-2700" y="838925"/>
            <a:ext cx="9149400" cy="0"/>
          </a:xfrm>
          <a:prstGeom prst="straightConnector1">
            <a:avLst/>
          </a:prstGeom>
          <a:noFill/>
          <a:ln cap="flat" cmpd="sng" w="9525">
            <a:solidFill>
              <a:srgbClr val="F3F3F3"/>
            </a:solidFill>
            <a:prstDash val="solid"/>
            <a:round/>
            <a:headEnd len="med" w="med" type="none"/>
            <a:tailEnd len="med" w="med" type="none"/>
          </a:ln>
        </p:spPr>
      </p:cxnSp>
      <p:sp>
        <p:nvSpPr>
          <p:cNvPr id="76" name="Shape 76"/>
          <p:cNvSpPr txBox="1"/>
          <p:nvPr>
            <p:ph idx="2" type="body"/>
          </p:nvPr>
        </p:nvSpPr>
        <p:spPr>
          <a:xfrm>
            <a:off x="311700" y="1077100"/>
            <a:ext cx="3999900" cy="34164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77" name="Shape 77"/>
          <p:cNvSpPr txBox="1"/>
          <p:nvPr>
            <p:ph idx="3" type="title"/>
          </p:nvPr>
        </p:nvSpPr>
        <p:spPr>
          <a:xfrm>
            <a:off x="311700" y="0"/>
            <a:ext cx="8520600" cy="266100"/>
          </a:xfrm>
          <a:prstGeom prst="rect">
            <a:avLst/>
          </a:prstGeom>
        </p:spPr>
        <p:txBody>
          <a:bodyPr anchorCtr="0" anchor="t" bIns="91425" lIns="91425" spcFirstLastPara="1" rIns="91425" wrap="square" tIns="91425"/>
          <a:lstStyle>
            <a:lvl1pPr lvl="0" rtl="0">
              <a:spcBef>
                <a:spcPts val="0"/>
              </a:spcBef>
              <a:spcAft>
                <a:spcPts val="0"/>
              </a:spcAft>
              <a:buClr>
                <a:srgbClr val="2B71B1"/>
              </a:buClr>
              <a:buSzPts val="1200"/>
              <a:buFont typeface="Lato"/>
              <a:buNone/>
              <a:defRPr b="1" sz="1200">
                <a:solidFill>
                  <a:srgbClr val="2B71B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8" name="Shape 78"/>
        <p:cNvGrpSpPr/>
        <p:nvPr/>
      </p:nvGrpSpPr>
      <p:grpSpPr>
        <a:xfrm>
          <a:off x="0" y="0"/>
          <a:ext cx="0" cy="0"/>
          <a:chOff x="0" y="0"/>
          <a:chExt cx="0" cy="0"/>
        </a:xfrm>
      </p:grpSpPr>
      <p:sp>
        <p:nvSpPr>
          <p:cNvPr id="79" name="Shape 79"/>
          <p:cNvSpPr txBox="1"/>
          <p:nvPr>
            <p:ph type="title"/>
          </p:nvPr>
        </p:nvSpPr>
        <p:spPr>
          <a:xfrm>
            <a:off x="311700" y="266225"/>
            <a:ext cx="8520600" cy="5727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 name="Shape 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
        <p:nvSpPr>
          <p:cNvPr id="81" name="Shape 81"/>
          <p:cNvSpPr txBox="1"/>
          <p:nvPr>
            <p:ph idx="1" type="body"/>
          </p:nvPr>
        </p:nvSpPr>
        <p:spPr>
          <a:xfrm>
            <a:off x="311700" y="1077100"/>
            <a:ext cx="2499000" cy="3416400"/>
          </a:xfrm>
          <a:prstGeom prst="rect">
            <a:avLst/>
          </a:prstGeom>
          <a:ln>
            <a:noFill/>
          </a:ln>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82" name="Shape 82"/>
          <p:cNvSpPr txBox="1"/>
          <p:nvPr>
            <p:ph idx="2" type="body"/>
          </p:nvPr>
        </p:nvSpPr>
        <p:spPr>
          <a:xfrm>
            <a:off x="3325895" y="1077100"/>
            <a:ext cx="2499000" cy="3416400"/>
          </a:xfrm>
          <a:prstGeom prst="rect">
            <a:avLst/>
          </a:prstGeom>
          <a:ln>
            <a:noFill/>
          </a:ln>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83" name="Shape 83"/>
          <p:cNvSpPr txBox="1"/>
          <p:nvPr>
            <p:ph idx="3" type="body"/>
          </p:nvPr>
        </p:nvSpPr>
        <p:spPr>
          <a:xfrm>
            <a:off x="6340091" y="1077100"/>
            <a:ext cx="2499000" cy="3416400"/>
          </a:xfrm>
          <a:prstGeom prst="rect">
            <a:avLst/>
          </a:prstGeom>
          <a:ln>
            <a:noFill/>
          </a:ln>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84" name="Shape 84"/>
          <p:cNvSpPr txBox="1"/>
          <p:nvPr>
            <p:ph idx="4" type="title"/>
          </p:nvPr>
        </p:nvSpPr>
        <p:spPr>
          <a:xfrm>
            <a:off x="311700" y="0"/>
            <a:ext cx="8520600" cy="266100"/>
          </a:xfrm>
          <a:prstGeom prst="rect">
            <a:avLst/>
          </a:prstGeom>
        </p:spPr>
        <p:txBody>
          <a:bodyPr anchorCtr="0" anchor="t" bIns="91425" lIns="91425" spcFirstLastPara="1" rIns="91425" wrap="square" tIns="91425"/>
          <a:lstStyle>
            <a:lvl1pPr lvl="0" rtl="0">
              <a:spcBef>
                <a:spcPts val="0"/>
              </a:spcBef>
              <a:spcAft>
                <a:spcPts val="0"/>
              </a:spcAft>
              <a:buClr>
                <a:srgbClr val="2B71B1"/>
              </a:buClr>
              <a:buSzPts val="1200"/>
              <a:buFont typeface="Lato"/>
              <a:buNone/>
              <a:defRPr b="1" sz="1200">
                <a:solidFill>
                  <a:srgbClr val="2B71B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cxnSp>
        <p:nvCxnSpPr>
          <p:cNvPr id="85" name="Shape 85"/>
          <p:cNvCxnSpPr/>
          <p:nvPr/>
        </p:nvCxnSpPr>
        <p:spPr>
          <a:xfrm>
            <a:off x="-2700" y="838925"/>
            <a:ext cx="9149400" cy="0"/>
          </a:xfrm>
          <a:prstGeom prst="straightConnector1">
            <a:avLst/>
          </a:prstGeom>
          <a:noFill/>
          <a:ln cap="flat" cmpd="sng" w="9525">
            <a:solidFill>
              <a:srgbClr val="F3F3F3"/>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1">
  <p:cSld name="TITLE_AND_TWO_COLUMNS_1">
    <p:spTree>
      <p:nvGrpSpPr>
        <p:cNvPr id="86" name="Shape 86"/>
        <p:cNvGrpSpPr/>
        <p:nvPr/>
      </p:nvGrpSpPr>
      <p:grpSpPr>
        <a:xfrm>
          <a:off x="0" y="0"/>
          <a:ext cx="0" cy="0"/>
          <a:chOff x="0" y="0"/>
          <a:chExt cx="0" cy="0"/>
        </a:xfrm>
      </p:grpSpPr>
      <p:sp>
        <p:nvSpPr>
          <p:cNvPr id="87" name="Shape 87"/>
          <p:cNvSpPr txBox="1"/>
          <p:nvPr>
            <p:ph type="title"/>
          </p:nvPr>
        </p:nvSpPr>
        <p:spPr>
          <a:xfrm>
            <a:off x="311700" y="266225"/>
            <a:ext cx="8520600" cy="5727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 name="Shape 8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cxnSp>
        <p:nvCxnSpPr>
          <p:cNvPr id="89" name="Shape 89"/>
          <p:cNvCxnSpPr/>
          <p:nvPr/>
        </p:nvCxnSpPr>
        <p:spPr>
          <a:xfrm>
            <a:off x="-2700" y="838925"/>
            <a:ext cx="9149400" cy="0"/>
          </a:xfrm>
          <a:prstGeom prst="straightConnector1">
            <a:avLst/>
          </a:prstGeom>
          <a:noFill/>
          <a:ln cap="flat" cmpd="sng" w="9525">
            <a:solidFill>
              <a:srgbClr val="F3F3F3"/>
            </a:solidFill>
            <a:prstDash val="solid"/>
            <a:round/>
            <a:headEnd len="med" w="med" type="none"/>
            <a:tailEnd len="med" w="med" type="none"/>
          </a:ln>
        </p:spPr>
      </p:cxnSp>
      <p:sp>
        <p:nvSpPr>
          <p:cNvPr id="90" name="Shape 90"/>
          <p:cNvSpPr txBox="1"/>
          <p:nvPr>
            <p:ph idx="1" type="body"/>
          </p:nvPr>
        </p:nvSpPr>
        <p:spPr>
          <a:xfrm>
            <a:off x="311700" y="1649800"/>
            <a:ext cx="3999900" cy="28437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91" name="Shape 91"/>
          <p:cNvSpPr txBox="1"/>
          <p:nvPr>
            <p:ph idx="2" type="title"/>
          </p:nvPr>
        </p:nvSpPr>
        <p:spPr>
          <a:xfrm>
            <a:off x="311700" y="0"/>
            <a:ext cx="8520600" cy="266100"/>
          </a:xfrm>
          <a:prstGeom prst="rect">
            <a:avLst/>
          </a:prstGeom>
        </p:spPr>
        <p:txBody>
          <a:bodyPr anchorCtr="0" anchor="t" bIns="91425" lIns="91425" spcFirstLastPara="1" rIns="91425" wrap="square" tIns="91425"/>
          <a:lstStyle>
            <a:lvl1pPr lvl="0" rtl="0">
              <a:spcBef>
                <a:spcPts val="0"/>
              </a:spcBef>
              <a:spcAft>
                <a:spcPts val="0"/>
              </a:spcAft>
              <a:buClr>
                <a:srgbClr val="2B71B1"/>
              </a:buClr>
              <a:buSzPts val="1200"/>
              <a:buFont typeface="Lato"/>
              <a:buNone/>
              <a:defRPr b="1" sz="1200">
                <a:solidFill>
                  <a:srgbClr val="2B71B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2" name="Shape 92"/>
          <p:cNvSpPr txBox="1"/>
          <p:nvPr>
            <p:ph idx="3" type="title"/>
          </p:nvPr>
        </p:nvSpPr>
        <p:spPr>
          <a:xfrm>
            <a:off x="311575" y="1077100"/>
            <a:ext cx="3999900" cy="572700"/>
          </a:xfrm>
          <a:prstGeom prst="rect">
            <a:avLst/>
          </a:prstGeom>
        </p:spPr>
        <p:txBody>
          <a:bodyPr anchorCtr="0" anchor="ctr" bIns="91425" lIns="91425" spcFirstLastPara="1" rIns="91425" wrap="square" tIns="91425"/>
          <a:lstStyle>
            <a:lvl1pPr lvl="0" rtl="0" algn="ctr">
              <a:spcBef>
                <a:spcPts val="0"/>
              </a:spcBef>
              <a:spcAft>
                <a:spcPts val="0"/>
              </a:spcAft>
              <a:buSzPts val="1600"/>
              <a:buNone/>
              <a:defRPr sz="16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93" name="Shape 93"/>
          <p:cNvSpPr txBox="1"/>
          <p:nvPr>
            <p:ph idx="4" type="body"/>
          </p:nvPr>
        </p:nvSpPr>
        <p:spPr>
          <a:xfrm>
            <a:off x="4832463" y="1649800"/>
            <a:ext cx="3999900" cy="28437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94" name="Shape 94"/>
          <p:cNvSpPr txBox="1"/>
          <p:nvPr>
            <p:ph idx="5" type="title"/>
          </p:nvPr>
        </p:nvSpPr>
        <p:spPr>
          <a:xfrm>
            <a:off x="4832338" y="1077100"/>
            <a:ext cx="3999900" cy="572700"/>
          </a:xfrm>
          <a:prstGeom prst="rect">
            <a:avLst/>
          </a:prstGeom>
        </p:spPr>
        <p:txBody>
          <a:bodyPr anchorCtr="0" anchor="ctr" bIns="91425" lIns="91425" spcFirstLastPara="1" rIns="91425" wrap="square" tIns="91425"/>
          <a:lstStyle>
            <a:lvl1pPr lvl="0" rtl="0" algn="ctr">
              <a:spcBef>
                <a:spcPts val="0"/>
              </a:spcBef>
              <a:spcAft>
                <a:spcPts val="0"/>
              </a:spcAft>
              <a:buSzPts val="1600"/>
              <a:buNone/>
              <a:defRPr sz="16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5" name="Shape 95"/>
        <p:cNvGrpSpPr/>
        <p:nvPr/>
      </p:nvGrpSpPr>
      <p:grpSpPr>
        <a:xfrm>
          <a:off x="0" y="0"/>
          <a:ext cx="0" cy="0"/>
          <a:chOff x="0" y="0"/>
          <a:chExt cx="0" cy="0"/>
        </a:xfrm>
      </p:grpSpPr>
      <p:sp>
        <p:nvSpPr>
          <p:cNvPr id="96" name="Shape 96"/>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7" name="Shape 9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98" name="Shape 9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99" name="Shape 99"/>
        <p:cNvGrpSpPr/>
        <p:nvPr/>
      </p:nvGrpSpPr>
      <p:grpSpPr>
        <a:xfrm>
          <a:off x="0" y="0"/>
          <a:ext cx="0" cy="0"/>
          <a:chOff x="0" y="0"/>
          <a:chExt cx="0" cy="0"/>
        </a:xfrm>
      </p:grpSpPr>
      <p:sp>
        <p:nvSpPr>
          <p:cNvPr id="100" name="Shape 10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1" name="Shape 1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02" name="Shape 102"/>
        <p:cNvGrpSpPr/>
        <p:nvPr/>
      </p:nvGrpSpPr>
      <p:grpSpPr>
        <a:xfrm>
          <a:off x="0" y="0"/>
          <a:ext cx="0" cy="0"/>
          <a:chOff x="0" y="0"/>
          <a:chExt cx="0" cy="0"/>
        </a:xfrm>
      </p:grpSpPr>
      <p:sp>
        <p:nvSpPr>
          <p:cNvPr id="103" name="Shape 10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4" name="Shape 104"/>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5" name="Shape 105"/>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6" name="Shape 106"/>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107" name="Shape 10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8" name="Shape 108"/>
        <p:cNvGrpSpPr/>
        <p:nvPr/>
      </p:nvGrpSpPr>
      <p:grpSpPr>
        <a:xfrm>
          <a:off x="0" y="0"/>
          <a:ext cx="0" cy="0"/>
          <a:chOff x="0" y="0"/>
          <a:chExt cx="0" cy="0"/>
        </a:xfrm>
      </p:grpSpPr>
      <p:sp>
        <p:nvSpPr>
          <p:cNvPr id="109" name="Shape 10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0" name="Shape 110"/>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30200" lvl="0" marL="457200" rtl="0" algn="ctr">
              <a:spcBef>
                <a:spcPts val="0"/>
              </a:spcBef>
              <a:spcAft>
                <a:spcPts val="0"/>
              </a:spcAft>
              <a:buSzPts val="1600"/>
              <a:buChar char="●"/>
              <a:defRPr/>
            </a:lvl1pPr>
            <a:lvl2pPr indent="-330200" lvl="1" marL="914400" rtl="0" algn="ctr">
              <a:spcBef>
                <a:spcPts val="800"/>
              </a:spcBef>
              <a:spcAft>
                <a:spcPts val="0"/>
              </a:spcAft>
              <a:buSzPts val="1600"/>
              <a:buChar char="○"/>
              <a:defRPr/>
            </a:lvl2pPr>
            <a:lvl3pPr indent="-330200" lvl="2" marL="1371600" rtl="0" algn="ctr">
              <a:spcBef>
                <a:spcPts val="800"/>
              </a:spcBef>
              <a:spcAft>
                <a:spcPts val="0"/>
              </a:spcAft>
              <a:buSzPts val="1600"/>
              <a:buChar char="■"/>
              <a:defRPr/>
            </a:lvl3pPr>
            <a:lvl4pPr indent="-330200" lvl="3" marL="1828800" rtl="0" algn="ctr">
              <a:spcBef>
                <a:spcPts val="800"/>
              </a:spcBef>
              <a:spcAft>
                <a:spcPts val="0"/>
              </a:spcAft>
              <a:buSzPts val="1600"/>
              <a:buChar char="●"/>
              <a:defRPr/>
            </a:lvl4pPr>
            <a:lvl5pPr indent="-330200" lvl="4" marL="2286000" rtl="0" algn="ctr">
              <a:spcBef>
                <a:spcPts val="800"/>
              </a:spcBef>
              <a:spcAft>
                <a:spcPts val="0"/>
              </a:spcAft>
              <a:buSzPts val="1600"/>
              <a:buChar char="○"/>
              <a:defRPr/>
            </a:lvl5pPr>
            <a:lvl6pPr indent="-330200" lvl="5" marL="2743200" rtl="0" algn="ctr">
              <a:spcBef>
                <a:spcPts val="800"/>
              </a:spcBef>
              <a:spcAft>
                <a:spcPts val="0"/>
              </a:spcAft>
              <a:buSzPts val="1600"/>
              <a:buChar char="■"/>
              <a:defRPr/>
            </a:lvl6pPr>
            <a:lvl7pPr indent="-330200" lvl="6" marL="3200400" rtl="0" algn="ctr">
              <a:spcBef>
                <a:spcPts val="800"/>
              </a:spcBef>
              <a:spcAft>
                <a:spcPts val="0"/>
              </a:spcAft>
              <a:buSzPts val="1600"/>
              <a:buChar char="●"/>
              <a:defRPr/>
            </a:lvl7pPr>
            <a:lvl8pPr indent="-330200" lvl="7" marL="3657600" rtl="0" algn="ctr">
              <a:spcBef>
                <a:spcPts val="800"/>
              </a:spcBef>
              <a:spcAft>
                <a:spcPts val="0"/>
              </a:spcAft>
              <a:buSzPts val="1600"/>
              <a:buChar char="○"/>
              <a:defRPr/>
            </a:lvl8pPr>
            <a:lvl9pPr indent="-330200" lvl="8" marL="4114800" rtl="0" algn="ctr">
              <a:spcBef>
                <a:spcPts val="800"/>
              </a:spcBef>
              <a:spcAft>
                <a:spcPts val="800"/>
              </a:spcAft>
              <a:buSzPts val="1600"/>
              <a:buChar char="■"/>
              <a:defRPr/>
            </a:lvl9pPr>
          </a:lstStyle>
          <a:p/>
        </p:txBody>
      </p:sp>
      <p:sp>
        <p:nvSpPr>
          <p:cNvPr id="111" name="Shape 1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2662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400"/>
              <a:buFont typeface="Lato"/>
              <a:buNone/>
              <a:defRPr b="1" sz="2400">
                <a:solidFill>
                  <a:schemeClr val="dk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Shape 52"/>
          <p:cNvSpPr txBox="1"/>
          <p:nvPr>
            <p:ph idx="1" type="body"/>
          </p:nvPr>
        </p:nvSpPr>
        <p:spPr>
          <a:xfrm>
            <a:off x="311700" y="838925"/>
            <a:ext cx="8520600" cy="3824400"/>
          </a:xfrm>
          <a:prstGeom prst="rect">
            <a:avLst/>
          </a:prstGeom>
          <a:noFill/>
          <a:ln>
            <a:noFill/>
          </a:ln>
        </p:spPr>
        <p:txBody>
          <a:bodyPr anchorCtr="0" anchor="t" bIns="91425" lIns="91425" spcFirstLastPara="1" rIns="91425" wrap="square" tIns="91425"/>
          <a:lstStyle>
            <a:lvl1pPr indent="-330200" lvl="0" marL="457200" rtl="0">
              <a:lnSpc>
                <a:spcPct val="100000"/>
              </a:lnSpc>
              <a:spcBef>
                <a:spcPts val="0"/>
              </a:spcBef>
              <a:spcAft>
                <a:spcPts val="0"/>
              </a:spcAft>
              <a:buSzPts val="1600"/>
              <a:buFont typeface="Lato"/>
              <a:buChar char="●"/>
              <a:defRPr sz="1600">
                <a:latin typeface="Lato"/>
                <a:ea typeface="Lato"/>
                <a:cs typeface="Lato"/>
                <a:sym typeface="Lato"/>
              </a:defRPr>
            </a:lvl1pPr>
            <a:lvl2pPr indent="-330200" lvl="1" marL="914400" rtl="0">
              <a:lnSpc>
                <a:spcPct val="100000"/>
              </a:lnSpc>
              <a:spcBef>
                <a:spcPts val="800"/>
              </a:spcBef>
              <a:spcAft>
                <a:spcPts val="0"/>
              </a:spcAft>
              <a:buSzPts val="1600"/>
              <a:buFont typeface="Lato"/>
              <a:buChar char="○"/>
              <a:defRPr sz="1600">
                <a:latin typeface="Lato"/>
                <a:ea typeface="Lato"/>
                <a:cs typeface="Lato"/>
                <a:sym typeface="Lato"/>
              </a:defRPr>
            </a:lvl2pPr>
            <a:lvl3pPr indent="-330200" lvl="2" marL="1371600" rtl="0">
              <a:lnSpc>
                <a:spcPct val="100000"/>
              </a:lnSpc>
              <a:spcBef>
                <a:spcPts val="800"/>
              </a:spcBef>
              <a:spcAft>
                <a:spcPts val="0"/>
              </a:spcAft>
              <a:buSzPts val="1600"/>
              <a:buFont typeface="Lato"/>
              <a:buChar char="■"/>
              <a:defRPr sz="1600">
                <a:latin typeface="Lato"/>
                <a:ea typeface="Lato"/>
                <a:cs typeface="Lato"/>
                <a:sym typeface="Lato"/>
              </a:defRPr>
            </a:lvl3pPr>
            <a:lvl4pPr indent="-330200" lvl="3" marL="1828800" rtl="0">
              <a:lnSpc>
                <a:spcPct val="100000"/>
              </a:lnSpc>
              <a:spcBef>
                <a:spcPts val="800"/>
              </a:spcBef>
              <a:spcAft>
                <a:spcPts val="0"/>
              </a:spcAft>
              <a:buSzPts val="1600"/>
              <a:buFont typeface="Lato"/>
              <a:buChar char="●"/>
              <a:defRPr sz="1600">
                <a:latin typeface="Lato"/>
                <a:ea typeface="Lato"/>
                <a:cs typeface="Lato"/>
                <a:sym typeface="Lato"/>
              </a:defRPr>
            </a:lvl4pPr>
            <a:lvl5pPr indent="-330200" lvl="4" marL="2286000" rtl="0">
              <a:lnSpc>
                <a:spcPct val="100000"/>
              </a:lnSpc>
              <a:spcBef>
                <a:spcPts val="800"/>
              </a:spcBef>
              <a:spcAft>
                <a:spcPts val="0"/>
              </a:spcAft>
              <a:buSzPts val="1600"/>
              <a:buFont typeface="Lato"/>
              <a:buChar char="○"/>
              <a:defRPr sz="1600">
                <a:latin typeface="Lato"/>
                <a:ea typeface="Lato"/>
                <a:cs typeface="Lato"/>
                <a:sym typeface="Lato"/>
              </a:defRPr>
            </a:lvl5pPr>
            <a:lvl6pPr indent="-330200" lvl="5" marL="2743200" rtl="0">
              <a:lnSpc>
                <a:spcPct val="100000"/>
              </a:lnSpc>
              <a:spcBef>
                <a:spcPts val="800"/>
              </a:spcBef>
              <a:spcAft>
                <a:spcPts val="0"/>
              </a:spcAft>
              <a:buSzPts val="1600"/>
              <a:buFont typeface="Lato"/>
              <a:buChar char="■"/>
              <a:defRPr sz="1600">
                <a:latin typeface="Lato"/>
                <a:ea typeface="Lato"/>
                <a:cs typeface="Lato"/>
                <a:sym typeface="Lato"/>
              </a:defRPr>
            </a:lvl6pPr>
            <a:lvl7pPr indent="-330200" lvl="6" marL="3200400" rtl="0">
              <a:lnSpc>
                <a:spcPct val="100000"/>
              </a:lnSpc>
              <a:spcBef>
                <a:spcPts val="800"/>
              </a:spcBef>
              <a:spcAft>
                <a:spcPts val="0"/>
              </a:spcAft>
              <a:buSzPts val="1600"/>
              <a:buFont typeface="Lato"/>
              <a:buChar char="●"/>
              <a:defRPr sz="1600">
                <a:latin typeface="Lato"/>
                <a:ea typeface="Lato"/>
                <a:cs typeface="Lato"/>
                <a:sym typeface="Lato"/>
              </a:defRPr>
            </a:lvl7pPr>
            <a:lvl8pPr indent="-330200" lvl="7" marL="3657600" rtl="0">
              <a:lnSpc>
                <a:spcPct val="100000"/>
              </a:lnSpc>
              <a:spcBef>
                <a:spcPts val="800"/>
              </a:spcBef>
              <a:spcAft>
                <a:spcPts val="0"/>
              </a:spcAft>
              <a:buSzPts val="1600"/>
              <a:buFont typeface="Lato"/>
              <a:buChar char="○"/>
              <a:defRPr sz="1600">
                <a:latin typeface="Lato"/>
                <a:ea typeface="Lato"/>
                <a:cs typeface="Lato"/>
                <a:sym typeface="Lato"/>
              </a:defRPr>
            </a:lvl8pPr>
            <a:lvl9pPr indent="-330200" lvl="8" marL="4114800" rtl="0">
              <a:lnSpc>
                <a:spcPct val="100000"/>
              </a:lnSpc>
              <a:spcBef>
                <a:spcPts val="800"/>
              </a:spcBef>
              <a:spcAft>
                <a:spcPts val="800"/>
              </a:spcAft>
              <a:buSzPts val="1600"/>
              <a:buFont typeface="Lato"/>
              <a:buChar char="■"/>
              <a:defRPr sz="1600">
                <a:latin typeface="Lato"/>
                <a:ea typeface="Lato"/>
                <a:cs typeface="Lato"/>
                <a:sym typeface="Lato"/>
              </a:defRPr>
            </a:lvl9pPr>
          </a:lstStyle>
          <a:p/>
        </p:txBody>
      </p:sp>
      <p:sp>
        <p:nvSpPr>
          <p:cNvPr id="53" name="Shape 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600">
                <a:solidFill>
                  <a:srgbClr val="CCCCCC"/>
                </a:solidFill>
                <a:latin typeface="Lato"/>
                <a:ea typeface="Lato"/>
                <a:cs typeface="Lato"/>
                <a:sym typeface="Lato"/>
              </a:defRPr>
            </a:lvl1pPr>
            <a:lvl2pPr lvl="1" rtl="0" algn="r">
              <a:buNone/>
              <a:defRPr sz="1600">
                <a:solidFill>
                  <a:srgbClr val="CCCCCC"/>
                </a:solidFill>
                <a:latin typeface="Lato"/>
                <a:ea typeface="Lato"/>
                <a:cs typeface="Lato"/>
                <a:sym typeface="Lato"/>
              </a:defRPr>
            </a:lvl2pPr>
            <a:lvl3pPr lvl="2" rtl="0" algn="r">
              <a:buNone/>
              <a:defRPr sz="1600">
                <a:solidFill>
                  <a:srgbClr val="CCCCCC"/>
                </a:solidFill>
                <a:latin typeface="Lato"/>
                <a:ea typeface="Lato"/>
                <a:cs typeface="Lato"/>
                <a:sym typeface="Lato"/>
              </a:defRPr>
            </a:lvl3pPr>
            <a:lvl4pPr lvl="3" rtl="0" algn="r">
              <a:buNone/>
              <a:defRPr sz="1600">
                <a:solidFill>
                  <a:srgbClr val="CCCCCC"/>
                </a:solidFill>
                <a:latin typeface="Lato"/>
                <a:ea typeface="Lato"/>
                <a:cs typeface="Lato"/>
                <a:sym typeface="Lato"/>
              </a:defRPr>
            </a:lvl4pPr>
            <a:lvl5pPr lvl="4" rtl="0" algn="r">
              <a:buNone/>
              <a:defRPr sz="1600">
                <a:solidFill>
                  <a:srgbClr val="CCCCCC"/>
                </a:solidFill>
                <a:latin typeface="Lato"/>
                <a:ea typeface="Lato"/>
                <a:cs typeface="Lato"/>
                <a:sym typeface="Lato"/>
              </a:defRPr>
            </a:lvl5pPr>
            <a:lvl6pPr lvl="5" rtl="0" algn="r">
              <a:buNone/>
              <a:defRPr sz="1600">
                <a:solidFill>
                  <a:srgbClr val="CCCCCC"/>
                </a:solidFill>
                <a:latin typeface="Lato"/>
                <a:ea typeface="Lato"/>
                <a:cs typeface="Lato"/>
                <a:sym typeface="Lato"/>
              </a:defRPr>
            </a:lvl6pPr>
            <a:lvl7pPr lvl="6" rtl="0" algn="r">
              <a:buNone/>
              <a:defRPr sz="1600">
                <a:solidFill>
                  <a:srgbClr val="CCCCCC"/>
                </a:solidFill>
                <a:latin typeface="Lato"/>
                <a:ea typeface="Lato"/>
                <a:cs typeface="Lato"/>
                <a:sym typeface="Lato"/>
              </a:defRPr>
            </a:lvl7pPr>
            <a:lvl8pPr lvl="7" rtl="0" algn="r">
              <a:buNone/>
              <a:defRPr sz="1600">
                <a:solidFill>
                  <a:srgbClr val="CCCCCC"/>
                </a:solidFill>
                <a:latin typeface="Lato"/>
                <a:ea typeface="Lato"/>
                <a:cs typeface="Lato"/>
                <a:sym typeface="Lato"/>
              </a:defRPr>
            </a:lvl8pPr>
            <a:lvl9pPr lvl="8" rtl="0" algn="r">
              <a:buNone/>
              <a:defRPr sz="1600">
                <a:solidFill>
                  <a:srgbClr val="CCCCCC"/>
                </a:solidFill>
                <a:latin typeface="Lato"/>
                <a:ea typeface="Lato"/>
                <a:cs typeface="Lato"/>
                <a:sym typeface="La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png"/><Relationship Id="rId5" Type="http://schemas.openxmlformats.org/officeDocument/2006/relationships/image" Target="../media/image27.png"/><Relationship Id="rId6" Type="http://schemas.openxmlformats.org/officeDocument/2006/relationships/image" Target="../media/image16.png"/><Relationship Id="rId7" Type="http://schemas.openxmlformats.org/officeDocument/2006/relationships/image" Target="../media/image10.png"/><Relationship Id="rId8" Type="http://schemas.openxmlformats.org/officeDocument/2006/relationships/image" Target="../media/image9.png"/></Relationships>
</file>

<file path=ppt/slides/_rels/slide11.xml.rels><?xml version="1.0" encoding="UTF-8" standalone="yes"?><Relationships xmlns="http://schemas.openxmlformats.org/package/2006/relationships"><Relationship Id="rId10" Type="http://schemas.openxmlformats.org/officeDocument/2006/relationships/image" Target="../media/image84.pn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8.png"/><Relationship Id="rId7" Type="http://schemas.openxmlformats.org/officeDocument/2006/relationships/image" Target="../media/image30.png"/><Relationship Id="rId8"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83.png"/><Relationship Id="rId6" Type="http://schemas.openxmlformats.org/officeDocument/2006/relationships/image" Target="../media/image29.png"/><Relationship Id="rId7" Type="http://schemas.openxmlformats.org/officeDocument/2006/relationships/image" Target="../media/image22.png"/><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image" Target="../media/image52.png"/><Relationship Id="rId6" Type="http://schemas.openxmlformats.org/officeDocument/2006/relationships/image" Target="../media/image51.png"/><Relationship Id="rId7" Type="http://schemas.openxmlformats.org/officeDocument/2006/relationships/image" Target="../media/image55.png"/><Relationship Id="rId8"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59.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62.png"/><Relationship Id="rId7" Type="http://schemas.openxmlformats.org/officeDocument/2006/relationships/image" Target="../media/image67.png"/><Relationship Id="rId8"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8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7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7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8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8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hyperlink" Target="https://github.com/bitcoin/bips/blob/master/bip-0032.mediawiki" TargetMode="External"/><Relationship Id="rId4" Type="http://schemas.openxmlformats.org/officeDocument/2006/relationships/hyperlink" Target="https://github.com/bitcoin/bips/blob/master/bip-0043.mediawiki" TargetMode="External"/><Relationship Id="rId5" Type="http://schemas.openxmlformats.org/officeDocument/2006/relationships/hyperlink" Target="https://github.com/bitcoin/bips/blob/master/bip-0044.mediawiki" TargetMode="External"/><Relationship Id="rId6" Type="http://schemas.openxmlformats.org/officeDocument/2006/relationships/hyperlink" Target="https://github.com/satoshilabs/slips/blob/master/slip-0044.md"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15" name="Shape 115"/>
        <p:cNvGrpSpPr/>
        <p:nvPr/>
      </p:nvGrpSpPr>
      <p:grpSpPr>
        <a:xfrm>
          <a:off x="0" y="0"/>
          <a:ext cx="0" cy="0"/>
          <a:chOff x="0" y="0"/>
          <a:chExt cx="0" cy="0"/>
        </a:xfrm>
      </p:grpSpPr>
      <p:sp>
        <p:nvSpPr>
          <p:cNvPr id="116" name="Shape 116"/>
          <p:cNvSpPr txBox="1"/>
          <p:nvPr>
            <p:ph type="ctrTitle"/>
          </p:nvPr>
        </p:nvSpPr>
        <p:spPr>
          <a:xfrm>
            <a:off x="311700" y="664825"/>
            <a:ext cx="8520600" cy="90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200">
                <a:solidFill>
                  <a:srgbClr val="0E6CC2"/>
                </a:solidFill>
                <a:latin typeface="Montserrat"/>
                <a:ea typeface="Montserrat"/>
                <a:cs typeface="Montserrat"/>
                <a:sym typeface="Montserrat"/>
              </a:rPr>
              <a:t>Using</a:t>
            </a:r>
            <a:r>
              <a:rPr b="1" lang="en" sz="2200">
                <a:solidFill>
                  <a:srgbClr val="0E6CC2"/>
                </a:solidFill>
                <a:latin typeface="Montserrat"/>
                <a:ea typeface="Montserrat"/>
                <a:cs typeface="Montserrat"/>
                <a:sym typeface="Montserrat"/>
              </a:rPr>
              <a:t> Hierarchical Deterministic Wallets to build a Non-Custodial Payment Processor</a:t>
            </a:r>
            <a:endParaRPr b="1" sz="2200">
              <a:solidFill>
                <a:srgbClr val="0E6CC2"/>
              </a:solidFill>
              <a:latin typeface="Montserrat"/>
              <a:ea typeface="Montserrat"/>
              <a:cs typeface="Montserrat"/>
              <a:sym typeface="Montserrat"/>
            </a:endParaRPr>
          </a:p>
        </p:txBody>
      </p:sp>
      <p:sp>
        <p:nvSpPr>
          <p:cNvPr id="117" name="Shape 117"/>
          <p:cNvSpPr txBox="1"/>
          <p:nvPr>
            <p:ph idx="1" type="subTitle"/>
          </p:nvPr>
        </p:nvSpPr>
        <p:spPr>
          <a:xfrm>
            <a:off x="311700" y="1659400"/>
            <a:ext cx="7688100" cy="8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9E9E9E"/>
                </a:solidFill>
                <a:latin typeface="Montserrat"/>
                <a:ea typeface="Montserrat"/>
                <a:cs typeface="Montserrat"/>
                <a:sym typeface="Montserrat"/>
              </a:rPr>
              <a:t>Amy Yin</a:t>
            </a:r>
            <a:endParaRPr sz="1400">
              <a:solidFill>
                <a:srgbClr val="9E9E9E"/>
              </a:solidFill>
              <a:latin typeface="Montserrat"/>
              <a:ea typeface="Montserrat"/>
              <a:cs typeface="Montserrat"/>
              <a:sym typeface="Montserrat"/>
            </a:endParaRPr>
          </a:p>
          <a:p>
            <a:pPr indent="0" lvl="0" marL="0" rtl="0" algn="l">
              <a:spcBef>
                <a:spcPts val="0"/>
              </a:spcBef>
              <a:spcAft>
                <a:spcPts val="0"/>
              </a:spcAft>
              <a:buNone/>
            </a:pPr>
            <a:r>
              <a:rPr lang="en" sz="1400">
                <a:solidFill>
                  <a:srgbClr val="9E9E9E"/>
                </a:solidFill>
                <a:latin typeface="Montserrat"/>
                <a:ea typeface="Montserrat"/>
                <a:cs typeface="Montserrat"/>
                <a:sym typeface="Montserrat"/>
              </a:rPr>
              <a:t>June 28, 2018</a:t>
            </a:r>
            <a:endParaRPr sz="1400">
              <a:solidFill>
                <a:srgbClr val="9E9E9E"/>
              </a:solidFill>
              <a:latin typeface="Montserrat"/>
              <a:ea typeface="Montserrat"/>
              <a:cs typeface="Montserrat"/>
              <a:sym typeface="Montserrat"/>
            </a:endParaRPr>
          </a:p>
          <a:p>
            <a:pPr indent="0" lvl="0" marL="0" rtl="0" algn="l">
              <a:spcBef>
                <a:spcPts val="0"/>
              </a:spcBef>
              <a:spcAft>
                <a:spcPts val="0"/>
              </a:spcAft>
              <a:buNone/>
            </a:pPr>
            <a:r>
              <a:rPr lang="en" sz="1400">
                <a:solidFill>
                  <a:srgbClr val="9E9E9E"/>
                </a:solidFill>
                <a:latin typeface="Montserrat"/>
                <a:ea typeface="Montserrat"/>
                <a:cs typeface="Montserrat"/>
                <a:sym typeface="Montserrat"/>
              </a:rPr>
              <a:t>QCon NY Blockchain Track</a:t>
            </a:r>
            <a:endParaRPr sz="1400">
              <a:solidFill>
                <a:srgbClr val="9E9E9E"/>
              </a:solidFill>
              <a:latin typeface="Montserrat"/>
              <a:ea typeface="Montserrat"/>
              <a:cs typeface="Montserrat"/>
              <a:sym typeface="Montserrat"/>
            </a:endParaRPr>
          </a:p>
        </p:txBody>
      </p:sp>
      <p:pic>
        <p:nvPicPr>
          <p:cNvPr id="118" name="Shape 118"/>
          <p:cNvPicPr preferRelativeResize="0"/>
          <p:nvPr/>
        </p:nvPicPr>
        <p:blipFill>
          <a:blip r:embed="rId3">
            <a:alphaModFix/>
          </a:blip>
          <a:stretch>
            <a:fillRect/>
          </a:stretch>
        </p:blipFill>
        <p:spPr>
          <a:xfrm>
            <a:off x="352650" y="3946750"/>
            <a:ext cx="4336474" cy="592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7" name="Shape 177"/>
        <p:cNvGrpSpPr/>
        <p:nvPr/>
      </p:nvGrpSpPr>
      <p:grpSpPr>
        <a:xfrm>
          <a:off x="0" y="0"/>
          <a:ext cx="0" cy="0"/>
          <a:chOff x="0" y="0"/>
          <a:chExt cx="0" cy="0"/>
        </a:xfrm>
      </p:grpSpPr>
      <p:graphicFrame>
        <p:nvGraphicFramePr>
          <p:cNvPr id="178" name="Shape 178"/>
          <p:cNvGraphicFramePr/>
          <p:nvPr/>
        </p:nvGraphicFramePr>
        <p:xfrm>
          <a:off x="1656700" y="68875"/>
          <a:ext cx="3000000" cy="3000000"/>
        </p:xfrm>
        <a:graphic>
          <a:graphicData uri="http://schemas.openxmlformats.org/drawingml/2006/table">
            <a:tbl>
              <a:tblPr>
                <a:noFill/>
                <a:tableStyleId>{8D7865CB-32CD-42E0-9AC8-4C816A4F36B2}</a:tableStyleId>
              </a:tblPr>
              <a:tblGrid>
                <a:gridCol w="3480000"/>
                <a:gridCol w="2350600"/>
              </a:tblGrid>
              <a:tr h="632200">
                <a:tc>
                  <a:txBody>
                    <a:bodyPr>
                      <a:noAutofit/>
                    </a:bodyPr>
                    <a:lstStyle/>
                    <a:p>
                      <a:pPr indent="0" lvl="0" marL="0" rtl="0">
                        <a:spcBef>
                          <a:spcPts val="0"/>
                        </a:spcBef>
                        <a:spcAft>
                          <a:spcPts val="0"/>
                        </a:spcAft>
                        <a:buNone/>
                      </a:pPr>
                      <a:r>
                        <a:t/>
                      </a:r>
                      <a:endParaRPr b="1">
                        <a:latin typeface="Lato"/>
                        <a:ea typeface="Lato"/>
                        <a:cs typeface="Lato"/>
                        <a:sym typeface="Lato"/>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noAutofit/>
                    </a:bodyPr>
                    <a:lstStyle/>
                    <a:p>
                      <a:pPr indent="0" lvl="0" marL="0" rtl="0">
                        <a:spcBef>
                          <a:spcPts val="0"/>
                        </a:spcBef>
                        <a:spcAft>
                          <a:spcPts val="0"/>
                        </a:spcAft>
                        <a:buNone/>
                      </a:pPr>
                      <a:r>
                        <a:t/>
                      </a:r>
                      <a:endParaRPr b="1">
                        <a:latin typeface="Lato"/>
                        <a:ea typeface="Lato"/>
                        <a:cs typeface="Lato"/>
                        <a:sym typeface="Lato"/>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632200">
                <a:tc>
                  <a:txBody>
                    <a:bodyPr>
                      <a:noAutofit/>
                    </a:bodyPr>
                    <a:lstStyle/>
                    <a:p>
                      <a:pPr indent="0" lvl="0" marL="0" rtl="0">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noAutofit/>
                    </a:bodyPr>
                    <a:lstStyle/>
                    <a:p>
                      <a:pPr indent="0" lvl="0" marL="0" rtl="0">
                        <a:spcBef>
                          <a:spcPts val="0"/>
                        </a:spcBef>
                        <a:spcAft>
                          <a:spcPts val="0"/>
                        </a:spcAft>
                        <a:buNone/>
                      </a:pPr>
                      <a:r>
                        <a:rPr lang="en">
                          <a:latin typeface="Montserrat"/>
                          <a:ea typeface="Montserrat"/>
                          <a:cs typeface="Montserrat"/>
                          <a:sym typeface="Montserrat"/>
                        </a:rPr>
                        <a:t>Retail brokerage</a:t>
                      </a:r>
                      <a:endParaRPr>
                        <a:latin typeface="Montserrat"/>
                        <a:ea typeface="Montserrat"/>
                        <a:cs typeface="Montserrat"/>
                        <a:sym typeface="Montserrat"/>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solid"/>
                      <a:round/>
                      <a:headEnd len="sm" w="sm" type="none"/>
                      <a:tailEnd len="sm" w="sm" type="none"/>
                    </a:lnB>
                  </a:tcPr>
                </a:tc>
              </a:tr>
              <a:tr h="632200">
                <a:tc>
                  <a:txBody>
                    <a:bodyPr>
                      <a:noAutofit/>
                    </a:bodyPr>
                    <a:lstStyle/>
                    <a:p>
                      <a:pPr indent="0" lvl="0" marL="0" rtl="0">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noAutofit/>
                    </a:bodyPr>
                    <a:lstStyle/>
                    <a:p>
                      <a:pPr indent="0" lvl="0" marL="0" rtl="0">
                        <a:spcBef>
                          <a:spcPts val="0"/>
                        </a:spcBef>
                        <a:spcAft>
                          <a:spcPts val="0"/>
                        </a:spcAft>
                        <a:buNone/>
                      </a:pPr>
                      <a:r>
                        <a:rPr lang="en">
                          <a:latin typeface="Montserrat"/>
                          <a:ea typeface="Montserrat"/>
                          <a:cs typeface="Montserrat"/>
                          <a:sym typeface="Montserrat"/>
                        </a:rPr>
                        <a:t>Digital asset exchange</a:t>
                      </a:r>
                      <a:endParaRPr>
                        <a:latin typeface="Montserrat"/>
                        <a:ea typeface="Montserrat"/>
                        <a:cs typeface="Montserrat"/>
                        <a:sym typeface="Montserrat"/>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632200">
                <a:tc>
                  <a:txBody>
                    <a:bodyPr>
                      <a:noAutofit/>
                    </a:bodyPr>
                    <a:lstStyle/>
                    <a:p>
                      <a:pPr indent="0" lvl="0" marL="0" rtl="0">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noAutofit/>
                    </a:bodyPr>
                    <a:lstStyle/>
                    <a:p>
                      <a:pPr indent="0" lvl="0" marL="0" rtl="0">
                        <a:spcBef>
                          <a:spcPts val="0"/>
                        </a:spcBef>
                        <a:spcAft>
                          <a:spcPts val="0"/>
                        </a:spcAft>
                        <a:buNone/>
                      </a:pPr>
                      <a:r>
                        <a:rPr lang="en">
                          <a:latin typeface="Montserrat"/>
                          <a:ea typeface="Montserrat"/>
                          <a:cs typeface="Montserrat"/>
                          <a:sym typeface="Montserrat"/>
                        </a:rPr>
                        <a:t>Index fund</a:t>
                      </a:r>
                      <a:endParaRPr>
                        <a:latin typeface="Montserrat"/>
                        <a:ea typeface="Montserrat"/>
                        <a:cs typeface="Montserrat"/>
                        <a:sym typeface="Montserrat"/>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dot"/>
                      <a:round/>
                      <a:headEnd len="sm" w="sm" type="none"/>
                      <a:tailEnd len="sm" w="sm" type="none"/>
                    </a:lnB>
                  </a:tcPr>
                </a:tc>
              </a:tr>
              <a:tr h="632200">
                <a:tc>
                  <a:txBody>
                    <a:bodyPr>
                      <a:noAutofit/>
                    </a:bodyPr>
                    <a:lstStyle/>
                    <a:p>
                      <a:pPr indent="0" lvl="0" marL="0" rtl="0">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noAutofit/>
                    </a:bodyPr>
                    <a:lstStyle/>
                    <a:p>
                      <a:pPr indent="0" lvl="0" marL="0" rtl="0">
                        <a:spcBef>
                          <a:spcPts val="0"/>
                        </a:spcBef>
                        <a:spcAft>
                          <a:spcPts val="0"/>
                        </a:spcAft>
                        <a:buNone/>
                      </a:pPr>
                      <a:r>
                        <a:rPr lang="en">
                          <a:latin typeface="Montserrat"/>
                          <a:ea typeface="Montserrat"/>
                          <a:cs typeface="Montserrat"/>
                          <a:sym typeface="Montserrat"/>
                        </a:rPr>
                        <a:t>Merchant platform</a:t>
                      </a:r>
                      <a:endParaRPr>
                        <a:latin typeface="Montserrat"/>
                        <a:ea typeface="Montserrat"/>
                        <a:cs typeface="Montserrat"/>
                        <a:sym typeface="Montserrat"/>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632200">
                <a:tc>
                  <a:txBody>
                    <a:bodyPr>
                      <a:noAutofit/>
                    </a:bodyPr>
                    <a:lstStyle/>
                    <a:p>
                      <a:pPr indent="0" lvl="0" marL="0" rtl="0">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noAutofit/>
                    </a:bodyPr>
                    <a:lstStyle/>
                    <a:p>
                      <a:pPr indent="0" lvl="0" marL="0" rtl="0">
                        <a:spcBef>
                          <a:spcPts val="0"/>
                        </a:spcBef>
                        <a:spcAft>
                          <a:spcPts val="0"/>
                        </a:spcAft>
                        <a:buNone/>
                      </a:pPr>
                      <a:r>
                        <a:rPr lang="en">
                          <a:latin typeface="Montserrat"/>
                          <a:ea typeface="Montserrat"/>
                          <a:cs typeface="Montserrat"/>
                          <a:sym typeface="Montserrat"/>
                        </a:rPr>
                        <a:t>Institutional custodian</a:t>
                      </a:r>
                      <a:endParaRPr>
                        <a:latin typeface="Montserrat"/>
                        <a:ea typeface="Montserrat"/>
                        <a:cs typeface="Montserrat"/>
                        <a:sym typeface="Montserrat"/>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r h="632200">
                <a:tc>
                  <a:txBody>
                    <a:bodyPr>
                      <a:noAutofit/>
                    </a:bodyPr>
                    <a:lstStyle/>
                    <a:p>
                      <a:pPr indent="0" lvl="0" marL="0" rtl="0">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c>
                  <a:txBody>
                    <a:bodyPr>
                      <a:noAutofit/>
                    </a:bodyPr>
                    <a:lstStyle/>
                    <a:p>
                      <a:pPr indent="0" lvl="0" marL="0" rtl="0">
                        <a:spcBef>
                          <a:spcPts val="0"/>
                        </a:spcBef>
                        <a:spcAft>
                          <a:spcPts val="0"/>
                        </a:spcAft>
                        <a:buNone/>
                      </a:pPr>
                      <a:r>
                        <a:rPr lang="en">
                          <a:latin typeface="Montserrat"/>
                          <a:ea typeface="Montserrat"/>
                          <a:cs typeface="Montserrat"/>
                          <a:sym typeface="Montserrat"/>
                        </a:rPr>
                        <a:t>Browser + wallet</a:t>
                      </a:r>
                      <a:endParaRPr>
                        <a:latin typeface="Montserrat"/>
                        <a:ea typeface="Montserrat"/>
                        <a:cs typeface="Montserrat"/>
                        <a:sym typeface="Montserrat"/>
                      </a:endParaRPr>
                    </a:p>
                  </a:txBody>
                  <a:tcPr marT="91425" marB="91425" marR="91425" marL="91425" anchor="ctr">
                    <a:lnL cap="flat" cmpd="sng" w="9525">
                      <a:solidFill>
                        <a:srgbClr val="FFFFFF"/>
                      </a:solidFill>
                      <a:prstDash val="dot"/>
                      <a:round/>
                      <a:headEnd len="sm" w="sm" type="none"/>
                      <a:tailEnd len="sm" w="sm" type="none"/>
                    </a:lnL>
                    <a:lnR cap="flat" cmpd="sng" w="9525">
                      <a:solidFill>
                        <a:srgbClr val="FFFFFF"/>
                      </a:solidFill>
                      <a:prstDash val="dot"/>
                      <a:round/>
                      <a:headEnd len="sm" w="sm" type="none"/>
                      <a:tailEnd len="sm" w="sm" type="none"/>
                    </a:lnR>
                    <a:lnT cap="flat" cmpd="sng" w="9525">
                      <a:solidFill>
                        <a:srgbClr val="FFFFFF"/>
                      </a:solidFill>
                      <a:prstDash val="dot"/>
                      <a:round/>
                      <a:headEnd len="sm" w="sm" type="none"/>
                      <a:tailEnd len="sm" w="sm" type="none"/>
                    </a:lnT>
                    <a:lnB cap="flat" cmpd="sng" w="9525">
                      <a:solidFill>
                        <a:srgbClr val="FFFFFF"/>
                      </a:solidFill>
                      <a:prstDash val="dot"/>
                      <a:round/>
                      <a:headEnd len="sm" w="sm" type="none"/>
                      <a:tailEnd len="sm" w="sm" type="none"/>
                    </a:lnB>
                  </a:tcPr>
                </a:tc>
              </a:tr>
            </a:tbl>
          </a:graphicData>
        </a:graphic>
      </p:graphicFrame>
      <p:pic>
        <p:nvPicPr>
          <p:cNvPr id="179" name="Shape 179"/>
          <p:cNvPicPr preferRelativeResize="0"/>
          <p:nvPr/>
        </p:nvPicPr>
        <p:blipFill>
          <a:blip r:embed="rId3">
            <a:alphaModFix/>
          </a:blip>
          <a:stretch>
            <a:fillRect/>
          </a:stretch>
        </p:blipFill>
        <p:spPr>
          <a:xfrm>
            <a:off x="1700634" y="812834"/>
            <a:ext cx="2266032" cy="319200"/>
          </a:xfrm>
          <a:prstGeom prst="rect">
            <a:avLst/>
          </a:prstGeom>
          <a:noFill/>
          <a:ln>
            <a:noFill/>
          </a:ln>
        </p:spPr>
      </p:pic>
      <p:pic>
        <p:nvPicPr>
          <p:cNvPr id="180" name="Shape 180"/>
          <p:cNvPicPr preferRelativeResize="0"/>
          <p:nvPr/>
        </p:nvPicPr>
        <p:blipFill>
          <a:blip r:embed="rId4">
            <a:alphaModFix/>
          </a:blip>
          <a:stretch>
            <a:fillRect/>
          </a:stretch>
        </p:blipFill>
        <p:spPr>
          <a:xfrm>
            <a:off x="1700634" y="1460082"/>
            <a:ext cx="2179080" cy="319200"/>
          </a:xfrm>
          <a:prstGeom prst="rect">
            <a:avLst/>
          </a:prstGeom>
          <a:noFill/>
          <a:ln>
            <a:noFill/>
          </a:ln>
        </p:spPr>
      </p:pic>
      <p:pic>
        <p:nvPicPr>
          <p:cNvPr id="181" name="Shape 181"/>
          <p:cNvPicPr preferRelativeResize="0"/>
          <p:nvPr/>
        </p:nvPicPr>
        <p:blipFill>
          <a:blip r:embed="rId5">
            <a:alphaModFix/>
          </a:blip>
          <a:stretch>
            <a:fillRect/>
          </a:stretch>
        </p:blipFill>
        <p:spPr>
          <a:xfrm>
            <a:off x="1700634" y="2121963"/>
            <a:ext cx="3047300" cy="319200"/>
          </a:xfrm>
          <a:prstGeom prst="rect">
            <a:avLst/>
          </a:prstGeom>
          <a:noFill/>
          <a:ln>
            <a:noFill/>
          </a:ln>
        </p:spPr>
      </p:pic>
      <p:pic>
        <p:nvPicPr>
          <p:cNvPr id="182" name="Shape 182"/>
          <p:cNvPicPr preferRelativeResize="0"/>
          <p:nvPr/>
        </p:nvPicPr>
        <p:blipFill>
          <a:blip r:embed="rId6">
            <a:alphaModFix/>
          </a:blip>
          <a:stretch>
            <a:fillRect/>
          </a:stretch>
        </p:blipFill>
        <p:spPr>
          <a:xfrm>
            <a:off x="1700634" y="2748017"/>
            <a:ext cx="2336528" cy="319200"/>
          </a:xfrm>
          <a:prstGeom prst="rect">
            <a:avLst/>
          </a:prstGeom>
          <a:noFill/>
          <a:ln>
            <a:noFill/>
          </a:ln>
        </p:spPr>
      </p:pic>
      <p:pic>
        <p:nvPicPr>
          <p:cNvPr id="183" name="Shape 183"/>
          <p:cNvPicPr preferRelativeResize="0"/>
          <p:nvPr/>
        </p:nvPicPr>
        <p:blipFill>
          <a:blip r:embed="rId7">
            <a:alphaModFix/>
          </a:blip>
          <a:stretch>
            <a:fillRect/>
          </a:stretch>
        </p:blipFill>
        <p:spPr>
          <a:xfrm>
            <a:off x="1700634" y="3374081"/>
            <a:ext cx="2102479" cy="319200"/>
          </a:xfrm>
          <a:prstGeom prst="rect">
            <a:avLst/>
          </a:prstGeom>
          <a:noFill/>
          <a:ln>
            <a:noFill/>
          </a:ln>
        </p:spPr>
      </p:pic>
      <p:pic>
        <p:nvPicPr>
          <p:cNvPr id="184" name="Shape 184"/>
          <p:cNvPicPr preferRelativeResize="0"/>
          <p:nvPr/>
        </p:nvPicPr>
        <p:blipFill rotWithShape="1">
          <a:blip r:embed="rId8">
            <a:alphaModFix/>
          </a:blip>
          <a:srcRect b="0" l="14361" r="0" t="0"/>
          <a:stretch/>
        </p:blipFill>
        <p:spPr>
          <a:xfrm>
            <a:off x="1772751" y="3899557"/>
            <a:ext cx="1085099" cy="548825"/>
          </a:xfrm>
          <a:prstGeom prst="rect">
            <a:avLst/>
          </a:prstGeom>
          <a:noFill/>
          <a:ln>
            <a:noFill/>
          </a:ln>
        </p:spPr>
      </p:pic>
      <p:cxnSp>
        <p:nvCxnSpPr>
          <p:cNvPr id="185" name="Shape 185"/>
          <p:cNvCxnSpPr/>
          <p:nvPr/>
        </p:nvCxnSpPr>
        <p:spPr>
          <a:xfrm>
            <a:off x="572428" y="1297159"/>
            <a:ext cx="7824900" cy="0"/>
          </a:xfrm>
          <a:prstGeom prst="straightConnector1">
            <a:avLst/>
          </a:prstGeom>
          <a:noFill/>
          <a:ln cap="flat" cmpd="sng" w="9525">
            <a:solidFill>
              <a:srgbClr val="EFEFEF"/>
            </a:solidFill>
            <a:prstDash val="solid"/>
            <a:round/>
            <a:headEnd len="med" w="med" type="none"/>
            <a:tailEnd len="med" w="med" type="none"/>
          </a:ln>
        </p:spPr>
      </p:cxnSp>
      <p:cxnSp>
        <p:nvCxnSpPr>
          <p:cNvPr id="186" name="Shape 186"/>
          <p:cNvCxnSpPr/>
          <p:nvPr/>
        </p:nvCxnSpPr>
        <p:spPr>
          <a:xfrm>
            <a:off x="572428" y="1935497"/>
            <a:ext cx="7824900" cy="0"/>
          </a:xfrm>
          <a:prstGeom prst="straightConnector1">
            <a:avLst/>
          </a:prstGeom>
          <a:noFill/>
          <a:ln cap="flat" cmpd="sng" w="9525">
            <a:solidFill>
              <a:srgbClr val="EFEFEF"/>
            </a:solidFill>
            <a:prstDash val="solid"/>
            <a:round/>
            <a:headEnd len="med" w="med" type="none"/>
            <a:tailEnd len="med" w="med" type="none"/>
          </a:ln>
        </p:spPr>
      </p:cxnSp>
      <p:cxnSp>
        <p:nvCxnSpPr>
          <p:cNvPr id="187" name="Shape 187"/>
          <p:cNvCxnSpPr/>
          <p:nvPr/>
        </p:nvCxnSpPr>
        <p:spPr>
          <a:xfrm>
            <a:off x="572428" y="2573834"/>
            <a:ext cx="7824900" cy="0"/>
          </a:xfrm>
          <a:prstGeom prst="straightConnector1">
            <a:avLst/>
          </a:prstGeom>
          <a:noFill/>
          <a:ln cap="flat" cmpd="sng" w="9525">
            <a:solidFill>
              <a:srgbClr val="EFEFEF"/>
            </a:solidFill>
            <a:prstDash val="solid"/>
            <a:round/>
            <a:headEnd len="med" w="med" type="none"/>
            <a:tailEnd len="med" w="med" type="none"/>
          </a:ln>
        </p:spPr>
      </p:cxnSp>
      <p:cxnSp>
        <p:nvCxnSpPr>
          <p:cNvPr id="188" name="Shape 188"/>
          <p:cNvCxnSpPr/>
          <p:nvPr/>
        </p:nvCxnSpPr>
        <p:spPr>
          <a:xfrm>
            <a:off x="572428" y="3212172"/>
            <a:ext cx="7824900" cy="0"/>
          </a:xfrm>
          <a:prstGeom prst="straightConnector1">
            <a:avLst/>
          </a:prstGeom>
          <a:noFill/>
          <a:ln cap="flat" cmpd="sng" w="9525">
            <a:solidFill>
              <a:srgbClr val="EFEFEF"/>
            </a:solidFill>
            <a:prstDash val="solid"/>
            <a:round/>
            <a:headEnd len="med" w="med" type="none"/>
            <a:tailEnd len="med" w="med" type="none"/>
          </a:ln>
        </p:spPr>
      </p:cxnSp>
      <p:cxnSp>
        <p:nvCxnSpPr>
          <p:cNvPr id="189" name="Shape 189"/>
          <p:cNvCxnSpPr/>
          <p:nvPr/>
        </p:nvCxnSpPr>
        <p:spPr>
          <a:xfrm>
            <a:off x="572428" y="3850509"/>
            <a:ext cx="7824900" cy="0"/>
          </a:xfrm>
          <a:prstGeom prst="straightConnector1">
            <a:avLst/>
          </a:prstGeom>
          <a:noFill/>
          <a:ln cap="flat" cmpd="sng" w="9525">
            <a:solidFill>
              <a:srgbClr val="EFEFEF"/>
            </a:solidFill>
            <a:prstDash val="solid"/>
            <a:round/>
            <a:headEnd len="med" w="med" type="none"/>
            <a:tailEnd len="med" w="med" type="none"/>
          </a:ln>
        </p:spPr>
      </p:cxnSp>
      <p:pic>
        <p:nvPicPr>
          <p:cNvPr id="190" name="Shape 190"/>
          <p:cNvPicPr preferRelativeResize="0"/>
          <p:nvPr/>
        </p:nvPicPr>
        <p:blipFill>
          <a:blip r:embed="rId9">
            <a:alphaModFix/>
          </a:blip>
          <a:stretch>
            <a:fillRect/>
          </a:stretch>
        </p:blipFill>
        <p:spPr>
          <a:xfrm>
            <a:off x="1656700" y="2656850"/>
            <a:ext cx="2452519" cy="410375"/>
          </a:xfrm>
          <a:prstGeom prst="rect">
            <a:avLst/>
          </a:prstGeom>
          <a:noFill/>
          <a:ln>
            <a:noFill/>
          </a:ln>
        </p:spPr>
      </p:pic>
      <p:pic>
        <p:nvPicPr>
          <p:cNvPr id="191" name="Shape 191"/>
          <p:cNvPicPr preferRelativeResize="0"/>
          <p:nvPr/>
        </p:nvPicPr>
        <p:blipFill>
          <a:blip r:embed="rId10">
            <a:alphaModFix/>
          </a:blip>
          <a:stretch>
            <a:fillRect/>
          </a:stretch>
        </p:blipFill>
        <p:spPr>
          <a:xfrm>
            <a:off x="1656700" y="3850500"/>
            <a:ext cx="1250500" cy="597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grpSp>
        <p:nvGrpSpPr>
          <p:cNvPr id="196" name="Shape 196"/>
          <p:cNvGrpSpPr/>
          <p:nvPr/>
        </p:nvGrpSpPr>
        <p:grpSpPr>
          <a:xfrm>
            <a:off x="2513345" y="1897619"/>
            <a:ext cx="2069647" cy="2369728"/>
            <a:chOff x="3410100" y="1865536"/>
            <a:chExt cx="2462400" cy="2819427"/>
          </a:xfrm>
        </p:grpSpPr>
        <p:pic>
          <p:nvPicPr>
            <p:cNvPr id="197" name="Shape 197"/>
            <p:cNvPicPr preferRelativeResize="0"/>
            <p:nvPr/>
          </p:nvPicPr>
          <p:blipFill>
            <a:blip r:embed="rId3">
              <a:alphaModFix/>
            </a:blip>
            <a:stretch>
              <a:fillRect/>
            </a:stretch>
          </p:blipFill>
          <p:spPr>
            <a:xfrm>
              <a:off x="3417947" y="1865536"/>
              <a:ext cx="2446704" cy="1987964"/>
            </a:xfrm>
            <a:prstGeom prst="rect">
              <a:avLst/>
            </a:prstGeom>
            <a:noFill/>
            <a:ln>
              <a:noFill/>
            </a:ln>
          </p:spPr>
        </p:pic>
        <p:sp>
          <p:nvSpPr>
            <p:cNvPr id="198" name="Shape 198"/>
            <p:cNvSpPr/>
            <p:nvPr/>
          </p:nvSpPr>
          <p:spPr>
            <a:xfrm>
              <a:off x="3410100" y="3982063"/>
              <a:ext cx="2462400" cy="702900"/>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lang="en" sz="1100">
                  <a:latin typeface="Lato"/>
                  <a:ea typeface="Lato"/>
                  <a:cs typeface="Lato"/>
                  <a:sym typeface="Lato"/>
                </a:rPr>
                <a:t>Professional Exchange</a:t>
              </a:r>
              <a:endParaRPr sz="1100">
                <a:latin typeface="Lato"/>
                <a:ea typeface="Lato"/>
                <a:cs typeface="Lato"/>
                <a:sym typeface="Lato"/>
              </a:endParaRPr>
            </a:p>
            <a:p>
              <a:pPr indent="0" lvl="0" marL="0" rtl="0" algn="ctr">
                <a:lnSpc>
                  <a:spcPct val="130000"/>
                </a:lnSpc>
                <a:spcBef>
                  <a:spcPts val="0"/>
                </a:spcBef>
                <a:spcAft>
                  <a:spcPts val="0"/>
                </a:spcAft>
                <a:buNone/>
              </a:pPr>
              <a:r>
                <a:rPr lang="en" sz="1100">
                  <a:latin typeface="Lato"/>
                  <a:ea typeface="Lato"/>
                  <a:cs typeface="Lato"/>
                  <a:sym typeface="Lato"/>
                </a:rPr>
                <a:t>“NYSE for digital currency”</a:t>
              </a:r>
              <a:endParaRPr sz="1100">
                <a:latin typeface="Lato"/>
                <a:ea typeface="Lato"/>
                <a:cs typeface="Lato"/>
                <a:sym typeface="Lato"/>
              </a:endParaRPr>
            </a:p>
          </p:txBody>
        </p:sp>
      </p:grpSp>
      <p:grpSp>
        <p:nvGrpSpPr>
          <p:cNvPr id="199" name="Shape 199"/>
          <p:cNvGrpSpPr/>
          <p:nvPr/>
        </p:nvGrpSpPr>
        <p:grpSpPr>
          <a:xfrm>
            <a:off x="216279" y="1897669"/>
            <a:ext cx="2069647" cy="2369730"/>
            <a:chOff x="0" y="1865534"/>
            <a:chExt cx="2462400" cy="2819429"/>
          </a:xfrm>
        </p:grpSpPr>
        <p:pic>
          <p:nvPicPr>
            <p:cNvPr id="200" name="Shape 200"/>
            <p:cNvPicPr preferRelativeResize="0"/>
            <p:nvPr/>
          </p:nvPicPr>
          <p:blipFill>
            <a:blip r:embed="rId4">
              <a:alphaModFix/>
            </a:blip>
            <a:stretch>
              <a:fillRect/>
            </a:stretch>
          </p:blipFill>
          <p:spPr>
            <a:xfrm>
              <a:off x="7850" y="1865534"/>
              <a:ext cx="2446704" cy="1987964"/>
            </a:xfrm>
            <a:prstGeom prst="rect">
              <a:avLst/>
            </a:prstGeom>
            <a:noFill/>
            <a:ln>
              <a:noFill/>
            </a:ln>
          </p:spPr>
        </p:pic>
        <p:sp>
          <p:nvSpPr>
            <p:cNvPr id="201" name="Shape 201"/>
            <p:cNvSpPr/>
            <p:nvPr/>
          </p:nvSpPr>
          <p:spPr>
            <a:xfrm>
              <a:off x="0" y="3982063"/>
              <a:ext cx="2462400" cy="702900"/>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lang="en" sz="1100">
                  <a:latin typeface="Lato"/>
                  <a:ea typeface="Lato"/>
                  <a:cs typeface="Lato"/>
                  <a:sym typeface="Lato"/>
                </a:rPr>
                <a:t>Retail Brokerage</a:t>
              </a:r>
              <a:endParaRPr sz="1100">
                <a:latin typeface="Lato"/>
                <a:ea typeface="Lato"/>
                <a:cs typeface="Lato"/>
                <a:sym typeface="Lato"/>
              </a:endParaRPr>
            </a:p>
            <a:p>
              <a:pPr indent="0" lvl="0" marL="0" rtl="0" algn="ctr">
                <a:lnSpc>
                  <a:spcPct val="130000"/>
                </a:lnSpc>
                <a:spcBef>
                  <a:spcPts val="0"/>
                </a:spcBef>
                <a:spcAft>
                  <a:spcPts val="0"/>
                </a:spcAft>
                <a:buNone/>
              </a:pPr>
              <a:r>
                <a:rPr lang="en" sz="1100">
                  <a:latin typeface="Lato"/>
                  <a:ea typeface="Lato"/>
                  <a:cs typeface="Lato"/>
                  <a:sym typeface="Lato"/>
                </a:rPr>
                <a:t>“Fidelity for digital currency”</a:t>
              </a:r>
              <a:endParaRPr sz="1100">
                <a:latin typeface="Lato"/>
                <a:ea typeface="Lato"/>
                <a:cs typeface="Lato"/>
                <a:sym typeface="Lato"/>
              </a:endParaRPr>
            </a:p>
          </p:txBody>
        </p:sp>
      </p:grpSp>
      <p:sp>
        <p:nvSpPr>
          <p:cNvPr id="202" name="Shape 202"/>
          <p:cNvSpPr txBox="1"/>
          <p:nvPr>
            <p:ph idx="4294967295" type="title"/>
          </p:nvPr>
        </p:nvSpPr>
        <p:spPr>
          <a:xfrm>
            <a:off x="311700" y="139050"/>
            <a:ext cx="8520600" cy="6354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rPr>
              <a:t>Investment and Trading</a:t>
            </a:r>
            <a:endParaRPr sz="1800">
              <a:solidFill>
                <a:srgbClr val="000000"/>
              </a:solidFill>
            </a:endParaRPr>
          </a:p>
        </p:txBody>
      </p:sp>
      <p:cxnSp>
        <p:nvCxnSpPr>
          <p:cNvPr id="203" name="Shape 203"/>
          <p:cNvCxnSpPr/>
          <p:nvPr/>
        </p:nvCxnSpPr>
        <p:spPr>
          <a:xfrm>
            <a:off x="850200" y="717025"/>
            <a:ext cx="7443600" cy="0"/>
          </a:xfrm>
          <a:prstGeom prst="straightConnector1">
            <a:avLst/>
          </a:prstGeom>
          <a:noFill/>
          <a:ln cap="flat" cmpd="sng" w="9525">
            <a:solidFill>
              <a:srgbClr val="F3F3F3"/>
            </a:solidFill>
            <a:prstDash val="solid"/>
            <a:round/>
            <a:headEnd len="med" w="med" type="none"/>
            <a:tailEnd len="med" w="med" type="none"/>
          </a:ln>
        </p:spPr>
      </p:cxnSp>
      <p:sp>
        <p:nvSpPr>
          <p:cNvPr id="204" name="Shape 204"/>
          <p:cNvSpPr txBox="1"/>
          <p:nvPr>
            <p:ph idx="4294967295" type="sldNum"/>
          </p:nvPr>
        </p:nvSpPr>
        <p:spPr>
          <a:xfrm>
            <a:off x="8556784" y="474985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sz="1000"/>
              <a:t>‹#›</a:t>
            </a:fld>
            <a:endParaRPr sz="1000"/>
          </a:p>
        </p:txBody>
      </p:sp>
      <p:grpSp>
        <p:nvGrpSpPr>
          <p:cNvPr id="205" name="Shape 205"/>
          <p:cNvGrpSpPr/>
          <p:nvPr/>
        </p:nvGrpSpPr>
        <p:grpSpPr>
          <a:xfrm>
            <a:off x="4810412" y="1956510"/>
            <a:ext cx="1907144" cy="2310744"/>
            <a:chOff x="6477950" y="1927194"/>
            <a:chExt cx="2276100" cy="2757781"/>
          </a:xfrm>
        </p:grpSpPr>
        <p:pic>
          <p:nvPicPr>
            <p:cNvPr id="206" name="Shape 206"/>
            <p:cNvPicPr preferRelativeResize="0"/>
            <p:nvPr/>
          </p:nvPicPr>
          <p:blipFill>
            <a:blip r:embed="rId5">
              <a:alphaModFix/>
            </a:blip>
            <a:stretch>
              <a:fillRect/>
            </a:stretch>
          </p:blipFill>
          <p:spPr>
            <a:xfrm>
              <a:off x="6477961" y="1927194"/>
              <a:ext cx="2276027" cy="1814173"/>
            </a:xfrm>
            <a:prstGeom prst="rect">
              <a:avLst/>
            </a:prstGeom>
            <a:noFill/>
            <a:ln>
              <a:noFill/>
            </a:ln>
            <a:effectLst>
              <a:outerShdw blurRad="57150" rotWithShape="0" algn="bl" dir="5400000" dist="19050">
                <a:srgbClr val="000000">
                  <a:alpha val="50000"/>
                </a:srgbClr>
              </a:outerShdw>
            </a:effectLst>
          </p:spPr>
        </p:pic>
        <p:sp>
          <p:nvSpPr>
            <p:cNvPr id="207" name="Shape 207"/>
            <p:cNvSpPr/>
            <p:nvPr/>
          </p:nvSpPr>
          <p:spPr>
            <a:xfrm>
              <a:off x="6477950" y="3982075"/>
              <a:ext cx="2276100" cy="702900"/>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lang="en" sz="1100">
                  <a:latin typeface="Lato"/>
                  <a:ea typeface="Lato"/>
                  <a:cs typeface="Lato"/>
                  <a:sym typeface="Lato"/>
                </a:rPr>
                <a:t>Institutional Custodian</a:t>
              </a:r>
              <a:endParaRPr sz="1100">
                <a:latin typeface="Lato"/>
                <a:ea typeface="Lato"/>
                <a:cs typeface="Lato"/>
                <a:sym typeface="Lato"/>
              </a:endParaRPr>
            </a:p>
            <a:p>
              <a:pPr indent="0" lvl="0" marL="0" rtl="0" algn="ctr">
                <a:lnSpc>
                  <a:spcPct val="130000"/>
                </a:lnSpc>
                <a:spcBef>
                  <a:spcPts val="0"/>
                </a:spcBef>
                <a:spcAft>
                  <a:spcPts val="0"/>
                </a:spcAft>
                <a:buNone/>
              </a:pPr>
              <a:r>
                <a:rPr lang="en" sz="1100">
                  <a:latin typeface="Lato"/>
                  <a:ea typeface="Lato"/>
                  <a:cs typeface="Lato"/>
                  <a:sym typeface="Lato"/>
                </a:rPr>
                <a:t>“State Street for crypto”</a:t>
              </a:r>
              <a:endParaRPr sz="1100">
                <a:latin typeface="Lato"/>
                <a:ea typeface="Lato"/>
                <a:cs typeface="Lato"/>
                <a:sym typeface="Lato"/>
              </a:endParaRPr>
            </a:p>
          </p:txBody>
        </p:sp>
      </p:grpSp>
      <p:pic>
        <p:nvPicPr>
          <p:cNvPr id="208" name="Shape 208"/>
          <p:cNvPicPr preferRelativeResize="0"/>
          <p:nvPr/>
        </p:nvPicPr>
        <p:blipFill rotWithShape="1">
          <a:blip r:embed="rId6">
            <a:alphaModFix/>
          </a:blip>
          <a:srcRect b="0" l="42722" r="0" t="0"/>
          <a:stretch/>
        </p:blipFill>
        <p:spPr>
          <a:xfrm>
            <a:off x="7180762" y="1333875"/>
            <a:ext cx="1492126" cy="272900"/>
          </a:xfrm>
          <a:prstGeom prst="rect">
            <a:avLst/>
          </a:prstGeom>
          <a:noFill/>
          <a:ln>
            <a:noFill/>
          </a:ln>
        </p:spPr>
      </p:pic>
      <p:pic>
        <p:nvPicPr>
          <p:cNvPr id="209" name="Shape 209"/>
          <p:cNvPicPr preferRelativeResize="0"/>
          <p:nvPr/>
        </p:nvPicPr>
        <p:blipFill rotWithShape="1">
          <a:blip r:embed="rId7">
            <a:alphaModFix/>
          </a:blip>
          <a:srcRect b="0" l="62938" r="0" t="0"/>
          <a:stretch/>
        </p:blipFill>
        <p:spPr>
          <a:xfrm>
            <a:off x="5430908" y="1333875"/>
            <a:ext cx="666124" cy="272900"/>
          </a:xfrm>
          <a:prstGeom prst="rect">
            <a:avLst/>
          </a:prstGeom>
          <a:noFill/>
          <a:ln>
            <a:noFill/>
          </a:ln>
        </p:spPr>
      </p:pic>
      <p:sp>
        <p:nvSpPr>
          <p:cNvPr id="210" name="Shape 210"/>
          <p:cNvSpPr/>
          <p:nvPr/>
        </p:nvSpPr>
        <p:spPr>
          <a:xfrm>
            <a:off x="6973255" y="3678295"/>
            <a:ext cx="1907100" cy="588900"/>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lang="en" sz="1100">
                <a:latin typeface="Lato"/>
                <a:ea typeface="Lato"/>
                <a:cs typeface="Lato"/>
                <a:sym typeface="Lato"/>
              </a:rPr>
              <a:t>Index &amp; Fund</a:t>
            </a:r>
            <a:endParaRPr sz="1100">
              <a:latin typeface="Lato"/>
              <a:ea typeface="Lato"/>
              <a:cs typeface="Lato"/>
              <a:sym typeface="Lato"/>
            </a:endParaRPr>
          </a:p>
          <a:p>
            <a:pPr indent="0" lvl="0" marL="0" rtl="0" algn="ctr">
              <a:lnSpc>
                <a:spcPct val="130000"/>
              </a:lnSpc>
              <a:spcBef>
                <a:spcPts val="0"/>
              </a:spcBef>
              <a:spcAft>
                <a:spcPts val="0"/>
              </a:spcAft>
              <a:buNone/>
            </a:pPr>
            <a:r>
              <a:rPr lang="en" sz="1100">
                <a:latin typeface="Lato"/>
                <a:ea typeface="Lato"/>
                <a:cs typeface="Lato"/>
                <a:sym typeface="Lato"/>
              </a:rPr>
              <a:t>“S&amp;P500 for Crypto”</a:t>
            </a:r>
            <a:endParaRPr sz="1100">
              <a:latin typeface="Lato"/>
              <a:ea typeface="Lato"/>
              <a:cs typeface="Lato"/>
              <a:sym typeface="Lato"/>
            </a:endParaRPr>
          </a:p>
        </p:txBody>
      </p:sp>
      <p:pic>
        <p:nvPicPr>
          <p:cNvPr id="211" name="Shape 211"/>
          <p:cNvPicPr preferRelativeResize="0"/>
          <p:nvPr/>
        </p:nvPicPr>
        <p:blipFill rotWithShape="1">
          <a:blip r:embed="rId8">
            <a:alphaModFix/>
          </a:blip>
          <a:srcRect b="0" l="60146" r="0" t="0"/>
          <a:stretch/>
        </p:blipFill>
        <p:spPr>
          <a:xfrm>
            <a:off x="3176982" y="1333875"/>
            <a:ext cx="742400" cy="272900"/>
          </a:xfrm>
          <a:prstGeom prst="rect">
            <a:avLst/>
          </a:prstGeom>
          <a:noFill/>
          <a:ln>
            <a:noFill/>
          </a:ln>
        </p:spPr>
      </p:pic>
      <p:pic>
        <p:nvPicPr>
          <p:cNvPr id="212" name="Shape 212"/>
          <p:cNvPicPr preferRelativeResize="0"/>
          <p:nvPr/>
        </p:nvPicPr>
        <p:blipFill rotWithShape="1">
          <a:blip r:embed="rId9">
            <a:alphaModFix/>
          </a:blip>
          <a:srcRect b="0" l="58020" r="0" t="0"/>
          <a:stretch/>
        </p:blipFill>
        <p:spPr>
          <a:xfrm>
            <a:off x="844507" y="1333875"/>
            <a:ext cx="813200" cy="272900"/>
          </a:xfrm>
          <a:prstGeom prst="rect">
            <a:avLst/>
          </a:prstGeom>
          <a:noFill/>
          <a:ln>
            <a:noFill/>
          </a:ln>
        </p:spPr>
      </p:pic>
      <p:pic>
        <p:nvPicPr>
          <p:cNvPr id="213" name="Shape 213"/>
          <p:cNvPicPr preferRelativeResize="0"/>
          <p:nvPr/>
        </p:nvPicPr>
        <p:blipFill>
          <a:blip r:embed="rId10">
            <a:alphaModFix/>
          </a:blip>
          <a:stretch>
            <a:fillRect/>
          </a:stretch>
        </p:blipFill>
        <p:spPr>
          <a:xfrm>
            <a:off x="6944950" y="1911927"/>
            <a:ext cx="1963696" cy="16528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pic>
        <p:nvPicPr>
          <p:cNvPr id="218" name="Shape 218"/>
          <p:cNvPicPr preferRelativeResize="0"/>
          <p:nvPr/>
        </p:nvPicPr>
        <p:blipFill>
          <a:blip r:embed="rId3">
            <a:alphaModFix/>
          </a:blip>
          <a:stretch>
            <a:fillRect/>
          </a:stretch>
        </p:blipFill>
        <p:spPr>
          <a:xfrm>
            <a:off x="479421" y="1880863"/>
            <a:ext cx="2446704" cy="1987964"/>
          </a:xfrm>
          <a:prstGeom prst="rect">
            <a:avLst/>
          </a:prstGeom>
          <a:noFill/>
          <a:ln>
            <a:noFill/>
          </a:ln>
        </p:spPr>
      </p:pic>
      <p:sp>
        <p:nvSpPr>
          <p:cNvPr id="219" name="Shape 219"/>
          <p:cNvSpPr/>
          <p:nvPr/>
        </p:nvSpPr>
        <p:spPr>
          <a:xfrm>
            <a:off x="479425" y="3982063"/>
            <a:ext cx="2462400" cy="702900"/>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lang="en">
                <a:latin typeface="Lato"/>
                <a:ea typeface="Lato"/>
                <a:cs typeface="Lato"/>
                <a:sym typeface="Lato"/>
              </a:rPr>
              <a:t>Ɖapp Browser &amp; Wallet</a:t>
            </a:r>
            <a:endParaRPr>
              <a:latin typeface="Lato"/>
              <a:ea typeface="Lato"/>
              <a:cs typeface="Lato"/>
              <a:sym typeface="Lato"/>
            </a:endParaRPr>
          </a:p>
          <a:p>
            <a:pPr indent="0" lvl="0" marL="0" rtl="0" algn="ctr">
              <a:lnSpc>
                <a:spcPct val="130000"/>
              </a:lnSpc>
              <a:spcBef>
                <a:spcPts val="0"/>
              </a:spcBef>
              <a:spcAft>
                <a:spcPts val="0"/>
              </a:spcAft>
              <a:buNone/>
            </a:pPr>
            <a:r>
              <a:rPr lang="en">
                <a:latin typeface="Lato"/>
                <a:ea typeface="Lato"/>
                <a:cs typeface="Lato"/>
                <a:sym typeface="Lato"/>
              </a:rPr>
              <a:t>“Explore web 3.0”</a:t>
            </a:r>
            <a:endParaRPr>
              <a:latin typeface="Lato"/>
              <a:ea typeface="Lato"/>
              <a:cs typeface="Lato"/>
              <a:sym typeface="Lato"/>
            </a:endParaRPr>
          </a:p>
        </p:txBody>
      </p:sp>
      <p:sp>
        <p:nvSpPr>
          <p:cNvPr id="220" name="Shape 220"/>
          <p:cNvSpPr txBox="1"/>
          <p:nvPr>
            <p:ph idx="4294967295" type="title"/>
          </p:nvPr>
        </p:nvSpPr>
        <p:spPr>
          <a:xfrm>
            <a:off x="311700" y="139050"/>
            <a:ext cx="8520600" cy="6354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rPr>
              <a:t>User-controlled</a:t>
            </a:r>
            <a:endParaRPr sz="1800">
              <a:solidFill>
                <a:srgbClr val="000000"/>
              </a:solidFill>
            </a:endParaRPr>
          </a:p>
        </p:txBody>
      </p:sp>
      <p:cxnSp>
        <p:nvCxnSpPr>
          <p:cNvPr id="221" name="Shape 221"/>
          <p:cNvCxnSpPr/>
          <p:nvPr/>
        </p:nvCxnSpPr>
        <p:spPr>
          <a:xfrm>
            <a:off x="850200" y="717025"/>
            <a:ext cx="7443600" cy="0"/>
          </a:xfrm>
          <a:prstGeom prst="straightConnector1">
            <a:avLst/>
          </a:prstGeom>
          <a:noFill/>
          <a:ln cap="flat" cmpd="sng" w="9525">
            <a:solidFill>
              <a:srgbClr val="F3F3F3"/>
            </a:solidFill>
            <a:prstDash val="solid"/>
            <a:round/>
            <a:headEnd len="med" w="med" type="none"/>
            <a:tailEnd len="med" w="med" type="none"/>
          </a:ln>
        </p:spPr>
      </p:cxnSp>
      <p:sp>
        <p:nvSpPr>
          <p:cNvPr id="222" name="Shape 222"/>
          <p:cNvSpPr txBox="1"/>
          <p:nvPr>
            <p:ph idx="4294967295" type="sldNum"/>
          </p:nvPr>
        </p:nvSpPr>
        <p:spPr>
          <a:xfrm>
            <a:off x="8556784" y="474985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sz="1000"/>
              <a:t>‹#›</a:t>
            </a:fld>
            <a:endParaRPr sz="1000"/>
          </a:p>
        </p:txBody>
      </p:sp>
      <p:pic>
        <p:nvPicPr>
          <p:cNvPr id="223" name="Shape 223"/>
          <p:cNvPicPr preferRelativeResize="0"/>
          <p:nvPr/>
        </p:nvPicPr>
        <p:blipFill>
          <a:blip r:embed="rId4">
            <a:alphaModFix/>
          </a:blip>
          <a:stretch>
            <a:fillRect/>
          </a:stretch>
        </p:blipFill>
        <p:spPr>
          <a:xfrm>
            <a:off x="711137" y="935250"/>
            <a:ext cx="1983276" cy="859012"/>
          </a:xfrm>
          <a:prstGeom prst="rect">
            <a:avLst/>
          </a:prstGeom>
          <a:noFill/>
          <a:ln>
            <a:noFill/>
          </a:ln>
        </p:spPr>
      </p:pic>
      <p:pic>
        <p:nvPicPr>
          <p:cNvPr id="224" name="Shape 224"/>
          <p:cNvPicPr preferRelativeResize="0"/>
          <p:nvPr/>
        </p:nvPicPr>
        <p:blipFill>
          <a:blip r:embed="rId5">
            <a:alphaModFix/>
          </a:blip>
          <a:stretch>
            <a:fillRect/>
          </a:stretch>
        </p:blipFill>
        <p:spPr>
          <a:xfrm>
            <a:off x="3392500" y="1965479"/>
            <a:ext cx="2462402" cy="1795694"/>
          </a:xfrm>
          <a:prstGeom prst="rect">
            <a:avLst/>
          </a:prstGeom>
          <a:noFill/>
          <a:ln>
            <a:noFill/>
          </a:ln>
          <a:effectLst>
            <a:outerShdw blurRad="57150" rotWithShape="0" algn="bl" dir="5400000" dist="19050">
              <a:srgbClr val="000000">
                <a:alpha val="50000"/>
              </a:srgbClr>
            </a:outerShdw>
          </a:effectLst>
        </p:spPr>
      </p:pic>
      <p:sp>
        <p:nvSpPr>
          <p:cNvPr id="225" name="Shape 225"/>
          <p:cNvSpPr/>
          <p:nvPr/>
        </p:nvSpPr>
        <p:spPr>
          <a:xfrm>
            <a:off x="3392501" y="3982063"/>
            <a:ext cx="2462400" cy="702900"/>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lang="en">
                <a:latin typeface="Lato"/>
                <a:ea typeface="Lato"/>
                <a:cs typeface="Lato"/>
                <a:sym typeface="Lato"/>
              </a:rPr>
              <a:t>Payment</a:t>
            </a:r>
            <a:r>
              <a:rPr lang="en">
                <a:latin typeface="Lato"/>
                <a:ea typeface="Lato"/>
                <a:cs typeface="Lato"/>
                <a:sym typeface="Lato"/>
              </a:rPr>
              <a:t> Processor</a:t>
            </a:r>
            <a:endParaRPr>
              <a:latin typeface="Lato"/>
              <a:ea typeface="Lato"/>
              <a:cs typeface="Lato"/>
              <a:sym typeface="Lato"/>
            </a:endParaRPr>
          </a:p>
          <a:p>
            <a:pPr indent="0" lvl="0" marL="0" rtl="0" algn="ctr">
              <a:lnSpc>
                <a:spcPct val="130000"/>
              </a:lnSpc>
              <a:spcBef>
                <a:spcPts val="0"/>
              </a:spcBef>
              <a:spcAft>
                <a:spcPts val="0"/>
              </a:spcAft>
              <a:buNone/>
            </a:pPr>
            <a:r>
              <a:rPr lang="en">
                <a:latin typeface="Lato"/>
                <a:ea typeface="Lato"/>
                <a:cs typeface="Lato"/>
                <a:sym typeface="Lato"/>
              </a:rPr>
              <a:t>“Paypal for crypto”</a:t>
            </a:r>
            <a:endParaRPr>
              <a:latin typeface="Lato"/>
              <a:ea typeface="Lato"/>
              <a:cs typeface="Lato"/>
              <a:sym typeface="Lato"/>
            </a:endParaRPr>
          </a:p>
        </p:txBody>
      </p:sp>
      <p:pic>
        <p:nvPicPr>
          <p:cNvPr id="226" name="Shape 226"/>
          <p:cNvPicPr preferRelativeResize="0"/>
          <p:nvPr/>
        </p:nvPicPr>
        <p:blipFill>
          <a:blip r:embed="rId6">
            <a:alphaModFix/>
          </a:blip>
          <a:stretch>
            <a:fillRect/>
          </a:stretch>
        </p:blipFill>
        <p:spPr>
          <a:xfrm>
            <a:off x="3455447" y="1222330"/>
            <a:ext cx="2336528" cy="319200"/>
          </a:xfrm>
          <a:prstGeom prst="rect">
            <a:avLst/>
          </a:prstGeom>
          <a:noFill/>
          <a:ln>
            <a:noFill/>
          </a:ln>
        </p:spPr>
      </p:pic>
      <p:pic>
        <p:nvPicPr>
          <p:cNvPr id="227" name="Shape 227"/>
          <p:cNvPicPr preferRelativeResize="0"/>
          <p:nvPr/>
        </p:nvPicPr>
        <p:blipFill rotWithShape="1">
          <a:blip r:embed="rId7">
            <a:alphaModFix/>
          </a:blip>
          <a:srcRect b="25339" l="0" r="0" t="0"/>
          <a:stretch/>
        </p:blipFill>
        <p:spPr>
          <a:xfrm>
            <a:off x="6427150" y="1923825"/>
            <a:ext cx="2405151" cy="1795701"/>
          </a:xfrm>
          <a:prstGeom prst="rect">
            <a:avLst/>
          </a:prstGeom>
          <a:noFill/>
          <a:ln>
            <a:noFill/>
          </a:ln>
        </p:spPr>
      </p:pic>
      <p:pic>
        <p:nvPicPr>
          <p:cNvPr id="228" name="Shape 228"/>
          <p:cNvPicPr preferRelativeResize="0"/>
          <p:nvPr/>
        </p:nvPicPr>
        <p:blipFill rotWithShape="1">
          <a:blip r:embed="rId8">
            <a:alphaModFix/>
          </a:blip>
          <a:srcRect b="25198" l="0" r="0" t="16860"/>
          <a:stretch/>
        </p:blipFill>
        <p:spPr>
          <a:xfrm>
            <a:off x="6891462" y="1105975"/>
            <a:ext cx="1476526" cy="551900"/>
          </a:xfrm>
          <a:prstGeom prst="rect">
            <a:avLst/>
          </a:prstGeom>
          <a:noFill/>
          <a:ln>
            <a:noFill/>
          </a:ln>
        </p:spPr>
      </p:pic>
      <p:sp>
        <p:nvSpPr>
          <p:cNvPr id="229" name="Shape 229"/>
          <p:cNvSpPr/>
          <p:nvPr/>
        </p:nvSpPr>
        <p:spPr>
          <a:xfrm>
            <a:off x="6398526" y="3985463"/>
            <a:ext cx="2462400" cy="702900"/>
          </a:xfrm>
          <a:prstGeom prst="rect">
            <a:avLst/>
          </a:prstGeom>
          <a:noFill/>
          <a:ln>
            <a:noFill/>
          </a:ln>
        </p:spPr>
        <p:txBody>
          <a:bodyPr anchorCtr="0" anchor="ctr" bIns="91425" lIns="91425" spcFirstLastPara="1" rIns="91425" wrap="square" tIns="91425">
            <a:noAutofit/>
          </a:bodyPr>
          <a:lstStyle/>
          <a:p>
            <a:pPr indent="0" lvl="0" marL="0" rtl="0" algn="ctr">
              <a:lnSpc>
                <a:spcPct val="130000"/>
              </a:lnSpc>
              <a:spcBef>
                <a:spcPts val="0"/>
              </a:spcBef>
              <a:spcAft>
                <a:spcPts val="0"/>
              </a:spcAft>
              <a:buNone/>
            </a:pPr>
            <a:r>
              <a:rPr lang="en">
                <a:latin typeface="Lato"/>
                <a:ea typeface="Lato"/>
                <a:cs typeface="Lato"/>
                <a:sym typeface="Lato"/>
              </a:rPr>
              <a:t>ERC20</a:t>
            </a:r>
            <a:r>
              <a:rPr lang="en">
                <a:latin typeface="Lato"/>
                <a:ea typeface="Lato"/>
                <a:cs typeface="Lato"/>
                <a:sym typeface="Lato"/>
              </a:rPr>
              <a:t> Relayer</a:t>
            </a:r>
            <a:endParaRPr>
              <a:latin typeface="Lato"/>
              <a:ea typeface="Lato"/>
              <a:cs typeface="Lato"/>
              <a:sym typeface="Lato"/>
            </a:endParaRPr>
          </a:p>
          <a:p>
            <a:pPr indent="0" lvl="0" marL="0" rtl="0" algn="ctr">
              <a:lnSpc>
                <a:spcPct val="130000"/>
              </a:lnSpc>
              <a:spcBef>
                <a:spcPts val="0"/>
              </a:spcBef>
              <a:spcAft>
                <a:spcPts val="0"/>
              </a:spcAft>
              <a:buNone/>
            </a:pPr>
            <a:r>
              <a:rPr lang="en">
                <a:latin typeface="Lato"/>
                <a:ea typeface="Lato"/>
                <a:cs typeface="Lato"/>
                <a:sym typeface="Lato"/>
              </a:rPr>
              <a:t>“Peer-to-peer trading”</a:t>
            </a: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Shape 2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235" name="Shape 235"/>
          <p:cNvPicPr preferRelativeResize="0"/>
          <p:nvPr/>
        </p:nvPicPr>
        <p:blipFill>
          <a:blip r:embed="rId3">
            <a:alphaModFix/>
          </a:blip>
          <a:stretch>
            <a:fillRect/>
          </a:stretch>
        </p:blipFill>
        <p:spPr>
          <a:xfrm>
            <a:off x="152400" y="657113"/>
            <a:ext cx="8839202" cy="38292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6CC2"/>
        </a:solidFill>
      </p:bgPr>
    </p:bg>
    <p:spTree>
      <p:nvGrpSpPr>
        <p:cNvPr id="239" name="Shape 239"/>
        <p:cNvGrpSpPr/>
        <p:nvPr/>
      </p:nvGrpSpPr>
      <p:grpSpPr>
        <a:xfrm>
          <a:off x="0" y="0"/>
          <a:ext cx="0" cy="0"/>
          <a:chOff x="0" y="0"/>
          <a:chExt cx="0" cy="0"/>
        </a:xfrm>
      </p:grpSpPr>
      <p:sp>
        <p:nvSpPr>
          <p:cNvPr id="240" name="Shape 24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solidFill>
                  <a:srgbClr val="F8F8F8"/>
                </a:solidFill>
                <a:latin typeface="Montserrat SemiBold"/>
                <a:ea typeface="Montserrat SemiBold"/>
                <a:cs typeface="Montserrat SemiBold"/>
                <a:sym typeface="Montserrat SemiBold"/>
              </a:rPr>
              <a:t>Crypto for Merchants</a:t>
            </a:r>
            <a:endParaRPr>
              <a:solidFill>
                <a:srgbClr val="F8F8F8"/>
              </a:solidFill>
              <a:latin typeface="Montserrat SemiBold"/>
              <a:ea typeface="Montserrat SemiBold"/>
              <a:cs typeface="Montserrat SemiBold"/>
              <a:sym typeface="Montserrat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Shape 245"/>
          <p:cNvSpPr txBox="1"/>
          <p:nvPr>
            <p:ph type="title"/>
          </p:nvPr>
        </p:nvSpPr>
        <p:spPr>
          <a:xfrm>
            <a:off x="490250" y="450150"/>
            <a:ext cx="8093400" cy="4090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3000">
                <a:latin typeface="Montserrat"/>
                <a:ea typeface="Montserrat"/>
                <a:cs typeface="Montserrat"/>
                <a:sym typeface="Montserrat"/>
              </a:rPr>
              <a:t>If you can generate a random number… you start accepting payments</a:t>
            </a:r>
            <a:endParaRPr sz="3000">
              <a:latin typeface="Montserrat"/>
              <a:ea typeface="Montserrat"/>
              <a:cs typeface="Montserrat"/>
              <a:sym typeface="Montserrat"/>
            </a:endParaRPr>
          </a:p>
        </p:txBody>
      </p:sp>
      <p:sp>
        <p:nvSpPr>
          <p:cNvPr id="246" name="Shape 246"/>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Globally Inclusive</a:t>
            </a:r>
            <a:endParaRPr i="1" sz="2400"/>
          </a:p>
        </p:txBody>
      </p:sp>
      <p:sp>
        <p:nvSpPr>
          <p:cNvPr id="247" name="Shape 247"/>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248" name="Shape 248"/>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Be your own bank</a:t>
            </a:r>
            <a:endParaRPr i="1" sz="2400"/>
          </a:p>
        </p:txBody>
      </p:sp>
      <p:sp>
        <p:nvSpPr>
          <p:cNvPr id="254" name="Shape 254"/>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255" name="Shape 255"/>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pic>
        <p:nvPicPr>
          <p:cNvPr id="256" name="Shape 256"/>
          <p:cNvPicPr preferRelativeResize="0"/>
          <p:nvPr/>
        </p:nvPicPr>
        <p:blipFill>
          <a:blip r:embed="rId3">
            <a:alphaModFix/>
          </a:blip>
          <a:stretch>
            <a:fillRect/>
          </a:stretch>
        </p:blipFill>
        <p:spPr>
          <a:xfrm>
            <a:off x="1238250" y="1156210"/>
            <a:ext cx="6667500" cy="3495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Shape 261"/>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No trusted third-parties</a:t>
            </a:r>
            <a:endParaRPr i="1" sz="2400"/>
          </a:p>
        </p:txBody>
      </p:sp>
      <p:sp>
        <p:nvSpPr>
          <p:cNvPr id="262" name="Shape 262"/>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263" name="Shape 263"/>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pic>
        <p:nvPicPr>
          <p:cNvPr id="264" name="Shape 264"/>
          <p:cNvPicPr preferRelativeResize="0"/>
          <p:nvPr/>
        </p:nvPicPr>
        <p:blipFill>
          <a:blip r:embed="rId3">
            <a:alphaModFix/>
          </a:blip>
          <a:stretch>
            <a:fillRect/>
          </a:stretch>
        </p:blipFill>
        <p:spPr>
          <a:xfrm>
            <a:off x="964375" y="1158049"/>
            <a:ext cx="7215250" cy="3246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id="269" name="Shape 269"/>
          <p:cNvPicPr preferRelativeResize="0"/>
          <p:nvPr/>
        </p:nvPicPr>
        <p:blipFill>
          <a:blip r:embed="rId3">
            <a:alphaModFix/>
          </a:blip>
          <a:stretch>
            <a:fillRect/>
          </a:stretch>
        </p:blipFill>
        <p:spPr>
          <a:xfrm>
            <a:off x="1650700" y="1472988"/>
            <a:ext cx="5842575" cy="2466025"/>
          </a:xfrm>
          <a:prstGeom prst="rect">
            <a:avLst/>
          </a:prstGeom>
          <a:noFill/>
          <a:ln>
            <a:noFill/>
          </a:ln>
        </p:spPr>
      </p:pic>
      <p:sp>
        <p:nvSpPr>
          <p:cNvPr id="270" name="Shape 270"/>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Keys</a:t>
            </a:r>
            <a:endParaRPr i="1" sz="2400"/>
          </a:p>
        </p:txBody>
      </p:sp>
      <p:sp>
        <p:nvSpPr>
          <p:cNvPr id="271" name="Shape 271"/>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272" name="Shape 272"/>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pic>
        <p:nvPicPr>
          <p:cNvPr id="277" name="Shape 277"/>
          <p:cNvPicPr preferRelativeResize="0"/>
          <p:nvPr/>
        </p:nvPicPr>
        <p:blipFill>
          <a:blip r:embed="rId3">
            <a:alphaModFix/>
          </a:blip>
          <a:stretch>
            <a:fillRect/>
          </a:stretch>
        </p:blipFill>
        <p:spPr>
          <a:xfrm>
            <a:off x="1207263" y="1147463"/>
            <a:ext cx="6729474" cy="2848575"/>
          </a:xfrm>
          <a:prstGeom prst="rect">
            <a:avLst/>
          </a:prstGeom>
          <a:noFill/>
          <a:ln>
            <a:noFill/>
          </a:ln>
        </p:spPr>
      </p:pic>
      <p:sp>
        <p:nvSpPr>
          <p:cNvPr id="278" name="Shape 278"/>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Private Keys</a:t>
            </a:r>
            <a:endParaRPr i="1" sz="2400"/>
          </a:p>
        </p:txBody>
      </p:sp>
      <p:sp>
        <p:nvSpPr>
          <p:cNvPr id="279" name="Shape 279"/>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280" name="Shape 280"/>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Shape 123"/>
          <p:cNvSpPr txBox="1"/>
          <p:nvPr>
            <p:ph type="title"/>
          </p:nvPr>
        </p:nvSpPr>
        <p:spPr>
          <a:xfrm>
            <a:off x="997500" y="2150850"/>
            <a:ext cx="8520600" cy="841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4800">
                <a:latin typeface="Montserrat SemiBold"/>
                <a:ea typeface="Montserrat SemiBold"/>
                <a:cs typeface="Montserrat SemiBold"/>
                <a:sym typeface="Montserrat SemiBold"/>
              </a:rPr>
              <a:t>@yin_amy</a:t>
            </a:r>
            <a:endParaRPr sz="4800">
              <a:latin typeface="Montserrat SemiBold"/>
              <a:ea typeface="Montserrat SemiBold"/>
              <a:cs typeface="Montserrat SemiBold"/>
              <a:sym typeface="Montserrat SemiBold"/>
            </a:endParaRPr>
          </a:p>
        </p:txBody>
      </p:sp>
      <p:pic>
        <p:nvPicPr>
          <p:cNvPr id="124" name="Shape 124"/>
          <p:cNvPicPr preferRelativeResize="0"/>
          <p:nvPr/>
        </p:nvPicPr>
        <p:blipFill>
          <a:blip r:embed="rId3">
            <a:alphaModFix/>
          </a:blip>
          <a:stretch>
            <a:fillRect/>
          </a:stretch>
        </p:blipFill>
        <p:spPr>
          <a:xfrm>
            <a:off x="2057400" y="2150850"/>
            <a:ext cx="1216350" cy="982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6CC2"/>
        </a:solidFill>
      </p:bgPr>
    </p:bg>
    <p:spTree>
      <p:nvGrpSpPr>
        <p:cNvPr id="284" name="Shape 284"/>
        <p:cNvGrpSpPr/>
        <p:nvPr/>
      </p:nvGrpSpPr>
      <p:grpSpPr>
        <a:xfrm>
          <a:off x="0" y="0"/>
          <a:ext cx="0" cy="0"/>
          <a:chOff x="0" y="0"/>
          <a:chExt cx="0" cy="0"/>
        </a:xfrm>
      </p:grpSpPr>
      <p:sp>
        <p:nvSpPr>
          <p:cNvPr id="285" name="Shape 285"/>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solidFill>
                  <a:srgbClr val="FFFFFF"/>
                </a:solidFill>
                <a:latin typeface="Montserrat"/>
                <a:ea typeface="Montserrat"/>
                <a:cs typeface="Montserrat"/>
                <a:sym typeface="Montserrat"/>
              </a:rPr>
              <a:t>K = k * G</a:t>
            </a:r>
            <a:endParaRPr>
              <a:solidFill>
                <a:srgbClr val="FFFFFF"/>
              </a:solidFill>
              <a:latin typeface="Montserrat"/>
              <a:ea typeface="Montserrat"/>
              <a:cs typeface="Montserrat"/>
              <a:sym typeface="Montserrat"/>
            </a:endParaRPr>
          </a:p>
        </p:txBody>
      </p:sp>
      <p:sp>
        <p:nvSpPr>
          <p:cNvPr id="286" name="Shape 28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solidFill>
                  <a:srgbClr val="FFFFFF"/>
                </a:solidFill>
                <a:latin typeface="Montserrat"/>
                <a:ea typeface="Montserrat"/>
                <a:cs typeface="Montserrat"/>
                <a:sym typeface="Montserrat"/>
              </a:rPr>
              <a:t>Elliptic Curve Cryptography</a:t>
            </a:r>
            <a:endParaRPr>
              <a:solidFill>
                <a:srgbClr val="FFFFFF"/>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pic>
        <p:nvPicPr>
          <p:cNvPr id="291" name="Shape 291"/>
          <p:cNvPicPr preferRelativeResize="0"/>
          <p:nvPr/>
        </p:nvPicPr>
        <p:blipFill>
          <a:blip r:embed="rId3">
            <a:alphaModFix/>
          </a:blip>
          <a:stretch>
            <a:fillRect/>
          </a:stretch>
        </p:blipFill>
        <p:spPr>
          <a:xfrm>
            <a:off x="0" y="1050311"/>
            <a:ext cx="9143999" cy="30428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pic>
        <p:nvPicPr>
          <p:cNvPr id="296" name="Shape 296"/>
          <p:cNvPicPr preferRelativeResize="0"/>
          <p:nvPr/>
        </p:nvPicPr>
        <p:blipFill>
          <a:blip r:embed="rId3">
            <a:alphaModFix/>
          </a:blip>
          <a:stretch>
            <a:fillRect/>
          </a:stretch>
        </p:blipFill>
        <p:spPr>
          <a:xfrm>
            <a:off x="1851325" y="152400"/>
            <a:ext cx="5441354"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pic>
        <p:nvPicPr>
          <p:cNvPr id="301" name="Shape 301"/>
          <p:cNvPicPr preferRelativeResize="0"/>
          <p:nvPr/>
        </p:nvPicPr>
        <p:blipFill>
          <a:blip r:embed="rId3">
            <a:alphaModFix/>
          </a:blip>
          <a:stretch>
            <a:fillRect/>
          </a:stretch>
        </p:blipFill>
        <p:spPr>
          <a:xfrm>
            <a:off x="2171825" y="152400"/>
            <a:ext cx="4800356" cy="48386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6CC2"/>
        </a:solidFill>
      </p:bgPr>
    </p:bg>
    <p:spTree>
      <p:nvGrpSpPr>
        <p:cNvPr id="305" name="Shape 305"/>
        <p:cNvGrpSpPr/>
        <p:nvPr/>
      </p:nvGrpSpPr>
      <p:grpSpPr>
        <a:xfrm>
          <a:off x="0" y="0"/>
          <a:ext cx="0" cy="0"/>
          <a:chOff x="0" y="0"/>
          <a:chExt cx="0" cy="0"/>
        </a:xfrm>
      </p:grpSpPr>
      <p:sp>
        <p:nvSpPr>
          <p:cNvPr id="306" name="Shape 306"/>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solidFill>
                  <a:srgbClr val="FFFFFF"/>
                </a:solidFill>
                <a:latin typeface="Montserrat"/>
                <a:ea typeface="Montserrat"/>
                <a:cs typeface="Montserrat"/>
                <a:sym typeface="Montserrat"/>
              </a:rPr>
              <a:t>K = k * G</a:t>
            </a:r>
            <a:endParaRPr>
              <a:solidFill>
                <a:srgbClr val="FFFFFF"/>
              </a:solidFill>
              <a:latin typeface="Montserrat"/>
              <a:ea typeface="Montserrat"/>
              <a:cs typeface="Montserrat"/>
              <a:sym typeface="Montserrat"/>
            </a:endParaRPr>
          </a:p>
        </p:txBody>
      </p:sp>
      <p:sp>
        <p:nvSpPr>
          <p:cNvPr id="307" name="Shape 307"/>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solidFill>
                  <a:srgbClr val="FFFFFF"/>
                </a:solidFill>
                <a:latin typeface="Montserrat"/>
                <a:ea typeface="Montserrat"/>
                <a:cs typeface="Montserrat"/>
                <a:sym typeface="Montserrat"/>
              </a:rPr>
              <a:t>Elliptic Curve Cryptography</a:t>
            </a:r>
            <a:endParaRPr>
              <a:solidFill>
                <a:srgbClr val="FFFFFF"/>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Shape 3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313" name="Shape 313"/>
          <p:cNvPicPr preferRelativeResize="0"/>
          <p:nvPr/>
        </p:nvPicPr>
        <p:blipFill>
          <a:blip r:embed="rId3">
            <a:alphaModFix/>
          </a:blip>
          <a:stretch>
            <a:fillRect/>
          </a:stretch>
        </p:blipFill>
        <p:spPr>
          <a:xfrm>
            <a:off x="820850" y="209700"/>
            <a:ext cx="7651600" cy="4724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17" name="Shape 317"/>
        <p:cNvGrpSpPr/>
        <p:nvPr/>
      </p:nvGrpSpPr>
      <p:grpSpPr>
        <a:xfrm>
          <a:off x="0" y="0"/>
          <a:ext cx="0" cy="0"/>
          <a:chOff x="0" y="0"/>
          <a:chExt cx="0" cy="0"/>
        </a:xfrm>
      </p:grpSpPr>
      <p:sp>
        <p:nvSpPr>
          <p:cNvPr id="318" name="Shape 3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Where does an eskimo keep his bitcoins?</a:t>
            </a:r>
            <a:endParaRPr/>
          </a:p>
        </p:txBody>
      </p:sp>
      <p:sp>
        <p:nvSpPr>
          <p:cNvPr id="319" name="Shape 3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In a cold wallet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6CC2"/>
        </a:solidFill>
      </p:bgPr>
    </p:bg>
    <p:spTree>
      <p:nvGrpSpPr>
        <p:cNvPr id="323" name="Shape 323"/>
        <p:cNvGrpSpPr/>
        <p:nvPr/>
      </p:nvGrpSpPr>
      <p:grpSpPr>
        <a:xfrm>
          <a:off x="0" y="0"/>
          <a:ext cx="0" cy="0"/>
          <a:chOff x="0" y="0"/>
          <a:chExt cx="0" cy="0"/>
        </a:xfrm>
      </p:grpSpPr>
      <p:sp>
        <p:nvSpPr>
          <p:cNvPr id="324" name="Shape 3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solidFill>
                  <a:srgbClr val="FFFFFF"/>
                </a:solidFill>
                <a:latin typeface="Montserrat"/>
                <a:ea typeface="Montserrat"/>
                <a:cs typeface="Montserrat"/>
                <a:sym typeface="Montserrat"/>
              </a:rPr>
              <a:t>What is a Wallet?</a:t>
            </a:r>
            <a:endParaRPr>
              <a:solidFill>
                <a:srgbClr val="FFFFFF"/>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Shape 329"/>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id="334" name="Shape 334"/>
          <p:cNvPicPr preferRelativeResize="0"/>
          <p:nvPr/>
        </p:nvPicPr>
        <p:blipFill>
          <a:blip r:embed="rId3">
            <a:alphaModFix/>
          </a:blip>
          <a:stretch>
            <a:fillRect/>
          </a:stretch>
        </p:blipFill>
        <p:spPr>
          <a:xfrm>
            <a:off x="925350" y="140650"/>
            <a:ext cx="7293300" cy="4862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4038175" y="0"/>
            <a:ext cx="5143500" cy="5143500"/>
          </a:xfrm>
          <a:prstGeom prst="rect">
            <a:avLst/>
          </a:prstGeom>
          <a:noFill/>
          <a:ln>
            <a:noFill/>
          </a:ln>
        </p:spPr>
      </p:pic>
      <p:sp>
        <p:nvSpPr>
          <p:cNvPr id="130" name="Shape 130"/>
          <p:cNvSpPr/>
          <p:nvPr/>
        </p:nvSpPr>
        <p:spPr>
          <a:xfrm>
            <a:off x="0" y="0"/>
            <a:ext cx="410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txBox="1"/>
          <p:nvPr>
            <p:ph type="title"/>
          </p:nvPr>
        </p:nvSpPr>
        <p:spPr>
          <a:xfrm>
            <a:off x="128575" y="1189425"/>
            <a:ext cx="4104000" cy="29574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0" lang="en" sz="2600">
                <a:solidFill>
                  <a:srgbClr val="FFFFFF"/>
                </a:solidFill>
              </a:rPr>
              <a:t>Our mission is to create an </a:t>
            </a:r>
            <a:br>
              <a:rPr b="0" lang="en" sz="2600">
                <a:solidFill>
                  <a:srgbClr val="FFFFFF"/>
                </a:solidFill>
              </a:rPr>
            </a:br>
            <a:r>
              <a:rPr lang="en" sz="3200">
                <a:solidFill>
                  <a:srgbClr val="FFFFFF"/>
                </a:solidFill>
              </a:rPr>
              <a:t>open financial system</a:t>
            </a:r>
            <a:r>
              <a:rPr b="0" lang="en" sz="3200">
                <a:solidFill>
                  <a:srgbClr val="FFFFFF"/>
                </a:solidFill>
              </a:rPr>
              <a:t> </a:t>
            </a:r>
            <a:br>
              <a:rPr b="0" lang="en" sz="2600">
                <a:solidFill>
                  <a:srgbClr val="FFFFFF"/>
                </a:solidFill>
              </a:rPr>
            </a:br>
            <a:r>
              <a:rPr b="0" lang="en" sz="2600">
                <a:solidFill>
                  <a:srgbClr val="FFFFFF"/>
                </a:solidFill>
              </a:rPr>
              <a:t>for the world</a:t>
            </a:r>
            <a:endParaRPr b="0" sz="2600">
              <a:solidFill>
                <a:srgbClr val="FFFFFF"/>
              </a:solidFill>
            </a:endParaRPr>
          </a:p>
        </p:txBody>
      </p:sp>
      <p:sp>
        <p:nvSpPr>
          <p:cNvPr id="132" name="Shape 132"/>
          <p:cNvSpPr txBox="1"/>
          <p:nvPr>
            <p:ph idx="4294967295" type="sldNum"/>
          </p:nvPr>
        </p:nvSpPr>
        <p:spPr>
          <a:xfrm>
            <a:off x="8556784" y="474985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sz="1000">
                <a:solidFill>
                  <a:srgbClr val="FFFFFF"/>
                </a:solidFill>
              </a:rPr>
              <a:t>‹#›</a:t>
            </a:fld>
            <a:endParaRPr sz="10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Shape 339"/>
          <p:cNvSpPr txBox="1"/>
          <p:nvPr>
            <p:ph type="title"/>
          </p:nvPr>
        </p:nvSpPr>
        <p:spPr>
          <a:xfrm>
            <a:off x="994325" y="397425"/>
            <a:ext cx="62088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2400">
                <a:solidFill>
                  <a:srgbClr val="666666"/>
                </a:solidFill>
                <a:latin typeface="Montserrat"/>
                <a:ea typeface="Montserrat"/>
                <a:cs typeface="Montserrat"/>
                <a:sym typeface="Montserrat"/>
              </a:rPr>
              <a:t>JBOK Wallet</a:t>
            </a:r>
            <a:endParaRPr b="1" sz="2400">
              <a:solidFill>
                <a:srgbClr val="666666"/>
              </a:solidFill>
              <a:latin typeface="Montserrat"/>
              <a:ea typeface="Montserrat"/>
              <a:cs typeface="Montserrat"/>
              <a:sym typeface="Montserrat"/>
            </a:endParaRPr>
          </a:p>
        </p:txBody>
      </p:sp>
      <p:sp>
        <p:nvSpPr>
          <p:cNvPr id="340" name="Shape 3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Font typeface="Montserrat"/>
              <a:buChar char="-"/>
            </a:pPr>
            <a:r>
              <a:rPr lang="en">
                <a:latin typeface="Montserrat"/>
                <a:ea typeface="Montserrat"/>
                <a:cs typeface="Montserrat"/>
                <a:sym typeface="Montserrat"/>
              </a:rPr>
              <a:t>Non-deterministic Wallet Address Generation</a:t>
            </a:r>
            <a:endParaRPr>
              <a:latin typeface="Montserrat"/>
              <a:ea typeface="Montserrat"/>
              <a:cs typeface="Montserrat"/>
              <a:sym typeface="Montserrat"/>
            </a:endParaRPr>
          </a:p>
          <a:p>
            <a:pPr indent="-342900" lvl="0" marL="457200" rtl="0">
              <a:spcBef>
                <a:spcPts val="0"/>
              </a:spcBef>
              <a:spcAft>
                <a:spcPts val="0"/>
              </a:spcAft>
              <a:buSzPts val="1800"/>
              <a:buFont typeface="Montserrat"/>
              <a:buChar char="-"/>
            </a:pPr>
            <a:r>
              <a:rPr lang="en">
                <a:latin typeface="Montserrat"/>
                <a:ea typeface="Montserrat"/>
                <a:cs typeface="Montserrat"/>
                <a:sym typeface="Montserrat"/>
              </a:rPr>
              <a:t>“Just a bunch of keys” wallet</a:t>
            </a:r>
            <a:endParaRPr>
              <a:latin typeface="Montserrat"/>
              <a:ea typeface="Montserrat"/>
              <a:cs typeface="Montserrat"/>
              <a:sym typeface="Montserrat"/>
            </a:endParaRPr>
          </a:p>
        </p:txBody>
      </p:sp>
      <p:pic>
        <p:nvPicPr>
          <p:cNvPr id="341" name="Shape 341"/>
          <p:cNvPicPr preferRelativeResize="0"/>
          <p:nvPr/>
        </p:nvPicPr>
        <p:blipFill>
          <a:blip r:embed="rId3">
            <a:alphaModFix/>
          </a:blip>
          <a:stretch>
            <a:fillRect/>
          </a:stretch>
        </p:blipFill>
        <p:spPr>
          <a:xfrm>
            <a:off x="6290425" y="1193800"/>
            <a:ext cx="2381250" cy="3333750"/>
          </a:xfrm>
          <a:prstGeom prst="rect">
            <a:avLst/>
          </a:prstGeom>
          <a:noFill/>
          <a:ln>
            <a:noFill/>
          </a:ln>
        </p:spPr>
      </p:pic>
      <p:sp>
        <p:nvSpPr>
          <p:cNvPr id="342" name="Shape 342"/>
          <p:cNvSpPr/>
          <p:nvPr/>
        </p:nvSpPr>
        <p:spPr>
          <a:xfrm>
            <a:off x="517790" y="46207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43" name="Shape 343"/>
          <p:cNvSpPr/>
          <p:nvPr/>
        </p:nvSpPr>
        <p:spPr>
          <a:xfrm>
            <a:off x="652048" y="55342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47" name="Shape 347"/>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1724025" y="220475"/>
            <a:ext cx="5695950" cy="4714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Shape 353"/>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The Trilemma</a:t>
            </a:r>
            <a:endParaRPr i="1" sz="2400"/>
          </a:p>
        </p:txBody>
      </p:sp>
      <p:sp>
        <p:nvSpPr>
          <p:cNvPr id="354" name="Shape 354"/>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55" name="Shape 355"/>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
        <p:nvSpPr>
          <p:cNvPr id="356" name="Shape 356"/>
          <p:cNvSpPr/>
          <p:nvPr/>
        </p:nvSpPr>
        <p:spPr>
          <a:xfrm rot="-3600645">
            <a:off x="2017047" y="2072649"/>
            <a:ext cx="3533348" cy="942177"/>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latin typeface="Roboto"/>
                <a:ea typeface="Roboto"/>
                <a:cs typeface="Roboto"/>
                <a:sym typeface="Roboto"/>
              </a:rPr>
              <a:t>USABILITY</a:t>
            </a:r>
            <a:endParaRPr sz="2400">
              <a:latin typeface="Roboto"/>
              <a:ea typeface="Roboto"/>
              <a:cs typeface="Roboto"/>
              <a:sym typeface="Roboto"/>
            </a:endParaRPr>
          </a:p>
        </p:txBody>
      </p:sp>
      <p:sp>
        <p:nvSpPr>
          <p:cNvPr id="357" name="Shape 357"/>
          <p:cNvSpPr/>
          <p:nvPr/>
        </p:nvSpPr>
        <p:spPr>
          <a:xfrm rot="3599342">
            <a:off x="3592966" y="2072656"/>
            <a:ext cx="3533428" cy="942177"/>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Roboto"/>
                <a:ea typeface="Roboto"/>
                <a:cs typeface="Roboto"/>
                <a:sym typeface="Roboto"/>
              </a:rPr>
              <a:t>PRIVACY</a:t>
            </a:r>
            <a:endParaRPr sz="2400">
              <a:latin typeface="Roboto"/>
              <a:ea typeface="Roboto"/>
              <a:cs typeface="Roboto"/>
              <a:sym typeface="Roboto"/>
            </a:endParaRPr>
          </a:p>
        </p:txBody>
      </p:sp>
      <p:sp>
        <p:nvSpPr>
          <p:cNvPr id="358" name="Shape 358"/>
          <p:cNvSpPr/>
          <p:nvPr/>
        </p:nvSpPr>
        <p:spPr>
          <a:xfrm rot="-584">
            <a:off x="2807711" y="3422799"/>
            <a:ext cx="3533400" cy="9423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latin typeface="Roboto"/>
                <a:ea typeface="Roboto"/>
                <a:cs typeface="Roboto"/>
                <a:sym typeface="Roboto"/>
              </a:rPr>
              <a:t>CONTROL</a:t>
            </a:r>
            <a:endParaRPr sz="2400">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Shape 363"/>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Privacy</a:t>
            </a:r>
            <a:endParaRPr i="1" sz="2400"/>
          </a:p>
        </p:txBody>
      </p:sp>
      <p:sp>
        <p:nvSpPr>
          <p:cNvPr id="364" name="Shape 364"/>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65" name="Shape 365"/>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
        <p:nvSpPr>
          <p:cNvPr id="366" name="Shape 366"/>
          <p:cNvSpPr/>
          <p:nvPr/>
        </p:nvSpPr>
        <p:spPr>
          <a:xfrm>
            <a:off x="322500" y="905399"/>
            <a:ext cx="129000" cy="2292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pic>
        <p:nvPicPr>
          <p:cNvPr id="367" name="Shape 367"/>
          <p:cNvPicPr preferRelativeResize="0"/>
          <p:nvPr/>
        </p:nvPicPr>
        <p:blipFill>
          <a:blip r:embed="rId3">
            <a:alphaModFix/>
          </a:blip>
          <a:stretch>
            <a:fillRect/>
          </a:stretch>
        </p:blipFill>
        <p:spPr>
          <a:xfrm>
            <a:off x="353888" y="905400"/>
            <a:ext cx="8436225" cy="3879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Shape 372"/>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The Trilemma</a:t>
            </a:r>
            <a:endParaRPr i="1" sz="2400"/>
          </a:p>
        </p:txBody>
      </p:sp>
      <p:sp>
        <p:nvSpPr>
          <p:cNvPr id="373" name="Shape 373"/>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74" name="Shape 374"/>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
        <p:nvSpPr>
          <p:cNvPr id="375" name="Shape 375"/>
          <p:cNvSpPr/>
          <p:nvPr/>
        </p:nvSpPr>
        <p:spPr>
          <a:xfrm rot="-3584840">
            <a:off x="3048193" y="1552436"/>
            <a:ext cx="1965011" cy="526862"/>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USABILITY</a:t>
            </a:r>
            <a:endParaRPr sz="1200">
              <a:latin typeface="Roboto"/>
              <a:ea typeface="Roboto"/>
              <a:cs typeface="Roboto"/>
              <a:sym typeface="Roboto"/>
            </a:endParaRPr>
          </a:p>
        </p:txBody>
      </p:sp>
      <p:sp>
        <p:nvSpPr>
          <p:cNvPr id="376" name="Shape 376"/>
          <p:cNvSpPr/>
          <p:nvPr/>
        </p:nvSpPr>
        <p:spPr>
          <a:xfrm rot="3583216">
            <a:off x="3931702" y="1552483"/>
            <a:ext cx="1965205" cy="526862"/>
          </a:xfrm>
          <a:prstGeom prst="ellipse">
            <a:avLst/>
          </a:prstGeom>
          <a:solidFill>
            <a:srgbClr val="FF0000"/>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oboto"/>
                <a:ea typeface="Roboto"/>
                <a:cs typeface="Roboto"/>
                <a:sym typeface="Roboto"/>
              </a:rPr>
              <a:t>PRIVACY</a:t>
            </a:r>
            <a:endParaRPr sz="1200">
              <a:latin typeface="Roboto"/>
              <a:ea typeface="Roboto"/>
              <a:cs typeface="Roboto"/>
              <a:sym typeface="Roboto"/>
            </a:endParaRPr>
          </a:p>
        </p:txBody>
      </p:sp>
      <p:sp>
        <p:nvSpPr>
          <p:cNvPr id="377" name="Shape 377"/>
          <p:cNvSpPr/>
          <p:nvPr/>
        </p:nvSpPr>
        <p:spPr>
          <a:xfrm rot="-521">
            <a:off x="3483568" y="2303430"/>
            <a:ext cx="1980900" cy="5226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CONTROL</a:t>
            </a:r>
            <a:endParaRPr sz="1200">
              <a:latin typeface="Roboto"/>
              <a:ea typeface="Roboto"/>
              <a:cs typeface="Roboto"/>
              <a:sym typeface="Roboto"/>
            </a:endParaRPr>
          </a:p>
        </p:txBody>
      </p:sp>
      <p:pic>
        <p:nvPicPr>
          <p:cNvPr id="378" name="Shape 378"/>
          <p:cNvPicPr preferRelativeResize="0"/>
          <p:nvPr/>
        </p:nvPicPr>
        <p:blipFill>
          <a:blip r:embed="rId3">
            <a:alphaModFix/>
          </a:blip>
          <a:stretch>
            <a:fillRect/>
          </a:stretch>
        </p:blipFill>
        <p:spPr>
          <a:xfrm>
            <a:off x="3079850" y="2965300"/>
            <a:ext cx="2984299" cy="1372350"/>
          </a:xfrm>
          <a:prstGeom prst="rect">
            <a:avLst/>
          </a:prstGeom>
          <a:noFill/>
          <a:ln>
            <a:noFill/>
          </a:ln>
        </p:spPr>
      </p:pic>
      <p:sp>
        <p:nvSpPr>
          <p:cNvPr id="379" name="Shape 379"/>
          <p:cNvSpPr txBox="1"/>
          <p:nvPr/>
        </p:nvSpPr>
        <p:spPr>
          <a:xfrm>
            <a:off x="2723375" y="4507725"/>
            <a:ext cx="3501300" cy="4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Balances are transparent on blockchain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Shape 384"/>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Usability</a:t>
            </a:r>
            <a:endParaRPr i="1" sz="2400"/>
          </a:p>
        </p:txBody>
      </p:sp>
      <p:sp>
        <p:nvSpPr>
          <p:cNvPr id="385" name="Shape 385"/>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86" name="Shape 386"/>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pic>
        <p:nvPicPr>
          <p:cNvPr id="387" name="Shape 387"/>
          <p:cNvPicPr preferRelativeResize="0"/>
          <p:nvPr/>
        </p:nvPicPr>
        <p:blipFill>
          <a:blip r:embed="rId3">
            <a:alphaModFix/>
          </a:blip>
          <a:stretch>
            <a:fillRect/>
          </a:stretch>
        </p:blipFill>
        <p:spPr>
          <a:xfrm>
            <a:off x="1367575" y="644210"/>
            <a:ext cx="6408839" cy="419449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Shape 392"/>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The Trilemma</a:t>
            </a:r>
            <a:endParaRPr i="1" sz="2400"/>
          </a:p>
        </p:txBody>
      </p:sp>
      <p:sp>
        <p:nvSpPr>
          <p:cNvPr id="393" name="Shape 393"/>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394" name="Shape 394"/>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
        <p:nvSpPr>
          <p:cNvPr id="395" name="Shape 395"/>
          <p:cNvSpPr/>
          <p:nvPr/>
        </p:nvSpPr>
        <p:spPr>
          <a:xfrm rot="-3584840">
            <a:off x="1699443" y="1360111"/>
            <a:ext cx="1965011" cy="526862"/>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USABILITY</a:t>
            </a:r>
            <a:endParaRPr sz="1200">
              <a:latin typeface="Roboto"/>
              <a:ea typeface="Roboto"/>
              <a:cs typeface="Roboto"/>
              <a:sym typeface="Roboto"/>
            </a:endParaRPr>
          </a:p>
        </p:txBody>
      </p:sp>
      <p:sp>
        <p:nvSpPr>
          <p:cNvPr id="396" name="Shape 396"/>
          <p:cNvSpPr/>
          <p:nvPr/>
        </p:nvSpPr>
        <p:spPr>
          <a:xfrm rot="3583216">
            <a:off x="2582952" y="1360158"/>
            <a:ext cx="1965205" cy="526862"/>
          </a:xfrm>
          <a:prstGeom prst="ellipse">
            <a:avLst/>
          </a:prstGeom>
          <a:solidFill>
            <a:srgbClr val="FF0000"/>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oboto"/>
                <a:ea typeface="Roboto"/>
                <a:cs typeface="Roboto"/>
                <a:sym typeface="Roboto"/>
              </a:rPr>
              <a:t>PRIVACY</a:t>
            </a:r>
            <a:endParaRPr sz="1200">
              <a:latin typeface="Roboto"/>
              <a:ea typeface="Roboto"/>
              <a:cs typeface="Roboto"/>
              <a:sym typeface="Roboto"/>
            </a:endParaRPr>
          </a:p>
        </p:txBody>
      </p:sp>
      <p:sp>
        <p:nvSpPr>
          <p:cNvPr id="397" name="Shape 397"/>
          <p:cNvSpPr/>
          <p:nvPr/>
        </p:nvSpPr>
        <p:spPr>
          <a:xfrm rot="-521">
            <a:off x="2134818" y="2111105"/>
            <a:ext cx="1980900" cy="5226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CONTROL</a:t>
            </a:r>
            <a:endParaRPr sz="1200">
              <a:latin typeface="Roboto"/>
              <a:ea typeface="Roboto"/>
              <a:cs typeface="Roboto"/>
              <a:sym typeface="Roboto"/>
            </a:endParaRPr>
          </a:p>
        </p:txBody>
      </p:sp>
      <p:pic>
        <p:nvPicPr>
          <p:cNvPr id="398" name="Shape 398"/>
          <p:cNvPicPr preferRelativeResize="0"/>
          <p:nvPr/>
        </p:nvPicPr>
        <p:blipFill>
          <a:blip r:embed="rId3">
            <a:alphaModFix/>
          </a:blip>
          <a:stretch>
            <a:fillRect/>
          </a:stretch>
        </p:blipFill>
        <p:spPr>
          <a:xfrm>
            <a:off x="1911425" y="3159625"/>
            <a:ext cx="2530726" cy="1163770"/>
          </a:xfrm>
          <a:prstGeom prst="rect">
            <a:avLst/>
          </a:prstGeom>
          <a:noFill/>
          <a:ln>
            <a:noFill/>
          </a:ln>
        </p:spPr>
      </p:pic>
      <p:sp>
        <p:nvSpPr>
          <p:cNvPr id="399" name="Shape 399"/>
          <p:cNvSpPr txBox="1"/>
          <p:nvPr/>
        </p:nvSpPr>
        <p:spPr>
          <a:xfrm>
            <a:off x="1374625" y="4443650"/>
            <a:ext cx="3501300" cy="4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Balances are transparent on blockchain</a:t>
            </a:r>
            <a:endParaRPr sz="1200"/>
          </a:p>
        </p:txBody>
      </p:sp>
      <p:sp>
        <p:nvSpPr>
          <p:cNvPr id="400" name="Shape 400"/>
          <p:cNvSpPr/>
          <p:nvPr/>
        </p:nvSpPr>
        <p:spPr>
          <a:xfrm rot="-3584840">
            <a:off x="4595043" y="1360111"/>
            <a:ext cx="1965011" cy="526862"/>
          </a:xfrm>
          <a:prstGeom prst="ellipse">
            <a:avLst/>
          </a:prstGeom>
          <a:solidFill>
            <a:srgbClr val="FF0000"/>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USABILITY</a:t>
            </a:r>
            <a:endParaRPr sz="1200">
              <a:latin typeface="Roboto"/>
              <a:ea typeface="Roboto"/>
              <a:cs typeface="Roboto"/>
              <a:sym typeface="Roboto"/>
            </a:endParaRPr>
          </a:p>
        </p:txBody>
      </p:sp>
      <p:sp>
        <p:nvSpPr>
          <p:cNvPr id="401" name="Shape 401"/>
          <p:cNvSpPr/>
          <p:nvPr/>
        </p:nvSpPr>
        <p:spPr>
          <a:xfrm rot="3583216">
            <a:off x="5478552" y="1360158"/>
            <a:ext cx="1965205" cy="526862"/>
          </a:xfrm>
          <a:prstGeom prst="ellipse">
            <a:avLst/>
          </a:prstGeom>
          <a:solidFill>
            <a:srgbClr val="E400EE">
              <a:alpha val="3808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oboto"/>
                <a:ea typeface="Roboto"/>
                <a:cs typeface="Roboto"/>
                <a:sym typeface="Roboto"/>
              </a:rPr>
              <a:t>PRIVACY</a:t>
            </a:r>
            <a:endParaRPr sz="1200">
              <a:latin typeface="Roboto"/>
              <a:ea typeface="Roboto"/>
              <a:cs typeface="Roboto"/>
              <a:sym typeface="Roboto"/>
            </a:endParaRPr>
          </a:p>
        </p:txBody>
      </p:sp>
      <p:sp>
        <p:nvSpPr>
          <p:cNvPr id="402" name="Shape 402"/>
          <p:cNvSpPr/>
          <p:nvPr/>
        </p:nvSpPr>
        <p:spPr>
          <a:xfrm rot="-521">
            <a:off x="5030418" y="2111105"/>
            <a:ext cx="1980900" cy="5226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CONTROL</a:t>
            </a:r>
            <a:endParaRPr sz="1200">
              <a:latin typeface="Roboto"/>
              <a:ea typeface="Roboto"/>
              <a:cs typeface="Roboto"/>
              <a:sym typeface="Roboto"/>
            </a:endParaRPr>
          </a:p>
        </p:txBody>
      </p:sp>
      <p:pic>
        <p:nvPicPr>
          <p:cNvPr id="403" name="Shape 403"/>
          <p:cNvPicPr preferRelativeResize="0"/>
          <p:nvPr/>
        </p:nvPicPr>
        <p:blipFill>
          <a:blip r:embed="rId4">
            <a:alphaModFix/>
          </a:blip>
          <a:stretch>
            <a:fillRect/>
          </a:stretch>
        </p:blipFill>
        <p:spPr>
          <a:xfrm>
            <a:off x="4867425" y="2986600"/>
            <a:ext cx="2306901" cy="1509825"/>
          </a:xfrm>
          <a:prstGeom prst="rect">
            <a:avLst/>
          </a:prstGeom>
          <a:noFill/>
          <a:ln>
            <a:noFill/>
          </a:ln>
        </p:spPr>
      </p:pic>
      <p:sp>
        <p:nvSpPr>
          <p:cNvPr id="404" name="Shape 404"/>
          <p:cNvSpPr txBox="1"/>
          <p:nvPr/>
        </p:nvSpPr>
        <p:spPr>
          <a:xfrm>
            <a:off x="4268063" y="4550625"/>
            <a:ext cx="3501300" cy="4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Hard to manage many private keys</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Shape 409"/>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Control</a:t>
            </a:r>
            <a:endParaRPr i="1" sz="2400"/>
          </a:p>
        </p:txBody>
      </p:sp>
      <p:sp>
        <p:nvSpPr>
          <p:cNvPr id="410" name="Shape 410"/>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411" name="Shape 411"/>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pic>
        <p:nvPicPr>
          <p:cNvPr id="412" name="Shape 412"/>
          <p:cNvPicPr preferRelativeResize="0"/>
          <p:nvPr/>
        </p:nvPicPr>
        <p:blipFill>
          <a:blip r:embed="rId3">
            <a:alphaModFix/>
          </a:blip>
          <a:stretch>
            <a:fillRect/>
          </a:stretch>
        </p:blipFill>
        <p:spPr>
          <a:xfrm>
            <a:off x="6705441" y="2332836"/>
            <a:ext cx="2186509" cy="1126123"/>
          </a:xfrm>
          <a:prstGeom prst="rect">
            <a:avLst/>
          </a:prstGeom>
          <a:noFill/>
          <a:ln>
            <a:noFill/>
          </a:ln>
        </p:spPr>
      </p:pic>
      <p:cxnSp>
        <p:nvCxnSpPr>
          <p:cNvPr id="413" name="Shape 413"/>
          <p:cNvCxnSpPr>
            <a:stCxn id="414" idx="3"/>
            <a:endCxn id="412" idx="1"/>
          </p:cNvCxnSpPr>
          <p:nvPr/>
        </p:nvCxnSpPr>
        <p:spPr>
          <a:xfrm>
            <a:off x="4874550" y="2895888"/>
            <a:ext cx="1830900" cy="0"/>
          </a:xfrm>
          <a:prstGeom prst="straightConnector1">
            <a:avLst/>
          </a:prstGeom>
          <a:noFill/>
          <a:ln cap="flat" cmpd="sng" w="19050">
            <a:solidFill>
              <a:schemeClr val="dk2"/>
            </a:solidFill>
            <a:prstDash val="dash"/>
            <a:round/>
            <a:headEnd len="med" w="med" type="none"/>
            <a:tailEnd len="med" w="med" type="triangle"/>
          </a:ln>
        </p:spPr>
      </p:cxnSp>
      <p:pic>
        <p:nvPicPr>
          <p:cNvPr id="414" name="Shape 414"/>
          <p:cNvPicPr preferRelativeResize="0"/>
          <p:nvPr/>
        </p:nvPicPr>
        <p:blipFill>
          <a:blip r:embed="rId4">
            <a:alphaModFix/>
          </a:blip>
          <a:stretch>
            <a:fillRect/>
          </a:stretch>
        </p:blipFill>
        <p:spPr>
          <a:xfrm>
            <a:off x="235325" y="1103450"/>
            <a:ext cx="4639225" cy="35848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Shape 419"/>
          <p:cNvSpPr txBox="1"/>
          <p:nvPr/>
        </p:nvSpPr>
        <p:spPr>
          <a:xfrm>
            <a:off x="609150" y="223685"/>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The Trilemma</a:t>
            </a:r>
            <a:endParaRPr i="1" sz="2400"/>
          </a:p>
        </p:txBody>
      </p:sp>
      <p:sp>
        <p:nvSpPr>
          <p:cNvPr id="420" name="Shape 420"/>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421" name="Shape 421"/>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
        <p:nvSpPr>
          <p:cNvPr id="422" name="Shape 422"/>
          <p:cNvSpPr/>
          <p:nvPr/>
        </p:nvSpPr>
        <p:spPr>
          <a:xfrm rot="-3584840">
            <a:off x="62581" y="1289336"/>
            <a:ext cx="1965011" cy="526862"/>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USABILITY</a:t>
            </a:r>
            <a:endParaRPr sz="1200">
              <a:latin typeface="Roboto"/>
              <a:ea typeface="Roboto"/>
              <a:cs typeface="Roboto"/>
              <a:sym typeface="Roboto"/>
            </a:endParaRPr>
          </a:p>
        </p:txBody>
      </p:sp>
      <p:sp>
        <p:nvSpPr>
          <p:cNvPr id="423" name="Shape 423"/>
          <p:cNvSpPr/>
          <p:nvPr/>
        </p:nvSpPr>
        <p:spPr>
          <a:xfrm rot="3583216">
            <a:off x="946090" y="1289383"/>
            <a:ext cx="1965205" cy="526862"/>
          </a:xfrm>
          <a:prstGeom prst="ellipse">
            <a:avLst/>
          </a:prstGeom>
          <a:solidFill>
            <a:srgbClr val="FF0000"/>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oboto"/>
                <a:ea typeface="Roboto"/>
                <a:cs typeface="Roboto"/>
                <a:sym typeface="Roboto"/>
              </a:rPr>
              <a:t>PRIVACY</a:t>
            </a:r>
            <a:endParaRPr sz="1200">
              <a:latin typeface="Roboto"/>
              <a:ea typeface="Roboto"/>
              <a:cs typeface="Roboto"/>
              <a:sym typeface="Roboto"/>
            </a:endParaRPr>
          </a:p>
        </p:txBody>
      </p:sp>
      <p:sp>
        <p:nvSpPr>
          <p:cNvPr id="424" name="Shape 424"/>
          <p:cNvSpPr/>
          <p:nvPr/>
        </p:nvSpPr>
        <p:spPr>
          <a:xfrm rot="-521">
            <a:off x="497955" y="2040330"/>
            <a:ext cx="1980900" cy="5226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CONTROL</a:t>
            </a:r>
            <a:endParaRPr sz="1200">
              <a:latin typeface="Roboto"/>
              <a:ea typeface="Roboto"/>
              <a:cs typeface="Roboto"/>
              <a:sym typeface="Roboto"/>
            </a:endParaRPr>
          </a:p>
        </p:txBody>
      </p:sp>
      <p:pic>
        <p:nvPicPr>
          <p:cNvPr id="425" name="Shape 425"/>
          <p:cNvPicPr preferRelativeResize="0"/>
          <p:nvPr/>
        </p:nvPicPr>
        <p:blipFill>
          <a:blip r:embed="rId3">
            <a:alphaModFix/>
          </a:blip>
          <a:stretch>
            <a:fillRect/>
          </a:stretch>
        </p:blipFill>
        <p:spPr>
          <a:xfrm>
            <a:off x="261363" y="2868775"/>
            <a:ext cx="2530726" cy="1508300"/>
          </a:xfrm>
          <a:prstGeom prst="rect">
            <a:avLst/>
          </a:prstGeom>
          <a:noFill/>
          <a:ln>
            <a:noFill/>
          </a:ln>
        </p:spPr>
      </p:pic>
      <p:sp>
        <p:nvSpPr>
          <p:cNvPr id="426" name="Shape 426"/>
          <p:cNvSpPr txBox="1"/>
          <p:nvPr/>
        </p:nvSpPr>
        <p:spPr>
          <a:xfrm>
            <a:off x="-139675" y="4324300"/>
            <a:ext cx="3501300" cy="4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Balances are transparent on blockchain</a:t>
            </a:r>
            <a:endParaRPr sz="1200"/>
          </a:p>
        </p:txBody>
      </p:sp>
      <p:sp>
        <p:nvSpPr>
          <p:cNvPr id="427" name="Shape 427"/>
          <p:cNvSpPr/>
          <p:nvPr/>
        </p:nvSpPr>
        <p:spPr>
          <a:xfrm rot="-3502241">
            <a:off x="6170869" y="1267086"/>
            <a:ext cx="1962162" cy="540292"/>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latin typeface="Roboto"/>
                <a:ea typeface="Roboto"/>
                <a:cs typeface="Roboto"/>
                <a:sym typeface="Roboto"/>
              </a:rPr>
              <a:t>USABILITY</a:t>
            </a:r>
            <a:endParaRPr sz="1100">
              <a:latin typeface="Roboto"/>
              <a:ea typeface="Roboto"/>
              <a:cs typeface="Roboto"/>
              <a:sym typeface="Roboto"/>
            </a:endParaRPr>
          </a:p>
        </p:txBody>
      </p:sp>
      <p:sp>
        <p:nvSpPr>
          <p:cNvPr id="428" name="Shape 428"/>
          <p:cNvSpPr/>
          <p:nvPr/>
        </p:nvSpPr>
        <p:spPr>
          <a:xfrm rot="3501071">
            <a:off x="7089150" y="1267036"/>
            <a:ext cx="1962221" cy="540292"/>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Roboto"/>
                <a:ea typeface="Roboto"/>
                <a:cs typeface="Roboto"/>
                <a:sym typeface="Roboto"/>
              </a:rPr>
              <a:t>PRIVACY</a:t>
            </a:r>
            <a:endParaRPr sz="1100">
              <a:latin typeface="Roboto"/>
              <a:ea typeface="Roboto"/>
              <a:cs typeface="Roboto"/>
              <a:sym typeface="Roboto"/>
            </a:endParaRPr>
          </a:p>
        </p:txBody>
      </p:sp>
      <p:sp>
        <p:nvSpPr>
          <p:cNvPr id="429" name="Shape 429"/>
          <p:cNvSpPr/>
          <p:nvPr/>
        </p:nvSpPr>
        <p:spPr>
          <a:xfrm rot="-501">
            <a:off x="6583393" y="2017156"/>
            <a:ext cx="2058600" cy="514500"/>
          </a:xfrm>
          <a:prstGeom prst="ellipse">
            <a:avLst/>
          </a:prstGeom>
          <a:solidFill>
            <a:srgbClr val="FF0000"/>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100">
                <a:latin typeface="Roboto"/>
                <a:ea typeface="Roboto"/>
                <a:cs typeface="Roboto"/>
                <a:sym typeface="Roboto"/>
              </a:rPr>
              <a:t>CONTROL</a:t>
            </a:r>
            <a:endParaRPr sz="1100">
              <a:latin typeface="Roboto"/>
              <a:ea typeface="Roboto"/>
              <a:cs typeface="Roboto"/>
              <a:sym typeface="Roboto"/>
            </a:endParaRPr>
          </a:p>
        </p:txBody>
      </p:sp>
      <p:pic>
        <p:nvPicPr>
          <p:cNvPr id="430" name="Shape 430"/>
          <p:cNvPicPr preferRelativeResize="0"/>
          <p:nvPr/>
        </p:nvPicPr>
        <p:blipFill>
          <a:blip r:embed="rId4">
            <a:alphaModFix/>
          </a:blip>
          <a:stretch>
            <a:fillRect/>
          </a:stretch>
        </p:blipFill>
        <p:spPr>
          <a:xfrm>
            <a:off x="6216763" y="2868775"/>
            <a:ext cx="2530725" cy="1562499"/>
          </a:xfrm>
          <a:prstGeom prst="rect">
            <a:avLst/>
          </a:prstGeom>
          <a:noFill/>
          <a:ln>
            <a:noFill/>
          </a:ln>
        </p:spPr>
      </p:pic>
      <p:sp>
        <p:nvSpPr>
          <p:cNvPr id="431" name="Shape 431"/>
          <p:cNvSpPr txBox="1"/>
          <p:nvPr/>
        </p:nvSpPr>
        <p:spPr>
          <a:xfrm>
            <a:off x="5793263" y="4377075"/>
            <a:ext cx="3501300" cy="4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Third party custodian</a:t>
            </a:r>
            <a:endParaRPr sz="1200"/>
          </a:p>
        </p:txBody>
      </p:sp>
      <p:sp>
        <p:nvSpPr>
          <p:cNvPr id="432" name="Shape 432"/>
          <p:cNvSpPr/>
          <p:nvPr/>
        </p:nvSpPr>
        <p:spPr>
          <a:xfrm rot="-3584840">
            <a:off x="3151631" y="1280398"/>
            <a:ext cx="1965011" cy="526862"/>
          </a:xfrm>
          <a:prstGeom prst="ellipse">
            <a:avLst/>
          </a:prstGeom>
          <a:solidFill>
            <a:srgbClr val="FF0000"/>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USABILITY</a:t>
            </a:r>
            <a:endParaRPr sz="1200">
              <a:latin typeface="Roboto"/>
              <a:ea typeface="Roboto"/>
              <a:cs typeface="Roboto"/>
              <a:sym typeface="Roboto"/>
            </a:endParaRPr>
          </a:p>
        </p:txBody>
      </p:sp>
      <p:sp>
        <p:nvSpPr>
          <p:cNvPr id="433" name="Shape 433"/>
          <p:cNvSpPr/>
          <p:nvPr/>
        </p:nvSpPr>
        <p:spPr>
          <a:xfrm rot="3583216">
            <a:off x="4035140" y="1280446"/>
            <a:ext cx="1965205" cy="526862"/>
          </a:xfrm>
          <a:prstGeom prst="ellipse">
            <a:avLst/>
          </a:prstGeom>
          <a:solidFill>
            <a:srgbClr val="E400EE">
              <a:alpha val="3808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oboto"/>
                <a:ea typeface="Roboto"/>
                <a:cs typeface="Roboto"/>
                <a:sym typeface="Roboto"/>
              </a:rPr>
              <a:t>PRIVACY</a:t>
            </a:r>
            <a:endParaRPr sz="1200">
              <a:latin typeface="Roboto"/>
              <a:ea typeface="Roboto"/>
              <a:cs typeface="Roboto"/>
              <a:sym typeface="Roboto"/>
            </a:endParaRPr>
          </a:p>
        </p:txBody>
      </p:sp>
      <p:sp>
        <p:nvSpPr>
          <p:cNvPr id="434" name="Shape 434"/>
          <p:cNvSpPr/>
          <p:nvPr/>
        </p:nvSpPr>
        <p:spPr>
          <a:xfrm rot="-521">
            <a:off x="3587005" y="2031392"/>
            <a:ext cx="1980900" cy="5226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200">
                <a:latin typeface="Roboto"/>
                <a:ea typeface="Roboto"/>
                <a:cs typeface="Roboto"/>
                <a:sym typeface="Roboto"/>
              </a:rPr>
              <a:t>CONTROL</a:t>
            </a:r>
            <a:endParaRPr sz="1200">
              <a:latin typeface="Roboto"/>
              <a:ea typeface="Roboto"/>
              <a:cs typeface="Roboto"/>
              <a:sym typeface="Roboto"/>
            </a:endParaRPr>
          </a:p>
        </p:txBody>
      </p:sp>
      <p:pic>
        <p:nvPicPr>
          <p:cNvPr id="435" name="Shape 435"/>
          <p:cNvPicPr preferRelativeResize="0"/>
          <p:nvPr/>
        </p:nvPicPr>
        <p:blipFill>
          <a:blip r:embed="rId5">
            <a:alphaModFix/>
          </a:blip>
          <a:stretch>
            <a:fillRect/>
          </a:stretch>
        </p:blipFill>
        <p:spPr>
          <a:xfrm>
            <a:off x="3463638" y="2868775"/>
            <a:ext cx="2306901" cy="1455525"/>
          </a:xfrm>
          <a:prstGeom prst="rect">
            <a:avLst/>
          </a:prstGeom>
          <a:noFill/>
          <a:ln>
            <a:noFill/>
          </a:ln>
        </p:spPr>
      </p:pic>
      <p:sp>
        <p:nvSpPr>
          <p:cNvPr id="436" name="Shape 436"/>
          <p:cNvSpPr txBox="1"/>
          <p:nvPr/>
        </p:nvSpPr>
        <p:spPr>
          <a:xfrm>
            <a:off x="2753763" y="4431275"/>
            <a:ext cx="3501300" cy="4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Hard to manage many private keys</a:t>
            </a:r>
            <a:endParaRPr sz="1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Shape 441"/>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The Trilemma</a:t>
            </a:r>
            <a:endParaRPr i="1" sz="2400"/>
          </a:p>
        </p:txBody>
      </p:sp>
      <p:sp>
        <p:nvSpPr>
          <p:cNvPr id="442" name="Shape 442"/>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443" name="Shape 443"/>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
        <p:nvSpPr>
          <p:cNvPr id="444" name="Shape 444"/>
          <p:cNvSpPr/>
          <p:nvPr/>
        </p:nvSpPr>
        <p:spPr>
          <a:xfrm rot="-3600645">
            <a:off x="2017047" y="2072649"/>
            <a:ext cx="3533348" cy="942177"/>
          </a:xfrm>
          <a:prstGeom prst="ellipse">
            <a:avLst/>
          </a:prstGeom>
          <a:solidFill>
            <a:srgbClr val="FF0000"/>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latin typeface="Roboto"/>
                <a:ea typeface="Roboto"/>
                <a:cs typeface="Roboto"/>
                <a:sym typeface="Roboto"/>
              </a:rPr>
              <a:t>USABILITY</a:t>
            </a:r>
            <a:endParaRPr sz="2400">
              <a:latin typeface="Roboto"/>
              <a:ea typeface="Roboto"/>
              <a:cs typeface="Roboto"/>
              <a:sym typeface="Roboto"/>
            </a:endParaRPr>
          </a:p>
        </p:txBody>
      </p:sp>
      <p:sp>
        <p:nvSpPr>
          <p:cNvPr id="445" name="Shape 445"/>
          <p:cNvSpPr/>
          <p:nvPr/>
        </p:nvSpPr>
        <p:spPr>
          <a:xfrm rot="3599342">
            <a:off x="3592966" y="2072656"/>
            <a:ext cx="3533428" cy="942177"/>
          </a:xfrm>
          <a:prstGeom prst="ellipse">
            <a:avLst/>
          </a:prstGeom>
          <a:solidFill>
            <a:srgbClr val="FF0000"/>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Roboto"/>
                <a:ea typeface="Roboto"/>
                <a:cs typeface="Roboto"/>
                <a:sym typeface="Roboto"/>
              </a:rPr>
              <a:t>PRIVACY</a:t>
            </a:r>
            <a:endParaRPr sz="2400">
              <a:latin typeface="Roboto"/>
              <a:ea typeface="Roboto"/>
              <a:cs typeface="Roboto"/>
              <a:sym typeface="Roboto"/>
            </a:endParaRPr>
          </a:p>
        </p:txBody>
      </p:sp>
      <p:sp>
        <p:nvSpPr>
          <p:cNvPr id="446" name="Shape 446"/>
          <p:cNvSpPr/>
          <p:nvPr/>
        </p:nvSpPr>
        <p:spPr>
          <a:xfrm rot="-584">
            <a:off x="2807711" y="3422799"/>
            <a:ext cx="3533400" cy="942300"/>
          </a:xfrm>
          <a:prstGeom prst="ellipse">
            <a:avLst/>
          </a:prstGeom>
          <a:solidFill>
            <a:srgbClr val="FF0000"/>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latin typeface="Roboto"/>
                <a:ea typeface="Roboto"/>
                <a:cs typeface="Roboto"/>
                <a:sym typeface="Roboto"/>
              </a:rPr>
              <a:t>CONTROL</a:t>
            </a:r>
            <a:endParaRPr sz="24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rgbClr val="0E6CC2"/>
        </a:solidFill>
      </p:bgPr>
    </p:bg>
    <p:spTree>
      <p:nvGrpSpPr>
        <p:cNvPr id="136" name="Shape 136"/>
        <p:cNvGrpSpPr/>
        <p:nvPr/>
      </p:nvGrpSpPr>
      <p:grpSpPr>
        <a:xfrm>
          <a:off x="0" y="0"/>
          <a:ext cx="0" cy="0"/>
          <a:chOff x="0" y="0"/>
          <a:chExt cx="0" cy="0"/>
        </a:xfrm>
      </p:grpSpPr>
      <p:sp>
        <p:nvSpPr>
          <p:cNvPr id="137" name="Shape 137"/>
          <p:cNvSpPr txBox="1"/>
          <p:nvPr>
            <p:ph type="title"/>
          </p:nvPr>
        </p:nvSpPr>
        <p:spPr>
          <a:xfrm>
            <a:off x="423125" y="526350"/>
            <a:ext cx="83199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Montserrat"/>
                <a:ea typeface="Montserrat"/>
                <a:cs typeface="Montserrat"/>
                <a:sym typeface="Montserrat"/>
              </a:rPr>
              <a:t>Create an</a:t>
            </a:r>
            <a:r>
              <a:rPr lang="en">
                <a:solidFill>
                  <a:srgbClr val="FFFFFF"/>
                </a:solidFill>
                <a:latin typeface="Montserrat"/>
                <a:ea typeface="Montserrat"/>
                <a:cs typeface="Montserrat"/>
                <a:sym typeface="Montserrat"/>
              </a:rPr>
              <a:t> </a:t>
            </a:r>
            <a:r>
              <a:rPr lang="en">
                <a:solidFill>
                  <a:srgbClr val="FFFFFF"/>
                </a:solidFill>
                <a:latin typeface="Montserrat SemiBold"/>
                <a:ea typeface="Montserrat SemiBold"/>
                <a:cs typeface="Montserrat SemiBold"/>
                <a:sym typeface="Montserrat SemiBold"/>
              </a:rPr>
              <a:t>OPEN FINANCIAL SYSTEM</a:t>
            </a:r>
            <a:r>
              <a:rPr lang="en">
                <a:solidFill>
                  <a:srgbClr val="FFFFFF"/>
                </a:solidFill>
                <a:latin typeface="Montserrat"/>
                <a:ea typeface="Montserrat"/>
                <a:cs typeface="Montserrat"/>
                <a:sym typeface="Montserrat"/>
              </a:rPr>
              <a:t> </a:t>
            </a:r>
            <a:r>
              <a:rPr lang="en" sz="3600">
                <a:solidFill>
                  <a:srgbClr val="FFFFFF"/>
                </a:solidFill>
                <a:latin typeface="Montserrat"/>
                <a:ea typeface="Montserrat"/>
                <a:cs typeface="Montserrat"/>
                <a:sym typeface="Montserrat"/>
              </a:rPr>
              <a:t>for the world.</a:t>
            </a:r>
            <a:endParaRPr sz="3600">
              <a:solidFill>
                <a:srgbClr val="FFFFFF"/>
              </a:solidFill>
              <a:latin typeface="Montserrat"/>
              <a:ea typeface="Montserrat"/>
              <a:cs typeface="Montserrat"/>
              <a:sym typeface="Montserrat"/>
            </a:endParaRPr>
          </a:p>
        </p:txBody>
      </p:sp>
      <p:pic>
        <p:nvPicPr>
          <p:cNvPr id="138" name="Shape 138"/>
          <p:cNvPicPr preferRelativeResize="0"/>
          <p:nvPr/>
        </p:nvPicPr>
        <p:blipFill>
          <a:blip r:embed="rId3">
            <a:alphaModFix/>
          </a:blip>
          <a:stretch>
            <a:fillRect/>
          </a:stretch>
        </p:blipFill>
        <p:spPr>
          <a:xfrm>
            <a:off x="3027437" y="586752"/>
            <a:ext cx="2425228" cy="8478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pic>
        <p:nvPicPr>
          <p:cNvPr id="451" name="Shape 451"/>
          <p:cNvPicPr preferRelativeResize="0"/>
          <p:nvPr/>
        </p:nvPicPr>
        <p:blipFill>
          <a:blip r:embed="rId3">
            <a:alphaModFix/>
          </a:blip>
          <a:stretch>
            <a:fillRect/>
          </a:stretch>
        </p:blipFill>
        <p:spPr>
          <a:xfrm>
            <a:off x="0" y="1050311"/>
            <a:ext cx="9143999" cy="30428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6CC2"/>
        </a:solidFill>
      </p:bgPr>
    </p:bg>
    <p:spTree>
      <p:nvGrpSpPr>
        <p:cNvPr id="455" name="Shape 455"/>
        <p:cNvGrpSpPr/>
        <p:nvPr/>
      </p:nvGrpSpPr>
      <p:grpSpPr>
        <a:xfrm>
          <a:off x="0" y="0"/>
          <a:ext cx="0" cy="0"/>
          <a:chOff x="0" y="0"/>
          <a:chExt cx="0" cy="0"/>
        </a:xfrm>
      </p:grpSpPr>
      <p:sp>
        <p:nvSpPr>
          <p:cNvPr id="456" name="Shape 45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b="1" lang="en">
                <a:solidFill>
                  <a:srgbClr val="FFFFFF"/>
                </a:solidFill>
                <a:latin typeface="Montserrat"/>
                <a:ea typeface="Montserrat"/>
                <a:cs typeface="Montserrat"/>
                <a:sym typeface="Montserrat"/>
              </a:rPr>
              <a:t>Hierarchical Deterministic Wallets</a:t>
            </a:r>
            <a:endParaRPr b="1">
              <a:solidFill>
                <a:srgbClr val="FFFFFF"/>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id="461" name="Shape 461"/>
          <p:cNvPicPr preferRelativeResize="0"/>
          <p:nvPr/>
        </p:nvPicPr>
        <p:blipFill>
          <a:blip r:embed="rId3">
            <a:alphaModFix/>
          </a:blip>
          <a:stretch>
            <a:fillRect/>
          </a:stretch>
        </p:blipFill>
        <p:spPr>
          <a:xfrm>
            <a:off x="1434513" y="894450"/>
            <a:ext cx="6274974" cy="3866950"/>
          </a:xfrm>
          <a:prstGeom prst="rect">
            <a:avLst/>
          </a:prstGeom>
          <a:noFill/>
          <a:ln>
            <a:noFill/>
          </a:ln>
        </p:spPr>
      </p:pic>
      <p:sp>
        <p:nvSpPr>
          <p:cNvPr id="462" name="Shape 462"/>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Extended Public Keys</a:t>
            </a:r>
            <a:endParaRPr b="1" sz="2400">
              <a:solidFill>
                <a:schemeClr val="dk2"/>
              </a:solidFill>
              <a:latin typeface="Montserrat"/>
              <a:ea typeface="Montserrat"/>
              <a:cs typeface="Montserrat"/>
              <a:sym typeface="Montserrat"/>
            </a:endParaRPr>
          </a:p>
        </p:txBody>
      </p:sp>
      <p:sp>
        <p:nvSpPr>
          <p:cNvPr id="463" name="Shape 463"/>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464" name="Shape 464"/>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Shape 4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470" name="Shape 4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t/>
            </a:r>
            <a:endParaRPr/>
          </a:p>
        </p:txBody>
      </p:sp>
      <p:pic>
        <p:nvPicPr>
          <p:cNvPr id="471" name="Shape 471"/>
          <p:cNvPicPr preferRelativeResize="0"/>
          <p:nvPr/>
        </p:nvPicPr>
        <p:blipFill>
          <a:blip r:embed="rId3">
            <a:alphaModFix/>
          </a:blip>
          <a:stretch>
            <a:fillRect/>
          </a:stretch>
        </p:blipFill>
        <p:spPr>
          <a:xfrm>
            <a:off x="0" y="152585"/>
            <a:ext cx="9143999" cy="48383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pic>
        <p:nvPicPr>
          <p:cNvPr id="476" name="Shape 476"/>
          <p:cNvPicPr preferRelativeResize="0"/>
          <p:nvPr/>
        </p:nvPicPr>
        <p:blipFill>
          <a:blip r:embed="rId3">
            <a:alphaModFix/>
          </a:blip>
          <a:stretch>
            <a:fillRect/>
          </a:stretch>
        </p:blipFill>
        <p:spPr>
          <a:xfrm>
            <a:off x="821191" y="0"/>
            <a:ext cx="7654018"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pic>
        <p:nvPicPr>
          <p:cNvPr id="481" name="Shape 481"/>
          <p:cNvPicPr preferRelativeResize="0"/>
          <p:nvPr/>
        </p:nvPicPr>
        <p:blipFill>
          <a:blip r:embed="rId3">
            <a:alphaModFix/>
          </a:blip>
          <a:stretch>
            <a:fillRect/>
          </a:stretch>
        </p:blipFill>
        <p:spPr>
          <a:xfrm>
            <a:off x="3604537" y="1274825"/>
            <a:ext cx="2366274" cy="2835276"/>
          </a:xfrm>
          <a:prstGeom prst="rect">
            <a:avLst/>
          </a:prstGeom>
          <a:noFill/>
          <a:ln>
            <a:noFill/>
          </a:ln>
        </p:spPr>
      </p:pic>
      <p:cxnSp>
        <p:nvCxnSpPr>
          <p:cNvPr id="482" name="Shape 482"/>
          <p:cNvCxnSpPr/>
          <p:nvPr/>
        </p:nvCxnSpPr>
        <p:spPr>
          <a:xfrm flipH="1" rot="10800000">
            <a:off x="6183775" y="1701475"/>
            <a:ext cx="1678200" cy="437100"/>
          </a:xfrm>
          <a:prstGeom prst="straightConnector1">
            <a:avLst/>
          </a:prstGeom>
          <a:noFill/>
          <a:ln cap="flat" cmpd="sng" w="9525">
            <a:solidFill>
              <a:schemeClr val="dk2"/>
            </a:solidFill>
            <a:prstDash val="solid"/>
            <a:round/>
            <a:headEnd len="med" w="med" type="none"/>
            <a:tailEnd len="med" w="med" type="triangle"/>
          </a:ln>
        </p:spPr>
      </p:cxnSp>
      <p:cxnSp>
        <p:nvCxnSpPr>
          <p:cNvPr id="483" name="Shape 483"/>
          <p:cNvCxnSpPr/>
          <p:nvPr/>
        </p:nvCxnSpPr>
        <p:spPr>
          <a:xfrm>
            <a:off x="6269625" y="2605025"/>
            <a:ext cx="1615500" cy="7800"/>
          </a:xfrm>
          <a:prstGeom prst="straightConnector1">
            <a:avLst/>
          </a:prstGeom>
          <a:noFill/>
          <a:ln cap="flat" cmpd="sng" w="9525">
            <a:solidFill>
              <a:schemeClr val="dk2"/>
            </a:solidFill>
            <a:prstDash val="solid"/>
            <a:round/>
            <a:headEnd len="med" w="med" type="none"/>
            <a:tailEnd len="med" w="med" type="triangle"/>
          </a:ln>
        </p:spPr>
      </p:cxnSp>
      <p:cxnSp>
        <p:nvCxnSpPr>
          <p:cNvPr id="484" name="Shape 484"/>
          <p:cNvCxnSpPr/>
          <p:nvPr/>
        </p:nvCxnSpPr>
        <p:spPr>
          <a:xfrm>
            <a:off x="6212400" y="3009650"/>
            <a:ext cx="1367700" cy="248700"/>
          </a:xfrm>
          <a:prstGeom prst="straightConnector1">
            <a:avLst/>
          </a:prstGeom>
          <a:noFill/>
          <a:ln cap="flat" cmpd="sng" w="9525">
            <a:solidFill>
              <a:schemeClr val="dk2"/>
            </a:solidFill>
            <a:prstDash val="solid"/>
            <a:round/>
            <a:headEnd len="med" w="med" type="none"/>
            <a:tailEnd len="med" w="med" type="triangle"/>
          </a:ln>
        </p:spPr>
      </p:cxnSp>
      <p:cxnSp>
        <p:nvCxnSpPr>
          <p:cNvPr id="485" name="Shape 485"/>
          <p:cNvCxnSpPr/>
          <p:nvPr/>
        </p:nvCxnSpPr>
        <p:spPr>
          <a:xfrm>
            <a:off x="6125125" y="3479175"/>
            <a:ext cx="1490700" cy="460500"/>
          </a:xfrm>
          <a:prstGeom prst="straightConnector1">
            <a:avLst/>
          </a:prstGeom>
          <a:noFill/>
          <a:ln cap="flat" cmpd="sng" w="9525">
            <a:solidFill>
              <a:schemeClr val="dk2"/>
            </a:solidFill>
            <a:prstDash val="solid"/>
            <a:round/>
            <a:headEnd len="med" w="med" type="none"/>
            <a:tailEnd len="med" w="med" type="triangle"/>
          </a:ln>
        </p:spPr>
      </p:cxnSp>
      <p:pic>
        <p:nvPicPr>
          <p:cNvPr id="486" name="Shape 486"/>
          <p:cNvPicPr preferRelativeResize="0"/>
          <p:nvPr/>
        </p:nvPicPr>
        <p:blipFill>
          <a:blip r:embed="rId4">
            <a:alphaModFix/>
          </a:blip>
          <a:stretch>
            <a:fillRect/>
          </a:stretch>
        </p:blipFill>
        <p:spPr>
          <a:xfrm>
            <a:off x="3692475" y="1014554"/>
            <a:ext cx="1615500" cy="781498"/>
          </a:xfrm>
          <a:prstGeom prst="rect">
            <a:avLst/>
          </a:prstGeom>
          <a:noFill/>
          <a:ln>
            <a:noFill/>
          </a:ln>
        </p:spPr>
      </p:pic>
      <p:cxnSp>
        <p:nvCxnSpPr>
          <p:cNvPr id="487" name="Shape 487"/>
          <p:cNvCxnSpPr/>
          <p:nvPr/>
        </p:nvCxnSpPr>
        <p:spPr>
          <a:xfrm flipH="1" rot="10800000">
            <a:off x="6035450" y="1066750"/>
            <a:ext cx="1599900" cy="591600"/>
          </a:xfrm>
          <a:prstGeom prst="straightConnector1">
            <a:avLst/>
          </a:prstGeom>
          <a:noFill/>
          <a:ln cap="flat" cmpd="sng" w="9525">
            <a:solidFill>
              <a:schemeClr val="dk2"/>
            </a:solidFill>
            <a:prstDash val="solid"/>
            <a:round/>
            <a:headEnd len="med" w="med" type="none"/>
            <a:tailEnd len="med" w="med" type="triangle"/>
          </a:ln>
        </p:spPr>
      </p:cxnSp>
      <p:sp>
        <p:nvSpPr>
          <p:cNvPr id="488" name="Shape 488"/>
          <p:cNvSpPr txBox="1"/>
          <p:nvPr/>
        </p:nvSpPr>
        <p:spPr>
          <a:xfrm rot="-1190504">
            <a:off x="6237212" y="942860"/>
            <a:ext cx="1599772" cy="333277"/>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solidFill>
                  <a:srgbClr val="24292E"/>
                </a:solidFill>
                <a:highlight>
                  <a:srgbClr val="FFFFFF"/>
                </a:highlight>
              </a:rPr>
              <a:t>M/44'/ 0'/ 0'/ 0/ 0</a:t>
            </a:r>
            <a:endParaRPr/>
          </a:p>
        </p:txBody>
      </p:sp>
      <p:sp>
        <p:nvSpPr>
          <p:cNvPr id="489" name="Shape 489"/>
          <p:cNvSpPr txBox="1"/>
          <p:nvPr/>
        </p:nvSpPr>
        <p:spPr>
          <a:xfrm rot="-753057">
            <a:off x="6344834" y="1573052"/>
            <a:ext cx="1600036" cy="33314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solidFill>
                  <a:srgbClr val="24292E"/>
                </a:solidFill>
                <a:highlight>
                  <a:srgbClr val="FFFFFF"/>
                </a:highlight>
              </a:rPr>
              <a:t>M/44'/ 0'/ 0'/ 0/ 1</a:t>
            </a:r>
            <a:endParaRPr/>
          </a:p>
        </p:txBody>
      </p:sp>
      <p:sp>
        <p:nvSpPr>
          <p:cNvPr id="490" name="Shape 490"/>
          <p:cNvSpPr txBox="1"/>
          <p:nvPr/>
        </p:nvSpPr>
        <p:spPr>
          <a:xfrm>
            <a:off x="6353025" y="2309138"/>
            <a:ext cx="1599900" cy="333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solidFill>
                  <a:srgbClr val="24292E"/>
                </a:solidFill>
                <a:highlight>
                  <a:srgbClr val="FFFFFF"/>
                </a:highlight>
              </a:rPr>
              <a:t>M/44'/ 0'/ 0'/ 0/ 2</a:t>
            </a:r>
            <a:endParaRPr/>
          </a:p>
        </p:txBody>
      </p:sp>
      <p:sp>
        <p:nvSpPr>
          <p:cNvPr id="491" name="Shape 491"/>
          <p:cNvSpPr txBox="1"/>
          <p:nvPr/>
        </p:nvSpPr>
        <p:spPr>
          <a:xfrm rot="477870">
            <a:off x="6192430" y="3118885"/>
            <a:ext cx="1600034" cy="333218"/>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solidFill>
                  <a:srgbClr val="24292E"/>
                </a:solidFill>
                <a:highlight>
                  <a:srgbClr val="FFFFFF"/>
                </a:highlight>
              </a:rPr>
              <a:t>M/44'/ 0'/ 0'/ 0/ 3</a:t>
            </a:r>
            <a:endParaRPr/>
          </a:p>
        </p:txBody>
      </p:sp>
      <p:sp>
        <p:nvSpPr>
          <p:cNvPr id="492" name="Shape 492"/>
          <p:cNvSpPr txBox="1"/>
          <p:nvPr/>
        </p:nvSpPr>
        <p:spPr>
          <a:xfrm rot="1073889">
            <a:off x="6017601" y="3744889"/>
            <a:ext cx="1599930" cy="333285"/>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200">
                <a:solidFill>
                  <a:srgbClr val="24292E"/>
                </a:solidFill>
                <a:highlight>
                  <a:srgbClr val="FFFFFF"/>
                </a:highlight>
              </a:rPr>
              <a:t>M/44'/ 0'/ 0'/ 0/ 4</a:t>
            </a:r>
            <a:endParaRPr/>
          </a:p>
        </p:txBody>
      </p:sp>
      <p:sp>
        <p:nvSpPr>
          <p:cNvPr id="493" name="Shape 493"/>
          <p:cNvSpPr txBox="1"/>
          <p:nvPr/>
        </p:nvSpPr>
        <p:spPr>
          <a:xfrm>
            <a:off x="3659625" y="681250"/>
            <a:ext cx="1599900" cy="333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Lato"/>
                <a:ea typeface="Lato"/>
                <a:cs typeface="Lato"/>
                <a:sym typeface="Lato"/>
              </a:rPr>
              <a:t>xpub6CAxG74VP</a:t>
            </a:r>
            <a:endParaRPr>
              <a:latin typeface="Lato"/>
              <a:ea typeface="Lato"/>
              <a:cs typeface="Lato"/>
              <a:sym typeface="Lato"/>
            </a:endParaRPr>
          </a:p>
        </p:txBody>
      </p:sp>
      <p:pic>
        <p:nvPicPr>
          <p:cNvPr id="494" name="Shape 494"/>
          <p:cNvPicPr preferRelativeResize="0"/>
          <p:nvPr/>
        </p:nvPicPr>
        <p:blipFill rotWithShape="1">
          <a:blip r:embed="rId5">
            <a:alphaModFix/>
          </a:blip>
          <a:srcRect b="0" l="0" r="-15247" t="-15247"/>
          <a:stretch/>
        </p:blipFill>
        <p:spPr>
          <a:xfrm>
            <a:off x="7435250" y="121075"/>
            <a:ext cx="1264150" cy="1264150"/>
          </a:xfrm>
          <a:prstGeom prst="rect">
            <a:avLst/>
          </a:prstGeom>
          <a:noFill/>
          <a:ln>
            <a:noFill/>
          </a:ln>
        </p:spPr>
      </p:pic>
      <p:pic>
        <p:nvPicPr>
          <p:cNvPr id="495" name="Shape 495"/>
          <p:cNvPicPr preferRelativeResize="0"/>
          <p:nvPr/>
        </p:nvPicPr>
        <p:blipFill>
          <a:blip r:embed="rId6">
            <a:alphaModFix/>
          </a:blip>
          <a:stretch>
            <a:fillRect/>
          </a:stretch>
        </p:blipFill>
        <p:spPr>
          <a:xfrm>
            <a:off x="7668500" y="1141875"/>
            <a:ext cx="1195500" cy="1195500"/>
          </a:xfrm>
          <a:prstGeom prst="rect">
            <a:avLst/>
          </a:prstGeom>
          <a:noFill/>
          <a:ln>
            <a:noFill/>
          </a:ln>
        </p:spPr>
      </p:pic>
      <p:pic>
        <p:nvPicPr>
          <p:cNvPr id="496" name="Shape 496"/>
          <p:cNvPicPr preferRelativeResize="0"/>
          <p:nvPr/>
        </p:nvPicPr>
        <p:blipFill>
          <a:blip r:embed="rId6">
            <a:alphaModFix/>
          </a:blip>
          <a:stretch>
            <a:fillRect/>
          </a:stretch>
        </p:blipFill>
        <p:spPr>
          <a:xfrm>
            <a:off x="7809500" y="1848488"/>
            <a:ext cx="1195500" cy="1195500"/>
          </a:xfrm>
          <a:prstGeom prst="rect">
            <a:avLst/>
          </a:prstGeom>
          <a:noFill/>
          <a:ln>
            <a:noFill/>
          </a:ln>
        </p:spPr>
      </p:pic>
      <p:pic>
        <p:nvPicPr>
          <p:cNvPr id="497" name="Shape 497"/>
          <p:cNvPicPr preferRelativeResize="0"/>
          <p:nvPr/>
        </p:nvPicPr>
        <p:blipFill>
          <a:blip r:embed="rId6">
            <a:alphaModFix/>
          </a:blip>
          <a:stretch>
            <a:fillRect/>
          </a:stretch>
        </p:blipFill>
        <p:spPr>
          <a:xfrm>
            <a:off x="7503900" y="2660600"/>
            <a:ext cx="1195500" cy="1195500"/>
          </a:xfrm>
          <a:prstGeom prst="rect">
            <a:avLst/>
          </a:prstGeom>
          <a:noFill/>
          <a:ln>
            <a:noFill/>
          </a:ln>
        </p:spPr>
      </p:pic>
      <p:pic>
        <p:nvPicPr>
          <p:cNvPr id="498" name="Shape 498"/>
          <p:cNvPicPr preferRelativeResize="0"/>
          <p:nvPr/>
        </p:nvPicPr>
        <p:blipFill>
          <a:blip r:embed="rId6">
            <a:alphaModFix/>
          </a:blip>
          <a:stretch>
            <a:fillRect/>
          </a:stretch>
        </p:blipFill>
        <p:spPr>
          <a:xfrm>
            <a:off x="7331325" y="3527700"/>
            <a:ext cx="1195500" cy="1195500"/>
          </a:xfrm>
          <a:prstGeom prst="rect">
            <a:avLst/>
          </a:prstGeom>
          <a:noFill/>
          <a:ln>
            <a:noFill/>
          </a:ln>
        </p:spPr>
      </p:pic>
      <p:pic>
        <p:nvPicPr>
          <p:cNvPr id="499" name="Shape 499"/>
          <p:cNvPicPr preferRelativeResize="0"/>
          <p:nvPr/>
        </p:nvPicPr>
        <p:blipFill rotWithShape="1">
          <a:blip r:embed="rId7">
            <a:alphaModFix/>
          </a:blip>
          <a:srcRect b="0" l="27478" r="28130" t="0"/>
          <a:stretch/>
        </p:blipFill>
        <p:spPr>
          <a:xfrm>
            <a:off x="2048250" y="354413"/>
            <a:ext cx="1063200" cy="4356625"/>
          </a:xfrm>
          <a:prstGeom prst="rect">
            <a:avLst/>
          </a:prstGeom>
          <a:noFill/>
          <a:ln>
            <a:noFill/>
          </a:ln>
        </p:spPr>
      </p:pic>
      <p:pic>
        <p:nvPicPr>
          <p:cNvPr id="500" name="Shape 500"/>
          <p:cNvPicPr preferRelativeResize="0"/>
          <p:nvPr/>
        </p:nvPicPr>
        <p:blipFill>
          <a:blip r:embed="rId8">
            <a:alphaModFix/>
          </a:blip>
          <a:stretch>
            <a:fillRect/>
          </a:stretch>
        </p:blipFill>
        <p:spPr>
          <a:xfrm>
            <a:off x="291025" y="1701467"/>
            <a:ext cx="1264150" cy="2157083"/>
          </a:xfrm>
          <a:prstGeom prst="rect">
            <a:avLst/>
          </a:prstGeom>
          <a:noFill/>
          <a:ln>
            <a:noFill/>
          </a:ln>
        </p:spPr>
      </p:pic>
      <p:sp>
        <p:nvSpPr>
          <p:cNvPr id="501" name="Shape 501"/>
          <p:cNvSpPr txBox="1"/>
          <p:nvPr/>
        </p:nvSpPr>
        <p:spPr>
          <a:xfrm>
            <a:off x="217875" y="1385225"/>
            <a:ext cx="1599900" cy="333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latin typeface="Lato"/>
                <a:ea typeface="Lato"/>
                <a:cs typeface="Lato"/>
                <a:sym typeface="Lato"/>
              </a:rPr>
              <a:t>xprv9yBbrbXbYm</a:t>
            </a:r>
            <a:endParaRPr>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pic>
        <p:nvPicPr>
          <p:cNvPr id="506" name="Shape 506"/>
          <p:cNvPicPr preferRelativeResize="0"/>
          <p:nvPr/>
        </p:nvPicPr>
        <p:blipFill>
          <a:blip r:embed="rId3">
            <a:alphaModFix/>
          </a:blip>
          <a:stretch>
            <a:fillRect/>
          </a:stretch>
        </p:blipFill>
        <p:spPr>
          <a:xfrm>
            <a:off x="7562125" y="98550"/>
            <a:ext cx="1481324" cy="1975099"/>
          </a:xfrm>
          <a:prstGeom prst="rect">
            <a:avLst/>
          </a:prstGeom>
          <a:noFill/>
          <a:ln>
            <a:noFill/>
          </a:ln>
        </p:spPr>
      </p:pic>
      <p:pic>
        <p:nvPicPr>
          <p:cNvPr id="507" name="Shape 507"/>
          <p:cNvPicPr preferRelativeResize="0"/>
          <p:nvPr/>
        </p:nvPicPr>
        <p:blipFill>
          <a:blip r:embed="rId4">
            <a:alphaModFix/>
          </a:blip>
          <a:stretch>
            <a:fillRect/>
          </a:stretch>
        </p:blipFill>
        <p:spPr>
          <a:xfrm>
            <a:off x="8092825" y="2732725"/>
            <a:ext cx="950625" cy="950625"/>
          </a:xfrm>
          <a:prstGeom prst="rect">
            <a:avLst/>
          </a:prstGeom>
          <a:noFill/>
          <a:ln>
            <a:noFill/>
          </a:ln>
        </p:spPr>
      </p:pic>
      <p:pic>
        <p:nvPicPr>
          <p:cNvPr id="508" name="Shape 508"/>
          <p:cNvPicPr preferRelativeResize="0"/>
          <p:nvPr/>
        </p:nvPicPr>
        <p:blipFill>
          <a:blip r:embed="rId5">
            <a:alphaModFix/>
          </a:blip>
          <a:stretch>
            <a:fillRect/>
          </a:stretch>
        </p:blipFill>
        <p:spPr>
          <a:xfrm>
            <a:off x="5755850" y="495675"/>
            <a:ext cx="1680776" cy="1260574"/>
          </a:xfrm>
          <a:prstGeom prst="rect">
            <a:avLst/>
          </a:prstGeom>
          <a:noFill/>
          <a:ln>
            <a:noFill/>
          </a:ln>
        </p:spPr>
      </p:pic>
      <p:pic>
        <p:nvPicPr>
          <p:cNvPr id="509" name="Shape 509"/>
          <p:cNvPicPr preferRelativeResize="0"/>
          <p:nvPr/>
        </p:nvPicPr>
        <p:blipFill>
          <a:blip r:embed="rId6">
            <a:alphaModFix/>
          </a:blip>
          <a:stretch>
            <a:fillRect/>
          </a:stretch>
        </p:blipFill>
        <p:spPr>
          <a:xfrm>
            <a:off x="5822500" y="2312562"/>
            <a:ext cx="1921150" cy="1080650"/>
          </a:xfrm>
          <a:prstGeom prst="rect">
            <a:avLst/>
          </a:prstGeom>
          <a:noFill/>
          <a:ln>
            <a:noFill/>
          </a:ln>
        </p:spPr>
      </p:pic>
      <p:pic>
        <p:nvPicPr>
          <p:cNvPr id="510" name="Shape 510"/>
          <p:cNvPicPr preferRelativeResize="0"/>
          <p:nvPr/>
        </p:nvPicPr>
        <p:blipFill>
          <a:blip r:embed="rId7">
            <a:alphaModFix/>
          </a:blip>
          <a:stretch>
            <a:fillRect/>
          </a:stretch>
        </p:blipFill>
        <p:spPr>
          <a:xfrm>
            <a:off x="270175" y="614787"/>
            <a:ext cx="5053950" cy="3913925"/>
          </a:xfrm>
          <a:prstGeom prst="rect">
            <a:avLst/>
          </a:prstGeom>
          <a:noFill/>
          <a:ln>
            <a:noFill/>
          </a:ln>
        </p:spPr>
      </p:pic>
      <p:pic>
        <p:nvPicPr>
          <p:cNvPr id="511" name="Shape 511"/>
          <p:cNvPicPr preferRelativeResize="0"/>
          <p:nvPr/>
        </p:nvPicPr>
        <p:blipFill>
          <a:blip r:embed="rId8">
            <a:alphaModFix/>
          </a:blip>
          <a:stretch>
            <a:fillRect/>
          </a:stretch>
        </p:blipFill>
        <p:spPr>
          <a:xfrm>
            <a:off x="6016775" y="3823881"/>
            <a:ext cx="2313751" cy="12156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Shape 516"/>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SOLVING the</a:t>
            </a:r>
            <a:r>
              <a:rPr b="1" lang="en" sz="2400">
                <a:solidFill>
                  <a:schemeClr val="dk2"/>
                </a:solidFill>
                <a:latin typeface="Montserrat"/>
                <a:ea typeface="Montserrat"/>
                <a:cs typeface="Montserrat"/>
                <a:sym typeface="Montserrat"/>
              </a:rPr>
              <a:t> Trilemma</a:t>
            </a:r>
            <a:endParaRPr i="1" sz="2400">
              <a:latin typeface="Montserrat"/>
              <a:ea typeface="Montserrat"/>
              <a:cs typeface="Montserrat"/>
              <a:sym typeface="Montserrat"/>
            </a:endParaRPr>
          </a:p>
        </p:txBody>
      </p:sp>
      <p:sp>
        <p:nvSpPr>
          <p:cNvPr id="517" name="Shape 517"/>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518" name="Shape 518"/>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
        <p:nvSpPr>
          <p:cNvPr id="519" name="Shape 519"/>
          <p:cNvSpPr/>
          <p:nvPr/>
        </p:nvSpPr>
        <p:spPr>
          <a:xfrm rot="-3600645">
            <a:off x="-192753" y="1948049"/>
            <a:ext cx="3533348" cy="942177"/>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latin typeface="Roboto"/>
                <a:ea typeface="Roboto"/>
                <a:cs typeface="Roboto"/>
                <a:sym typeface="Roboto"/>
              </a:rPr>
              <a:t>USABILITY</a:t>
            </a:r>
            <a:endParaRPr sz="2400">
              <a:latin typeface="Roboto"/>
              <a:ea typeface="Roboto"/>
              <a:cs typeface="Roboto"/>
              <a:sym typeface="Roboto"/>
            </a:endParaRPr>
          </a:p>
        </p:txBody>
      </p:sp>
      <p:sp>
        <p:nvSpPr>
          <p:cNvPr id="520" name="Shape 520"/>
          <p:cNvSpPr/>
          <p:nvPr/>
        </p:nvSpPr>
        <p:spPr>
          <a:xfrm rot="3599342">
            <a:off x="1383166" y="1948056"/>
            <a:ext cx="3533428" cy="942177"/>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Roboto"/>
                <a:ea typeface="Roboto"/>
                <a:cs typeface="Roboto"/>
                <a:sym typeface="Roboto"/>
              </a:rPr>
              <a:t>PRIVACY</a:t>
            </a:r>
            <a:endParaRPr sz="2400">
              <a:latin typeface="Roboto"/>
              <a:ea typeface="Roboto"/>
              <a:cs typeface="Roboto"/>
              <a:sym typeface="Roboto"/>
            </a:endParaRPr>
          </a:p>
        </p:txBody>
      </p:sp>
      <p:sp>
        <p:nvSpPr>
          <p:cNvPr id="521" name="Shape 521"/>
          <p:cNvSpPr/>
          <p:nvPr/>
        </p:nvSpPr>
        <p:spPr>
          <a:xfrm rot="-584">
            <a:off x="597911" y="3298199"/>
            <a:ext cx="3533400" cy="9423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latin typeface="Roboto"/>
                <a:ea typeface="Roboto"/>
                <a:cs typeface="Roboto"/>
                <a:sym typeface="Roboto"/>
              </a:rPr>
              <a:t>CONTROL</a:t>
            </a:r>
            <a:endParaRPr sz="2400">
              <a:latin typeface="Roboto"/>
              <a:ea typeface="Roboto"/>
              <a:cs typeface="Roboto"/>
              <a:sym typeface="Roboto"/>
            </a:endParaRPr>
          </a:p>
        </p:txBody>
      </p:sp>
      <p:sp>
        <p:nvSpPr>
          <p:cNvPr id="522" name="Shape 522"/>
          <p:cNvSpPr txBox="1"/>
          <p:nvPr/>
        </p:nvSpPr>
        <p:spPr>
          <a:xfrm>
            <a:off x="4441525" y="1236150"/>
            <a:ext cx="4257600" cy="2671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sz="2100">
              <a:solidFill>
                <a:schemeClr val="dk2"/>
              </a:solidFill>
              <a:latin typeface="Montserrat"/>
              <a:ea typeface="Montserrat"/>
              <a:cs typeface="Montserrat"/>
              <a:sym typeface="Montserrat"/>
            </a:endParaRPr>
          </a:p>
          <a:p>
            <a:pPr indent="-361950" lvl="0" marL="457200" rtl="0">
              <a:spcBef>
                <a:spcPts val="0"/>
              </a:spcBef>
              <a:spcAft>
                <a:spcPts val="0"/>
              </a:spcAft>
              <a:buClr>
                <a:schemeClr val="dk2"/>
              </a:buClr>
              <a:buSzPts val="2100"/>
              <a:buChar char="●"/>
            </a:pPr>
            <a:r>
              <a:rPr lang="en" sz="2100">
                <a:solidFill>
                  <a:schemeClr val="dk2"/>
                </a:solidFill>
                <a:latin typeface="Montserrat"/>
                <a:ea typeface="Montserrat"/>
                <a:cs typeface="Montserrat"/>
                <a:sym typeface="Montserrat"/>
              </a:rPr>
              <a:t>Generate and Manage Public Keys (</a:t>
            </a:r>
            <a:r>
              <a:rPr b="1" lang="en" sz="2100" u="sng">
                <a:solidFill>
                  <a:schemeClr val="dk2"/>
                </a:solidFill>
                <a:latin typeface="Montserrat"/>
                <a:ea typeface="Montserrat"/>
                <a:cs typeface="Montserrat"/>
                <a:sym typeface="Montserrat"/>
              </a:rPr>
              <a:t>usability</a:t>
            </a:r>
            <a:r>
              <a:rPr lang="en" sz="2100">
                <a:solidFill>
                  <a:schemeClr val="dk2"/>
                </a:solidFill>
                <a:latin typeface="Montserrat"/>
                <a:ea typeface="Montserrat"/>
                <a:cs typeface="Montserrat"/>
                <a:sym typeface="Montserrat"/>
              </a:rPr>
              <a:t>)</a:t>
            </a:r>
            <a:endParaRPr sz="2100">
              <a:solidFill>
                <a:schemeClr val="dk2"/>
              </a:solidFill>
              <a:latin typeface="Montserrat"/>
              <a:ea typeface="Montserrat"/>
              <a:cs typeface="Montserrat"/>
              <a:sym typeface="Montserrat"/>
            </a:endParaRPr>
          </a:p>
          <a:p>
            <a:pPr indent="-361950" lvl="0" marL="457200" rtl="0">
              <a:spcBef>
                <a:spcPts val="0"/>
              </a:spcBef>
              <a:spcAft>
                <a:spcPts val="0"/>
              </a:spcAft>
              <a:buClr>
                <a:schemeClr val="dk2"/>
              </a:buClr>
              <a:buSzPts val="2100"/>
              <a:buChar char="●"/>
            </a:pPr>
            <a:r>
              <a:rPr lang="en" sz="2100">
                <a:solidFill>
                  <a:schemeClr val="dk2"/>
                </a:solidFill>
                <a:latin typeface="Montserrat"/>
                <a:ea typeface="Montserrat"/>
                <a:cs typeface="Montserrat"/>
                <a:sym typeface="Montserrat"/>
              </a:rPr>
              <a:t>One-time use addresses to preserve </a:t>
            </a:r>
            <a:r>
              <a:rPr b="1" lang="en" sz="2100" u="sng">
                <a:solidFill>
                  <a:schemeClr val="dk2"/>
                </a:solidFill>
                <a:latin typeface="Montserrat"/>
                <a:ea typeface="Montserrat"/>
                <a:cs typeface="Montserrat"/>
                <a:sym typeface="Montserrat"/>
              </a:rPr>
              <a:t>privacy</a:t>
            </a:r>
            <a:endParaRPr sz="2100">
              <a:solidFill>
                <a:schemeClr val="dk2"/>
              </a:solidFill>
              <a:latin typeface="Montserrat"/>
              <a:ea typeface="Montserrat"/>
              <a:cs typeface="Montserrat"/>
              <a:sym typeface="Montserrat"/>
            </a:endParaRPr>
          </a:p>
          <a:p>
            <a:pPr indent="-361950" lvl="0" marL="457200" rtl="0">
              <a:spcBef>
                <a:spcPts val="0"/>
              </a:spcBef>
              <a:spcAft>
                <a:spcPts val="0"/>
              </a:spcAft>
              <a:buClr>
                <a:schemeClr val="dk2"/>
              </a:buClr>
              <a:buSzPts val="2100"/>
              <a:buChar char="●"/>
            </a:pPr>
            <a:r>
              <a:rPr lang="en" sz="2100">
                <a:solidFill>
                  <a:schemeClr val="dk2"/>
                </a:solidFill>
                <a:latin typeface="Montserrat"/>
                <a:ea typeface="Montserrat"/>
                <a:cs typeface="Montserrat"/>
                <a:sym typeface="Montserrat"/>
              </a:rPr>
              <a:t>Merchants should maintain </a:t>
            </a:r>
            <a:r>
              <a:rPr b="1" lang="en" sz="2100" u="sng">
                <a:solidFill>
                  <a:schemeClr val="dk2"/>
                </a:solidFill>
                <a:latin typeface="Montserrat"/>
                <a:ea typeface="Montserrat"/>
                <a:cs typeface="Montserrat"/>
                <a:sym typeface="Montserrat"/>
              </a:rPr>
              <a:t>control</a:t>
            </a:r>
            <a:r>
              <a:rPr lang="en" sz="2100">
                <a:solidFill>
                  <a:schemeClr val="dk2"/>
                </a:solidFill>
                <a:latin typeface="Montserrat"/>
                <a:ea typeface="Montserrat"/>
                <a:cs typeface="Montserrat"/>
                <a:sym typeface="Montserrat"/>
              </a:rPr>
              <a:t> over the private keys</a:t>
            </a:r>
            <a:endParaRPr sz="2100">
              <a:solidFill>
                <a:schemeClr val="dk2"/>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pic>
        <p:nvPicPr>
          <p:cNvPr id="527" name="Shape 527"/>
          <p:cNvPicPr preferRelativeResize="0"/>
          <p:nvPr/>
        </p:nvPicPr>
        <p:blipFill>
          <a:blip r:embed="rId3">
            <a:alphaModFix/>
          </a:blip>
          <a:stretch>
            <a:fillRect/>
          </a:stretch>
        </p:blipFill>
        <p:spPr>
          <a:xfrm>
            <a:off x="486775" y="152400"/>
            <a:ext cx="8170459" cy="48387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pic>
        <p:nvPicPr>
          <p:cNvPr id="532" name="Shape 532"/>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33" name="Shape 533"/>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2" name="Shape 142"/>
        <p:cNvGrpSpPr/>
        <p:nvPr/>
      </p:nvGrpSpPr>
      <p:grpSpPr>
        <a:xfrm>
          <a:off x="0" y="0"/>
          <a:ext cx="0" cy="0"/>
          <a:chOff x="0" y="0"/>
          <a:chExt cx="0" cy="0"/>
        </a:xfrm>
      </p:grpSpPr>
      <p:sp>
        <p:nvSpPr>
          <p:cNvPr id="143" name="Shape 1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
        <p:nvSpPr>
          <p:cNvPr id="144" name="Shape 144"/>
          <p:cNvSpPr txBox="1"/>
          <p:nvPr/>
        </p:nvSpPr>
        <p:spPr>
          <a:xfrm>
            <a:off x="840900" y="393625"/>
            <a:ext cx="7462200" cy="4663200"/>
          </a:xfrm>
          <a:prstGeom prst="rect">
            <a:avLst/>
          </a:prstGeom>
          <a:noFill/>
          <a:ln>
            <a:noFill/>
          </a:ln>
        </p:spPr>
        <p:txBody>
          <a:bodyPr anchorCtr="0" anchor="ctr" bIns="91425" lIns="91425" spcFirstLastPara="1" rIns="91425" wrap="square" tIns="91425">
            <a:noAutofit/>
          </a:bodyPr>
          <a:lstStyle/>
          <a:p>
            <a:pPr indent="-342900" lvl="0" marL="698500" rtl="0">
              <a:lnSpc>
                <a:spcPct val="150000"/>
              </a:lnSpc>
              <a:spcBef>
                <a:spcPts val="0"/>
              </a:spcBef>
              <a:spcAft>
                <a:spcPts val="0"/>
              </a:spcAft>
              <a:buClr>
                <a:srgbClr val="3E4552"/>
              </a:buClr>
              <a:buSzPts val="1800"/>
              <a:buChar char="●"/>
            </a:pPr>
            <a:r>
              <a:rPr lang="en" sz="1800">
                <a:solidFill>
                  <a:srgbClr val="3E4552"/>
                </a:solidFill>
              </a:rPr>
              <a:t>Imagine if every payment in the world was as fast, cheap, and global as sending an email.</a:t>
            </a:r>
            <a:endParaRPr sz="1800">
              <a:solidFill>
                <a:srgbClr val="3E4552"/>
              </a:solidFill>
            </a:endParaRPr>
          </a:p>
          <a:p>
            <a:pPr indent="-342900" lvl="0" marL="698500" rtl="0">
              <a:lnSpc>
                <a:spcPct val="150000"/>
              </a:lnSpc>
              <a:spcBef>
                <a:spcPts val="0"/>
              </a:spcBef>
              <a:spcAft>
                <a:spcPts val="0"/>
              </a:spcAft>
              <a:buClr>
                <a:srgbClr val="3E4552"/>
              </a:buClr>
              <a:buSzPts val="1800"/>
              <a:buChar char="●"/>
            </a:pPr>
            <a:r>
              <a:rPr lang="en" sz="1800">
                <a:solidFill>
                  <a:srgbClr val="3E4552"/>
                </a:solidFill>
              </a:rPr>
              <a:t>Imagine if anyone who had an idea for a product could have customers all over the world from day one.</a:t>
            </a:r>
            <a:endParaRPr sz="1800">
              <a:solidFill>
                <a:srgbClr val="3E4552"/>
              </a:solidFill>
            </a:endParaRPr>
          </a:p>
          <a:p>
            <a:pPr indent="-342900" lvl="0" marL="698500" rtl="0">
              <a:lnSpc>
                <a:spcPct val="150000"/>
              </a:lnSpc>
              <a:spcBef>
                <a:spcPts val="0"/>
              </a:spcBef>
              <a:spcAft>
                <a:spcPts val="0"/>
              </a:spcAft>
              <a:buClr>
                <a:srgbClr val="3E4552"/>
              </a:buClr>
              <a:buSzPts val="1800"/>
              <a:buChar char="●"/>
            </a:pPr>
            <a:r>
              <a:rPr lang="en" sz="1800">
                <a:solidFill>
                  <a:srgbClr val="3E4552"/>
                </a:solidFill>
              </a:rPr>
              <a:t>Imagine if anyone with a smartphone had access to the the same financial services we enjoy in the developed world </a:t>
            </a: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pic>
        <p:nvPicPr>
          <p:cNvPr id="538" name="Shape 538"/>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39" name="Shape 539"/>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pic>
        <p:nvPicPr>
          <p:cNvPr id="544" name="Shape 544"/>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45" name="Shape 545"/>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pic>
        <p:nvPicPr>
          <p:cNvPr id="550" name="Shape 550"/>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51" name="Shape 551"/>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pic>
        <p:nvPicPr>
          <p:cNvPr id="556" name="Shape 556"/>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57" name="Shape 557"/>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pic>
        <p:nvPicPr>
          <p:cNvPr id="562" name="Shape 562"/>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63" name="Shape 563"/>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564" name="Shape 564"/>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pic>
        <p:nvPicPr>
          <p:cNvPr id="569" name="Shape 569"/>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70" name="Shape 570"/>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571" name="Shape 571"/>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pic>
        <p:nvPicPr>
          <p:cNvPr id="576" name="Shape 576"/>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77" name="Shape 577"/>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578" name="Shape 578"/>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pic>
        <p:nvPicPr>
          <p:cNvPr id="583" name="Shape 583"/>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84" name="Shape 584"/>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585" name="Shape 585"/>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pic>
        <p:nvPicPr>
          <p:cNvPr id="590" name="Shape 590"/>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91" name="Shape 591"/>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592" name="Shape 592"/>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pic>
        <p:nvPicPr>
          <p:cNvPr id="597" name="Shape 597"/>
          <p:cNvPicPr preferRelativeResize="0"/>
          <p:nvPr/>
        </p:nvPicPr>
        <p:blipFill>
          <a:blip r:embed="rId3">
            <a:alphaModFix/>
          </a:blip>
          <a:stretch>
            <a:fillRect/>
          </a:stretch>
        </p:blipFill>
        <p:spPr>
          <a:xfrm>
            <a:off x="762000" y="152400"/>
            <a:ext cx="7620000" cy="4838700"/>
          </a:xfrm>
          <a:prstGeom prst="rect">
            <a:avLst/>
          </a:prstGeom>
          <a:noFill/>
          <a:ln>
            <a:noFill/>
          </a:ln>
        </p:spPr>
      </p:pic>
      <p:sp>
        <p:nvSpPr>
          <p:cNvPr id="598" name="Shape 598"/>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599" name="Shape 599"/>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id="149" name="Shape 149"/>
          <p:cNvPicPr preferRelativeResize="0"/>
          <p:nvPr/>
        </p:nvPicPr>
        <p:blipFill>
          <a:blip r:embed="rId3">
            <a:alphaModFix/>
          </a:blip>
          <a:stretch>
            <a:fillRect/>
          </a:stretch>
        </p:blipFill>
        <p:spPr>
          <a:xfrm>
            <a:off x="775413" y="152400"/>
            <a:ext cx="7593187" cy="4838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pic>
        <p:nvPicPr>
          <p:cNvPr id="604" name="Shape 604"/>
          <p:cNvPicPr preferRelativeResize="0"/>
          <p:nvPr/>
        </p:nvPicPr>
        <p:blipFill>
          <a:blip r:embed="rId3">
            <a:alphaModFix/>
          </a:blip>
          <a:stretch>
            <a:fillRect/>
          </a:stretch>
        </p:blipFill>
        <p:spPr>
          <a:xfrm>
            <a:off x="1169788" y="152400"/>
            <a:ext cx="6804421" cy="4838700"/>
          </a:xfrm>
          <a:prstGeom prst="rect">
            <a:avLst/>
          </a:prstGeom>
          <a:noFill/>
          <a:ln>
            <a:noFill/>
          </a:ln>
        </p:spPr>
      </p:pic>
      <p:sp>
        <p:nvSpPr>
          <p:cNvPr id="605" name="Shape 605"/>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606" name="Shape 606"/>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
        <p:nvSpPr>
          <p:cNvPr id="607" name="Shape 607"/>
          <p:cNvSpPr/>
          <p:nvPr/>
        </p:nvSpPr>
        <p:spPr>
          <a:xfrm rot="3599109">
            <a:off x="1112049" y="1093990"/>
            <a:ext cx="1879556" cy="745816"/>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PRIVACY</a:t>
            </a:r>
            <a:endParaRPr>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pic>
        <p:nvPicPr>
          <p:cNvPr id="612" name="Shape 612"/>
          <p:cNvPicPr preferRelativeResize="0"/>
          <p:nvPr/>
        </p:nvPicPr>
        <p:blipFill>
          <a:blip r:embed="rId3">
            <a:alphaModFix/>
          </a:blip>
          <a:stretch>
            <a:fillRect/>
          </a:stretch>
        </p:blipFill>
        <p:spPr>
          <a:xfrm>
            <a:off x="3153763" y="152400"/>
            <a:ext cx="2836479" cy="4838699"/>
          </a:xfrm>
          <a:prstGeom prst="rect">
            <a:avLst/>
          </a:prstGeom>
          <a:noFill/>
          <a:ln>
            <a:noFill/>
          </a:ln>
        </p:spPr>
      </p:pic>
      <p:sp>
        <p:nvSpPr>
          <p:cNvPr id="613" name="Shape 613"/>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614" name="Shape 614"/>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
        <p:nvSpPr>
          <p:cNvPr id="615" name="Shape 615"/>
          <p:cNvSpPr/>
          <p:nvPr/>
        </p:nvSpPr>
        <p:spPr>
          <a:xfrm rot="3599109">
            <a:off x="1112049" y="1093990"/>
            <a:ext cx="1879556" cy="745816"/>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PRIVACY</a:t>
            </a:r>
            <a:endParaRPr>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pic>
        <p:nvPicPr>
          <p:cNvPr id="620" name="Shape 620"/>
          <p:cNvPicPr preferRelativeResize="0"/>
          <p:nvPr/>
        </p:nvPicPr>
        <p:blipFill>
          <a:blip r:embed="rId3">
            <a:alphaModFix/>
          </a:blip>
          <a:stretch>
            <a:fillRect/>
          </a:stretch>
        </p:blipFill>
        <p:spPr>
          <a:xfrm>
            <a:off x="3153763" y="152400"/>
            <a:ext cx="2836479" cy="4838699"/>
          </a:xfrm>
          <a:prstGeom prst="rect">
            <a:avLst/>
          </a:prstGeom>
          <a:noFill/>
          <a:ln>
            <a:noFill/>
          </a:ln>
        </p:spPr>
      </p:pic>
      <p:sp>
        <p:nvSpPr>
          <p:cNvPr id="621" name="Shape 621"/>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622" name="Shape 622"/>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
        <p:nvSpPr>
          <p:cNvPr id="623" name="Shape 623"/>
          <p:cNvSpPr/>
          <p:nvPr/>
        </p:nvSpPr>
        <p:spPr>
          <a:xfrm rot="3599109">
            <a:off x="1112049" y="1093990"/>
            <a:ext cx="1879556" cy="745816"/>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PRIVACY</a:t>
            </a:r>
            <a:endParaRPr>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7" name="Shape 627"/>
        <p:cNvGrpSpPr/>
        <p:nvPr/>
      </p:nvGrpSpPr>
      <p:grpSpPr>
        <a:xfrm>
          <a:off x="0" y="0"/>
          <a:ext cx="0" cy="0"/>
          <a:chOff x="0" y="0"/>
          <a:chExt cx="0" cy="0"/>
        </a:xfrm>
      </p:grpSpPr>
      <p:pic>
        <p:nvPicPr>
          <p:cNvPr id="628" name="Shape 628"/>
          <p:cNvPicPr preferRelativeResize="0"/>
          <p:nvPr/>
        </p:nvPicPr>
        <p:blipFill>
          <a:blip r:embed="rId3">
            <a:alphaModFix/>
          </a:blip>
          <a:stretch>
            <a:fillRect/>
          </a:stretch>
        </p:blipFill>
        <p:spPr>
          <a:xfrm>
            <a:off x="3153763" y="152400"/>
            <a:ext cx="2836479" cy="4838699"/>
          </a:xfrm>
          <a:prstGeom prst="rect">
            <a:avLst/>
          </a:prstGeom>
          <a:noFill/>
          <a:ln>
            <a:noFill/>
          </a:ln>
        </p:spPr>
      </p:pic>
      <p:sp>
        <p:nvSpPr>
          <p:cNvPr id="629" name="Shape 629"/>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630" name="Shape 630"/>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
        <p:nvSpPr>
          <p:cNvPr id="631" name="Shape 631"/>
          <p:cNvSpPr/>
          <p:nvPr/>
        </p:nvSpPr>
        <p:spPr>
          <a:xfrm rot="3599109">
            <a:off x="1112049" y="1093990"/>
            <a:ext cx="1879556" cy="745816"/>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PRIVACY</a:t>
            </a:r>
            <a:endParaRPr>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pic>
        <p:nvPicPr>
          <p:cNvPr id="636" name="Shape 636"/>
          <p:cNvPicPr preferRelativeResize="0"/>
          <p:nvPr/>
        </p:nvPicPr>
        <p:blipFill>
          <a:blip r:embed="rId3">
            <a:alphaModFix/>
          </a:blip>
          <a:stretch>
            <a:fillRect/>
          </a:stretch>
        </p:blipFill>
        <p:spPr>
          <a:xfrm>
            <a:off x="3153763" y="152400"/>
            <a:ext cx="2836479" cy="4838699"/>
          </a:xfrm>
          <a:prstGeom prst="rect">
            <a:avLst/>
          </a:prstGeom>
          <a:noFill/>
          <a:ln>
            <a:noFill/>
          </a:ln>
        </p:spPr>
      </p:pic>
      <p:sp>
        <p:nvSpPr>
          <p:cNvPr id="637" name="Shape 637"/>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638" name="Shape 638"/>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
        <p:nvSpPr>
          <p:cNvPr id="639" name="Shape 639"/>
          <p:cNvSpPr/>
          <p:nvPr/>
        </p:nvSpPr>
        <p:spPr>
          <a:xfrm rot="3599109">
            <a:off x="1112049" y="1093990"/>
            <a:ext cx="1879556" cy="745816"/>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PRIVACY</a:t>
            </a:r>
            <a:endParaRPr>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pic>
        <p:nvPicPr>
          <p:cNvPr id="644" name="Shape 644"/>
          <p:cNvPicPr preferRelativeResize="0"/>
          <p:nvPr/>
        </p:nvPicPr>
        <p:blipFill>
          <a:blip r:embed="rId3">
            <a:alphaModFix/>
          </a:blip>
          <a:stretch>
            <a:fillRect/>
          </a:stretch>
        </p:blipFill>
        <p:spPr>
          <a:xfrm>
            <a:off x="3153763" y="152400"/>
            <a:ext cx="2836479" cy="4838699"/>
          </a:xfrm>
          <a:prstGeom prst="rect">
            <a:avLst/>
          </a:prstGeom>
          <a:noFill/>
          <a:ln>
            <a:noFill/>
          </a:ln>
        </p:spPr>
      </p:pic>
      <p:sp>
        <p:nvSpPr>
          <p:cNvPr id="645" name="Shape 645"/>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646" name="Shape 646"/>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
        <p:nvSpPr>
          <p:cNvPr id="647" name="Shape 647"/>
          <p:cNvSpPr/>
          <p:nvPr/>
        </p:nvSpPr>
        <p:spPr>
          <a:xfrm rot="3599109">
            <a:off x="1112049" y="1093990"/>
            <a:ext cx="1879556" cy="745816"/>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PRIVACY</a:t>
            </a:r>
            <a:endParaRPr>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1" name="Shape 651"/>
        <p:cNvGrpSpPr/>
        <p:nvPr/>
      </p:nvGrpSpPr>
      <p:grpSpPr>
        <a:xfrm>
          <a:off x="0" y="0"/>
          <a:ext cx="0" cy="0"/>
          <a:chOff x="0" y="0"/>
          <a:chExt cx="0" cy="0"/>
        </a:xfrm>
      </p:grpSpPr>
      <p:pic>
        <p:nvPicPr>
          <p:cNvPr id="652" name="Shape 652"/>
          <p:cNvPicPr preferRelativeResize="0"/>
          <p:nvPr/>
        </p:nvPicPr>
        <p:blipFill>
          <a:blip r:embed="rId3">
            <a:alphaModFix/>
          </a:blip>
          <a:stretch>
            <a:fillRect/>
          </a:stretch>
        </p:blipFill>
        <p:spPr>
          <a:xfrm>
            <a:off x="1716375" y="152400"/>
            <a:ext cx="5711256" cy="4838703"/>
          </a:xfrm>
          <a:prstGeom prst="rect">
            <a:avLst/>
          </a:prstGeom>
          <a:noFill/>
          <a:ln>
            <a:noFill/>
          </a:ln>
        </p:spPr>
      </p:pic>
      <p:sp>
        <p:nvSpPr>
          <p:cNvPr id="653" name="Shape 653"/>
          <p:cNvSpPr/>
          <p:nvPr/>
        </p:nvSpPr>
        <p:spPr>
          <a:xfrm rot="-552">
            <a:off x="723551" y="1878188"/>
            <a:ext cx="1867800" cy="556200"/>
          </a:xfrm>
          <a:prstGeom prst="ellipse">
            <a:avLst/>
          </a:prstGeom>
          <a:solidFill>
            <a:srgbClr val="EEAB04">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CONTROL</a:t>
            </a:r>
            <a:endParaRPr>
              <a:latin typeface="Roboto"/>
              <a:ea typeface="Roboto"/>
              <a:cs typeface="Roboto"/>
              <a:sym typeface="Roboto"/>
            </a:endParaRPr>
          </a:p>
        </p:txBody>
      </p:sp>
      <p:sp>
        <p:nvSpPr>
          <p:cNvPr id="654" name="Shape 654"/>
          <p:cNvSpPr/>
          <p:nvPr/>
        </p:nvSpPr>
        <p:spPr>
          <a:xfrm rot="-3600632">
            <a:off x="319048" y="1111993"/>
            <a:ext cx="1900205" cy="709796"/>
          </a:xfrm>
          <a:prstGeom prst="ellipse">
            <a:avLst/>
          </a:prstGeom>
          <a:solidFill>
            <a:srgbClr val="2AEE00">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a:latin typeface="Roboto"/>
                <a:ea typeface="Roboto"/>
                <a:cs typeface="Roboto"/>
                <a:sym typeface="Roboto"/>
              </a:rPr>
              <a:t>USABILITY</a:t>
            </a:r>
            <a:endParaRPr>
              <a:latin typeface="Roboto"/>
              <a:ea typeface="Roboto"/>
              <a:cs typeface="Roboto"/>
              <a:sym typeface="Roboto"/>
            </a:endParaRPr>
          </a:p>
        </p:txBody>
      </p:sp>
      <p:sp>
        <p:nvSpPr>
          <p:cNvPr id="655" name="Shape 655"/>
          <p:cNvSpPr/>
          <p:nvPr/>
        </p:nvSpPr>
        <p:spPr>
          <a:xfrm rot="3599109">
            <a:off x="1112049" y="1093990"/>
            <a:ext cx="1879556" cy="745816"/>
          </a:xfrm>
          <a:prstGeom prst="ellipse">
            <a:avLst/>
          </a:prstGeom>
          <a:solidFill>
            <a:srgbClr val="E400EE">
              <a:alpha val="380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PRIVACY</a:t>
            </a:r>
            <a:endParaRPr>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pic>
        <p:nvPicPr>
          <p:cNvPr id="660" name="Shape 660"/>
          <p:cNvPicPr preferRelativeResize="0"/>
          <p:nvPr/>
        </p:nvPicPr>
        <p:blipFill>
          <a:blip r:embed="rId3">
            <a:alphaModFix/>
          </a:blip>
          <a:stretch>
            <a:fillRect/>
          </a:stretch>
        </p:blipFill>
        <p:spPr>
          <a:xfrm>
            <a:off x="0" y="321850"/>
            <a:ext cx="9200850" cy="45659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Shape 6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
        <p:nvSpPr>
          <p:cNvPr id="666" name="Shape 6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Finance 1.0 vs Finance 2.0</a:t>
            </a:r>
            <a:endParaRPr/>
          </a:p>
        </p:txBody>
      </p:sp>
      <p:sp>
        <p:nvSpPr>
          <p:cNvPr id="667" name="Shape 66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Settlement Time</a:t>
            </a:r>
            <a:endParaRPr/>
          </a:p>
          <a:p>
            <a:pPr indent="0" lvl="0" marL="0">
              <a:spcBef>
                <a:spcPts val="1600"/>
              </a:spcBef>
              <a:spcAft>
                <a:spcPts val="0"/>
              </a:spcAft>
              <a:buNone/>
            </a:pPr>
            <a:r>
              <a:rPr lang="en"/>
              <a:t>Push/Pull</a:t>
            </a:r>
            <a:endParaRPr/>
          </a:p>
          <a:p>
            <a:pPr indent="0" lvl="0" marL="0">
              <a:spcBef>
                <a:spcPts val="1600"/>
              </a:spcBef>
              <a:spcAft>
                <a:spcPts val="0"/>
              </a:spcAft>
              <a:buNone/>
            </a:pPr>
            <a:r>
              <a:rPr lang="en"/>
              <a:t>Borders</a:t>
            </a:r>
            <a:endParaRPr/>
          </a:p>
          <a:p>
            <a:pPr indent="0" lvl="0" marL="0">
              <a:spcBef>
                <a:spcPts val="1600"/>
              </a:spcBef>
              <a:spcAft>
                <a:spcPts val="0"/>
              </a:spcAft>
              <a:buNone/>
            </a:pPr>
            <a:r>
              <a:rPr lang="en"/>
              <a:t>State Machine</a:t>
            </a:r>
            <a:endParaRPr/>
          </a:p>
          <a:p>
            <a:pPr indent="0" lvl="0" marL="0">
              <a:spcBef>
                <a:spcPts val="1600"/>
              </a:spcBef>
              <a:spcAft>
                <a:spcPts val="0"/>
              </a:spcAft>
              <a:buNone/>
            </a:pPr>
            <a:r>
              <a:rPr lang="en"/>
              <a:t>Account Status</a:t>
            </a:r>
            <a:endParaRPr/>
          </a:p>
          <a:p>
            <a:pPr indent="0" lvl="0" marL="0">
              <a:spcBef>
                <a:spcPts val="1600"/>
              </a:spcBef>
              <a:spcAft>
                <a:spcPts val="0"/>
              </a:spcAft>
              <a:buNone/>
            </a:pPr>
            <a:r>
              <a:t/>
            </a:r>
            <a:endParaRPr/>
          </a:p>
          <a:p>
            <a:pPr indent="0" lvl="0" marL="0">
              <a:spcBef>
                <a:spcPts val="1600"/>
              </a:spcBef>
              <a:spcAft>
                <a:spcPts val="160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sp>
        <p:nvSpPr>
          <p:cNvPr id="672" name="Shape 6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673" name="Shape 673"/>
          <p:cNvPicPr preferRelativeResize="0"/>
          <p:nvPr/>
        </p:nvPicPr>
        <p:blipFill>
          <a:blip r:embed="rId3">
            <a:alphaModFix/>
          </a:blip>
          <a:stretch>
            <a:fillRect/>
          </a:stretch>
        </p:blipFill>
        <p:spPr>
          <a:xfrm>
            <a:off x="2188000" y="152400"/>
            <a:ext cx="4768006" cy="48387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nvSpPr>
        <p:spPr>
          <a:xfrm>
            <a:off x="365700" y="1891650"/>
            <a:ext cx="8412600" cy="13602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3600">
                <a:solidFill>
                  <a:srgbClr val="0E6CC2"/>
                </a:solidFill>
              </a:rPr>
              <a:t>Are we bringing people closer to </a:t>
            </a:r>
            <a:r>
              <a:rPr b="1" lang="en" sz="3600">
                <a:solidFill>
                  <a:srgbClr val="0E6CC2"/>
                </a:solidFill>
              </a:rPr>
              <a:t>openness</a:t>
            </a:r>
            <a:r>
              <a:rPr lang="en" sz="3600">
                <a:solidFill>
                  <a:srgbClr val="0E6CC2"/>
                </a:solidFill>
              </a:rPr>
              <a:t>?</a:t>
            </a:r>
            <a:endParaRPr sz="3600">
              <a:solidFill>
                <a:srgbClr val="0E6CC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sp>
        <p:nvSpPr>
          <p:cNvPr id="678" name="Shape 6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pic>
        <p:nvPicPr>
          <p:cNvPr id="679" name="Shape 679"/>
          <p:cNvPicPr preferRelativeResize="0"/>
          <p:nvPr/>
        </p:nvPicPr>
        <p:blipFill>
          <a:blip r:embed="rId3">
            <a:alphaModFix/>
          </a:blip>
          <a:stretch>
            <a:fillRect/>
          </a:stretch>
        </p:blipFill>
        <p:spPr>
          <a:xfrm>
            <a:off x="2152650" y="152400"/>
            <a:ext cx="4838699" cy="48386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6CC2"/>
        </a:solidFill>
      </p:bgPr>
    </p:bg>
    <p:spTree>
      <p:nvGrpSpPr>
        <p:cNvPr id="683" name="Shape 683"/>
        <p:cNvGrpSpPr/>
        <p:nvPr/>
      </p:nvGrpSpPr>
      <p:grpSpPr>
        <a:xfrm>
          <a:off x="0" y="0"/>
          <a:ext cx="0" cy="0"/>
          <a:chOff x="0" y="0"/>
          <a:chExt cx="0" cy="0"/>
        </a:xfrm>
      </p:grpSpPr>
      <p:sp>
        <p:nvSpPr>
          <p:cNvPr id="684" name="Shape 684"/>
          <p:cNvSpPr txBox="1"/>
          <p:nvPr/>
        </p:nvSpPr>
        <p:spPr>
          <a:xfrm>
            <a:off x="640050" y="2068800"/>
            <a:ext cx="7863900" cy="10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FFFFFF"/>
                </a:solidFill>
              </a:rPr>
              <a:t>Thank you!</a:t>
            </a:r>
            <a:endParaRPr b="1" sz="4800">
              <a:solidFill>
                <a:srgbClr val="FFFFFF"/>
              </a:solidFill>
            </a:endParaRPr>
          </a:p>
          <a:p>
            <a:pPr indent="0" lvl="0" marL="0" rtl="0" algn="ctr">
              <a:spcBef>
                <a:spcPts val="0"/>
              </a:spcBef>
              <a:spcAft>
                <a:spcPts val="0"/>
              </a:spcAft>
              <a:buNone/>
            </a:pPr>
            <a:r>
              <a:t/>
            </a:r>
            <a:endParaRPr sz="3600">
              <a:solidFill>
                <a:srgbClr val="FFFFFF"/>
              </a:solidFill>
            </a:endParaRPr>
          </a:p>
          <a:p>
            <a:pPr indent="0" lvl="0" marL="0" rtl="0" algn="ctr">
              <a:spcBef>
                <a:spcPts val="0"/>
              </a:spcBef>
              <a:spcAft>
                <a:spcPts val="0"/>
              </a:spcAft>
              <a:buNone/>
            </a:pPr>
            <a:r>
              <a:t/>
            </a:r>
            <a:endParaRPr sz="3600">
              <a:solidFill>
                <a:srgbClr val="FFFFFF"/>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E6CC2"/>
        </a:solidFill>
      </p:bgPr>
    </p:bg>
    <p:spTree>
      <p:nvGrpSpPr>
        <p:cNvPr id="688" name="Shape 688"/>
        <p:cNvGrpSpPr/>
        <p:nvPr/>
      </p:nvGrpSpPr>
      <p:grpSpPr>
        <a:xfrm>
          <a:off x="0" y="0"/>
          <a:ext cx="0" cy="0"/>
          <a:chOff x="0" y="0"/>
          <a:chExt cx="0" cy="0"/>
        </a:xfrm>
      </p:grpSpPr>
      <p:sp>
        <p:nvSpPr>
          <p:cNvPr id="689" name="Shape 689"/>
          <p:cNvSpPr txBox="1"/>
          <p:nvPr/>
        </p:nvSpPr>
        <p:spPr>
          <a:xfrm>
            <a:off x="708650" y="560075"/>
            <a:ext cx="7863900" cy="41031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t/>
            </a:r>
            <a:endParaRPr sz="3600">
              <a:solidFill>
                <a:srgbClr val="FFFFFF"/>
              </a:solidFill>
            </a:endParaRPr>
          </a:p>
          <a:p>
            <a:pPr indent="0" lvl="0" marL="0" algn="ctr">
              <a:spcBef>
                <a:spcPts val="0"/>
              </a:spcBef>
              <a:spcAft>
                <a:spcPts val="0"/>
              </a:spcAft>
              <a:buNone/>
            </a:pPr>
            <a:r>
              <a:rPr lang="en" sz="3600">
                <a:solidFill>
                  <a:srgbClr val="FFFFFF"/>
                </a:solidFill>
              </a:rPr>
              <a:t>amy.yin@coinbase.com</a:t>
            </a:r>
            <a:endParaRPr sz="3600">
              <a:solidFill>
                <a:srgbClr val="FFFFFF"/>
              </a:solidFill>
            </a:endParaRPr>
          </a:p>
          <a:p>
            <a:pPr indent="0" lvl="0" marL="0" algn="ctr">
              <a:spcBef>
                <a:spcPts val="0"/>
              </a:spcBef>
              <a:spcAft>
                <a:spcPts val="0"/>
              </a:spcAft>
              <a:buNone/>
            </a:pPr>
            <a:r>
              <a:rPr lang="en" sz="3600">
                <a:solidFill>
                  <a:srgbClr val="FFFFFF"/>
                </a:solidFill>
              </a:rPr>
              <a:t> @yin_amy</a:t>
            </a:r>
            <a:endParaRPr sz="3600">
              <a:solidFill>
                <a:srgbClr val="FFFFFF"/>
              </a:solidFill>
            </a:endParaRPr>
          </a:p>
          <a:p>
            <a:pPr indent="0" lvl="0" marL="0" algn="ctr">
              <a:spcBef>
                <a:spcPts val="0"/>
              </a:spcBef>
              <a:spcAft>
                <a:spcPts val="0"/>
              </a:spcAft>
              <a:buNone/>
            </a:pPr>
            <a:r>
              <a:t/>
            </a:r>
            <a:endParaRPr sz="3600">
              <a:solidFill>
                <a:srgbClr val="FFFFFF"/>
              </a:solidFill>
            </a:endParaRPr>
          </a:p>
          <a:p>
            <a:pPr indent="0" lvl="0" marL="0" rtl="0" algn="ctr">
              <a:spcBef>
                <a:spcPts val="0"/>
              </a:spcBef>
              <a:spcAft>
                <a:spcPts val="0"/>
              </a:spcAft>
              <a:buNone/>
            </a:pPr>
            <a:r>
              <a:rPr lang="en" sz="3600">
                <a:solidFill>
                  <a:srgbClr val="FFFFFF"/>
                </a:solidFill>
              </a:rPr>
              <a:t>Simple Investing Eng Manager</a:t>
            </a:r>
            <a:endParaRPr sz="3600">
              <a:solidFill>
                <a:srgbClr val="FFFFFF"/>
              </a:solidFill>
            </a:endParaRPr>
          </a:p>
          <a:p>
            <a:pPr indent="0" lvl="0" marL="0" algn="ctr">
              <a:spcBef>
                <a:spcPts val="0"/>
              </a:spcBef>
              <a:spcAft>
                <a:spcPts val="0"/>
              </a:spcAft>
              <a:buNone/>
            </a:pPr>
            <a:r>
              <a:t/>
            </a:r>
            <a:endParaRPr sz="3600">
              <a:solidFill>
                <a:srgbClr val="FFFFFF"/>
              </a:solidFill>
            </a:endParaRPr>
          </a:p>
        </p:txBody>
      </p:sp>
      <p:pic>
        <p:nvPicPr>
          <p:cNvPr id="690" name="Shape 690"/>
          <p:cNvPicPr preferRelativeResize="0"/>
          <p:nvPr/>
        </p:nvPicPr>
        <p:blipFill>
          <a:blip r:embed="rId3">
            <a:alphaModFix/>
          </a:blip>
          <a:stretch>
            <a:fillRect/>
          </a:stretch>
        </p:blipFill>
        <p:spPr>
          <a:xfrm>
            <a:off x="3052150" y="1904675"/>
            <a:ext cx="464550" cy="37722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Shape 695"/>
          <p:cNvSpPr txBox="1"/>
          <p:nvPr>
            <p:ph type="title"/>
          </p:nvPr>
        </p:nvSpPr>
        <p:spPr>
          <a:xfrm>
            <a:off x="679463" y="139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2400">
                <a:solidFill>
                  <a:srgbClr val="999999"/>
                </a:solidFill>
                <a:latin typeface="Montserrat"/>
                <a:ea typeface="Montserrat"/>
                <a:cs typeface="Montserrat"/>
                <a:sym typeface="Montserrat"/>
              </a:rPr>
              <a:t>References</a:t>
            </a:r>
            <a:endParaRPr b="1" sz="2400">
              <a:solidFill>
                <a:srgbClr val="999999"/>
              </a:solidFill>
              <a:latin typeface="Montserrat"/>
              <a:ea typeface="Montserrat"/>
              <a:cs typeface="Montserrat"/>
              <a:sym typeface="Montserrat"/>
            </a:endParaRPr>
          </a:p>
        </p:txBody>
      </p:sp>
      <p:sp>
        <p:nvSpPr>
          <p:cNvPr id="696" name="Shape 696"/>
          <p:cNvSpPr txBox="1"/>
          <p:nvPr>
            <p:ph idx="1" type="body"/>
          </p:nvPr>
        </p:nvSpPr>
        <p:spPr>
          <a:xfrm>
            <a:off x="311700" y="1199550"/>
            <a:ext cx="8520600" cy="1848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000000"/>
                </a:solidFill>
                <a:latin typeface="Montserrat"/>
                <a:ea typeface="Montserrat"/>
                <a:cs typeface="Montserrat"/>
                <a:sym typeface="Montserrat"/>
              </a:rPr>
              <a:t>Antonopoulos, Andreas M.. Mastering Bitcoin: Programming the Open Blockchain (p. 93). O'Reilly Media. Kindle Edition. </a:t>
            </a:r>
            <a:endParaRPr>
              <a:solidFill>
                <a:srgbClr val="000000"/>
              </a:solidFill>
              <a:latin typeface="Montserrat"/>
              <a:ea typeface="Montserrat"/>
              <a:cs typeface="Montserrat"/>
              <a:sym typeface="Montserrat"/>
            </a:endParaRPr>
          </a:p>
          <a:p>
            <a:pPr indent="0" lvl="0" marL="0" rtl="0">
              <a:spcBef>
                <a:spcPts val="0"/>
              </a:spcBef>
              <a:spcAft>
                <a:spcPts val="0"/>
              </a:spcAft>
              <a:buNone/>
            </a:pPr>
            <a:r>
              <a:rPr lang="en" sz="1100" u="sng">
                <a:solidFill>
                  <a:srgbClr val="1155CC"/>
                </a:solidFill>
                <a:latin typeface="Montserrat"/>
                <a:ea typeface="Montserrat"/>
                <a:cs typeface="Montserrat"/>
                <a:sym typeface="Montserrat"/>
                <a:hlinkClick r:id="rId3"/>
              </a:rPr>
              <a:t>https://github.com/bitcoin/bips/blob/master/bip-0032.mediawiki</a:t>
            </a:r>
            <a:endParaRPr sz="1100">
              <a:solidFill>
                <a:srgbClr val="000000"/>
              </a:solidFill>
              <a:latin typeface="Montserrat"/>
              <a:ea typeface="Montserrat"/>
              <a:cs typeface="Montserrat"/>
              <a:sym typeface="Montserrat"/>
            </a:endParaRPr>
          </a:p>
          <a:p>
            <a:pPr indent="0" lvl="0" marL="0" rtl="0">
              <a:spcBef>
                <a:spcPts val="0"/>
              </a:spcBef>
              <a:spcAft>
                <a:spcPts val="0"/>
              </a:spcAft>
              <a:buNone/>
            </a:pPr>
            <a:r>
              <a:rPr lang="en" sz="1100" u="sng">
                <a:solidFill>
                  <a:srgbClr val="1155CC"/>
                </a:solidFill>
                <a:latin typeface="Montserrat"/>
                <a:ea typeface="Montserrat"/>
                <a:cs typeface="Montserrat"/>
                <a:sym typeface="Montserrat"/>
                <a:hlinkClick r:id="rId4"/>
              </a:rPr>
              <a:t>https://github.com/bitcoin/bips/blob/master/bip-0043.mediawiki</a:t>
            </a:r>
            <a:endParaRPr sz="1100">
              <a:solidFill>
                <a:srgbClr val="000000"/>
              </a:solidFill>
              <a:latin typeface="Montserrat"/>
              <a:ea typeface="Montserrat"/>
              <a:cs typeface="Montserrat"/>
              <a:sym typeface="Montserrat"/>
            </a:endParaRPr>
          </a:p>
          <a:p>
            <a:pPr indent="0" lvl="0" marL="0" rtl="0">
              <a:spcBef>
                <a:spcPts val="0"/>
              </a:spcBef>
              <a:spcAft>
                <a:spcPts val="0"/>
              </a:spcAft>
              <a:buNone/>
            </a:pPr>
            <a:r>
              <a:rPr lang="en" sz="1100" u="sng">
                <a:solidFill>
                  <a:srgbClr val="1155CC"/>
                </a:solidFill>
                <a:latin typeface="Montserrat"/>
                <a:ea typeface="Montserrat"/>
                <a:cs typeface="Montserrat"/>
                <a:sym typeface="Montserrat"/>
                <a:hlinkClick r:id="rId5"/>
              </a:rPr>
              <a:t>https://github.com/bitcoin/bips/blob/master/bip-0044.mediawiki</a:t>
            </a:r>
            <a:endParaRPr sz="1100">
              <a:solidFill>
                <a:srgbClr val="000000"/>
              </a:solidFill>
              <a:latin typeface="Montserrat"/>
              <a:ea typeface="Montserrat"/>
              <a:cs typeface="Montserrat"/>
              <a:sym typeface="Montserrat"/>
            </a:endParaRPr>
          </a:p>
          <a:p>
            <a:pPr indent="0" lvl="0" marL="0" rtl="0">
              <a:spcBef>
                <a:spcPts val="0"/>
              </a:spcBef>
              <a:spcAft>
                <a:spcPts val="0"/>
              </a:spcAft>
              <a:buNone/>
            </a:pPr>
            <a:r>
              <a:rPr lang="en" sz="1100" u="sng">
                <a:solidFill>
                  <a:srgbClr val="1155CC"/>
                </a:solidFill>
                <a:latin typeface="Montserrat"/>
                <a:ea typeface="Montserrat"/>
                <a:cs typeface="Montserrat"/>
                <a:sym typeface="Montserrat"/>
                <a:hlinkClick r:id="rId6"/>
              </a:rPr>
              <a:t>https://github.com/satoshilabs/slips/blob/master/slip-0044.md</a:t>
            </a:r>
            <a:endParaRPr sz="1100">
              <a:solidFill>
                <a:srgbClr val="000000"/>
              </a:solidFill>
              <a:latin typeface="Montserrat"/>
              <a:ea typeface="Montserrat"/>
              <a:cs typeface="Montserrat"/>
              <a:sym typeface="Montserrat"/>
            </a:endParaRPr>
          </a:p>
          <a:p>
            <a:pPr indent="0" lvl="0" marL="0" rtl="0">
              <a:spcBef>
                <a:spcPts val="0"/>
              </a:spcBef>
              <a:spcAft>
                <a:spcPts val="0"/>
              </a:spcAft>
              <a:buNone/>
            </a:pPr>
            <a:r>
              <a:t/>
            </a:r>
            <a:endParaRPr>
              <a:solidFill>
                <a:srgbClr val="000000"/>
              </a:solidFill>
              <a:latin typeface="Montserrat"/>
              <a:ea typeface="Montserrat"/>
              <a:cs typeface="Montserrat"/>
              <a:sym typeface="Montserrat"/>
            </a:endParaRPr>
          </a:p>
        </p:txBody>
      </p:sp>
      <p:sp>
        <p:nvSpPr>
          <p:cNvPr id="697" name="Shape 697"/>
          <p:cNvSpPr/>
          <p:nvPr/>
        </p:nvSpPr>
        <p:spPr>
          <a:xfrm>
            <a:off x="108728" y="2149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698" name="Shape 698"/>
          <p:cNvSpPr/>
          <p:nvPr/>
        </p:nvSpPr>
        <p:spPr>
          <a:xfrm>
            <a:off x="242985" y="3062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2" name="Shape 702"/>
        <p:cNvGrpSpPr/>
        <p:nvPr/>
      </p:nvGrpSpPr>
      <p:grpSpPr>
        <a:xfrm>
          <a:off x="0" y="0"/>
          <a:ext cx="0" cy="0"/>
          <a:chOff x="0" y="0"/>
          <a:chExt cx="0" cy="0"/>
        </a:xfrm>
      </p:grpSpPr>
      <p:sp>
        <p:nvSpPr>
          <p:cNvPr id="703" name="Shape 703"/>
          <p:cNvSpPr txBox="1"/>
          <p:nvPr/>
        </p:nvSpPr>
        <p:spPr>
          <a:xfrm>
            <a:off x="314325" y="857250"/>
            <a:ext cx="8515200" cy="4095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2100">
                <a:solidFill>
                  <a:schemeClr val="dk2"/>
                </a:solidFill>
                <a:latin typeface="Montserrat"/>
                <a:ea typeface="Montserrat"/>
                <a:cs typeface="Montserrat"/>
                <a:sym typeface="Montserrat"/>
              </a:rPr>
              <a:t>Coinbase Commerce is focused on </a:t>
            </a:r>
            <a:r>
              <a:rPr b="1" lang="en" sz="2100">
                <a:solidFill>
                  <a:schemeClr val="dk2"/>
                </a:solidFill>
                <a:latin typeface="Montserrat"/>
                <a:ea typeface="Montserrat"/>
                <a:cs typeface="Montserrat"/>
                <a:sym typeface="Montserrat"/>
              </a:rPr>
              <a:t>making cryptocurrency the best way to pay</a:t>
            </a:r>
            <a:r>
              <a:rPr lang="en" sz="2100">
                <a:solidFill>
                  <a:schemeClr val="dk2"/>
                </a:solidFill>
                <a:latin typeface="Montserrat"/>
                <a:ea typeface="Montserrat"/>
                <a:cs typeface="Montserrat"/>
                <a:sym typeface="Montserrat"/>
              </a:rPr>
              <a:t>. We want to make accepting and using cryptocurrency 100x better than accepting and using credit cards.</a:t>
            </a:r>
            <a:endParaRPr sz="2100">
              <a:solidFill>
                <a:schemeClr val="dk2"/>
              </a:solidFill>
              <a:latin typeface="Montserrat"/>
              <a:ea typeface="Montserrat"/>
              <a:cs typeface="Montserrat"/>
              <a:sym typeface="Montserrat"/>
            </a:endParaRPr>
          </a:p>
          <a:p>
            <a:pPr indent="0" lvl="0" marL="0" rtl="0">
              <a:spcBef>
                <a:spcPts val="0"/>
              </a:spcBef>
              <a:spcAft>
                <a:spcPts val="0"/>
              </a:spcAft>
              <a:buNone/>
            </a:pPr>
            <a:r>
              <a:t/>
            </a:r>
            <a:endParaRPr sz="2100">
              <a:solidFill>
                <a:schemeClr val="dk2"/>
              </a:solidFill>
              <a:latin typeface="Montserrat"/>
              <a:ea typeface="Montserrat"/>
              <a:cs typeface="Montserrat"/>
              <a:sym typeface="Montserrat"/>
            </a:endParaRPr>
          </a:p>
          <a:p>
            <a:pPr indent="-361950" lvl="0" marL="457200" rtl="0">
              <a:spcBef>
                <a:spcPts val="0"/>
              </a:spcBef>
              <a:spcAft>
                <a:spcPts val="0"/>
              </a:spcAft>
              <a:buClr>
                <a:schemeClr val="dk2"/>
              </a:buClr>
              <a:buSzPts val="2100"/>
              <a:buChar char="●"/>
            </a:pPr>
            <a:r>
              <a:rPr b="1" lang="en" sz="2100">
                <a:solidFill>
                  <a:schemeClr val="dk2"/>
                </a:solidFill>
                <a:latin typeface="Montserrat"/>
                <a:ea typeface="Montserrat"/>
                <a:cs typeface="Montserrat"/>
                <a:sym typeface="Montserrat"/>
              </a:rPr>
              <a:t>Usability</a:t>
            </a:r>
            <a:r>
              <a:rPr b="1" lang="en" sz="2100">
                <a:solidFill>
                  <a:schemeClr val="dk2"/>
                </a:solidFill>
                <a:latin typeface="Montserrat"/>
                <a:ea typeface="Montserrat"/>
                <a:cs typeface="Montserrat"/>
                <a:sym typeface="Montserrat"/>
              </a:rPr>
              <a:t> </a:t>
            </a:r>
            <a:r>
              <a:rPr lang="en" sz="2100">
                <a:solidFill>
                  <a:schemeClr val="dk2"/>
                </a:solidFill>
                <a:latin typeface="Montserrat"/>
                <a:ea typeface="Montserrat"/>
                <a:cs typeface="Montserrat"/>
                <a:sym typeface="Montserrat"/>
              </a:rPr>
              <a:t>- Dramatically lower the barrier to getting started. 5 mins to get started vs. 5 days.</a:t>
            </a:r>
            <a:endParaRPr sz="2100">
              <a:solidFill>
                <a:schemeClr val="dk2"/>
              </a:solidFill>
              <a:latin typeface="Montserrat"/>
              <a:ea typeface="Montserrat"/>
              <a:cs typeface="Montserrat"/>
              <a:sym typeface="Montserrat"/>
            </a:endParaRPr>
          </a:p>
          <a:p>
            <a:pPr indent="-361950" lvl="0" marL="457200" rtl="0">
              <a:spcBef>
                <a:spcPts val="0"/>
              </a:spcBef>
              <a:spcAft>
                <a:spcPts val="0"/>
              </a:spcAft>
              <a:buClr>
                <a:schemeClr val="dk2"/>
              </a:buClr>
              <a:buSzPts val="2100"/>
              <a:buChar char="●"/>
            </a:pPr>
            <a:r>
              <a:rPr b="1" lang="en" sz="2100">
                <a:solidFill>
                  <a:schemeClr val="dk2"/>
                </a:solidFill>
                <a:latin typeface="Montserrat"/>
                <a:ea typeface="Montserrat"/>
                <a:cs typeface="Montserrat"/>
                <a:sym typeface="Montserrat"/>
              </a:rPr>
              <a:t>Privacy</a:t>
            </a:r>
            <a:r>
              <a:rPr lang="en" sz="2100">
                <a:solidFill>
                  <a:schemeClr val="dk2"/>
                </a:solidFill>
                <a:latin typeface="Montserrat"/>
                <a:ea typeface="Montserrat"/>
                <a:cs typeface="Montserrat"/>
                <a:sym typeface="Montserrat"/>
              </a:rPr>
              <a:t> - We generate one-time use addresses for each customer. </a:t>
            </a:r>
            <a:endParaRPr sz="2100">
              <a:solidFill>
                <a:schemeClr val="dk2"/>
              </a:solidFill>
              <a:latin typeface="Montserrat"/>
              <a:ea typeface="Montserrat"/>
              <a:cs typeface="Montserrat"/>
              <a:sym typeface="Montserrat"/>
            </a:endParaRPr>
          </a:p>
          <a:p>
            <a:pPr indent="-361950" lvl="0" marL="457200" rtl="0">
              <a:spcBef>
                <a:spcPts val="0"/>
              </a:spcBef>
              <a:spcAft>
                <a:spcPts val="0"/>
              </a:spcAft>
              <a:buClr>
                <a:schemeClr val="dk2"/>
              </a:buClr>
              <a:buSzPts val="2100"/>
              <a:buChar char="●"/>
            </a:pPr>
            <a:r>
              <a:rPr b="1" lang="en" sz="2100">
                <a:solidFill>
                  <a:schemeClr val="dk2"/>
                </a:solidFill>
                <a:latin typeface="Montserrat"/>
                <a:ea typeface="Montserrat"/>
                <a:cs typeface="Montserrat"/>
                <a:sym typeface="Montserrat"/>
              </a:rPr>
              <a:t>Control</a:t>
            </a:r>
            <a:r>
              <a:rPr b="1" lang="en" sz="2100">
                <a:solidFill>
                  <a:schemeClr val="dk2"/>
                </a:solidFill>
                <a:latin typeface="Montserrat"/>
                <a:ea typeface="Montserrat"/>
                <a:cs typeface="Montserrat"/>
                <a:sym typeface="Montserrat"/>
              </a:rPr>
              <a:t> </a:t>
            </a:r>
            <a:r>
              <a:rPr lang="en" sz="2100">
                <a:solidFill>
                  <a:schemeClr val="dk2"/>
                </a:solidFill>
                <a:latin typeface="Montserrat"/>
                <a:ea typeface="Montserrat"/>
                <a:cs typeface="Montserrat"/>
                <a:sym typeface="Montserrat"/>
              </a:rPr>
              <a:t>- Merchants maintain full control over their funds. We use public keys to generate addresses on the merchant’s behalf.</a:t>
            </a:r>
            <a:endParaRPr sz="2100">
              <a:solidFill>
                <a:schemeClr val="dk2"/>
              </a:solidFill>
              <a:latin typeface="Montserrat"/>
              <a:ea typeface="Montserrat"/>
              <a:cs typeface="Montserrat"/>
              <a:sym typeface="Montserrat"/>
            </a:endParaRPr>
          </a:p>
        </p:txBody>
      </p:sp>
      <p:sp>
        <p:nvSpPr>
          <p:cNvPr id="704" name="Shape 704"/>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Coinbase Commerce</a:t>
            </a:r>
            <a:endParaRPr i="1" sz="2400"/>
          </a:p>
        </p:txBody>
      </p:sp>
      <p:sp>
        <p:nvSpPr>
          <p:cNvPr id="705" name="Shape 705"/>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706" name="Shape 706"/>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sp>
        <p:nvSpPr>
          <p:cNvPr id="711" name="Shape 711"/>
          <p:cNvSpPr txBox="1"/>
          <p:nvPr/>
        </p:nvSpPr>
        <p:spPr>
          <a:xfrm>
            <a:off x="756300" y="223310"/>
            <a:ext cx="5492100" cy="4209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lang="en" sz="2400">
                <a:solidFill>
                  <a:schemeClr val="dk2"/>
                </a:solidFill>
                <a:latin typeface="Montserrat"/>
                <a:ea typeface="Montserrat"/>
                <a:cs typeface="Montserrat"/>
                <a:sym typeface="Montserrat"/>
              </a:rPr>
              <a:t>Coinbase Commerce</a:t>
            </a:r>
            <a:endParaRPr i="1" sz="2400"/>
          </a:p>
        </p:txBody>
      </p:sp>
      <p:sp>
        <p:nvSpPr>
          <p:cNvPr id="712" name="Shape 712"/>
          <p:cNvSpPr txBox="1"/>
          <p:nvPr/>
        </p:nvSpPr>
        <p:spPr>
          <a:xfrm>
            <a:off x="314325" y="857250"/>
            <a:ext cx="8515200" cy="4095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900">
                <a:solidFill>
                  <a:schemeClr val="dk2"/>
                </a:solidFill>
                <a:latin typeface="Montserrat"/>
                <a:ea typeface="Montserrat"/>
                <a:cs typeface="Montserrat"/>
                <a:sym typeface="Montserrat"/>
              </a:rPr>
              <a:t>We recently launched (Feb 14th) and </a:t>
            </a:r>
            <a:r>
              <a:rPr lang="en" sz="1900">
                <a:solidFill>
                  <a:schemeClr val="dk2"/>
                </a:solidFill>
                <a:latin typeface="Montserrat"/>
                <a:ea typeface="Montserrat"/>
                <a:cs typeface="Montserrat"/>
                <a:sym typeface="Montserrat"/>
              </a:rPr>
              <a:t>focused on these three areas:</a:t>
            </a:r>
            <a:endParaRPr sz="1900">
              <a:solidFill>
                <a:schemeClr val="dk2"/>
              </a:solidFill>
              <a:latin typeface="Montserrat"/>
              <a:ea typeface="Montserrat"/>
              <a:cs typeface="Montserrat"/>
              <a:sym typeface="Montserrat"/>
            </a:endParaRPr>
          </a:p>
          <a:p>
            <a:pPr indent="0" lvl="0" marL="0" rtl="0">
              <a:spcBef>
                <a:spcPts val="0"/>
              </a:spcBef>
              <a:spcAft>
                <a:spcPts val="0"/>
              </a:spcAft>
              <a:buNone/>
            </a:pPr>
            <a:r>
              <a:t/>
            </a:r>
            <a:endParaRPr sz="1900">
              <a:solidFill>
                <a:schemeClr val="dk2"/>
              </a:solidFill>
              <a:latin typeface="Montserrat"/>
              <a:ea typeface="Montserrat"/>
              <a:cs typeface="Montserrat"/>
              <a:sym typeface="Montserrat"/>
            </a:endParaRPr>
          </a:p>
          <a:p>
            <a:pPr indent="-349250" lvl="0" marL="457200" rtl="0">
              <a:spcBef>
                <a:spcPts val="0"/>
              </a:spcBef>
              <a:spcAft>
                <a:spcPts val="0"/>
              </a:spcAft>
              <a:buClr>
                <a:schemeClr val="dk2"/>
              </a:buClr>
              <a:buSzPts val="1900"/>
              <a:buChar char="●"/>
            </a:pPr>
            <a:r>
              <a:rPr b="1" lang="en" sz="1900">
                <a:solidFill>
                  <a:schemeClr val="dk2"/>
                </a:solidFill>
                <a:latin typeface="Montserrat"/>
                <a:ea typeface="Montserrat"/>
                <a:cs typeface="Montserrat"/>
                <a:sym typeface="Montserrat"/>
              </a:rPr>
              <a:t>Low barrier to entry -</a:t>
            </a:r>
            <a:r>
              <a:rPr lang="en" sz="1900">
                <a:solidFill>
                  <a:schemeClr val="dk2"/>
                </a:solidFill>
                <a:latin typeface="Montserrat"/>
                <a:ea typeface="Montserrat"/>
                <a:cs typeface="Montserrat"/>
                <a:sym typeface="Montserrat"/>
              </a:rPr>
              <a:t> We’ve drastically simplified the onboarding requirements such that anyone that has an email address can start accepting digital currency.</a:t>
            </a:r>
            <a:endParaRPr b="1" sz="1900">
              <a:solidFill>
                <a:schemeClr val="dk2"/>
              </a:solidFill>
              <a:latin typeface="Montserrat"/>
              <a:ea typeface="Montserrat"/>
              <a:cs typeface="Montserrat"/>
              <a:sym typeface="Montserrat"/>
            </a:endParaRPr>
          </a:p>
          <a:p>
            <a:pPr indent="-349250" lvl="0" marL="457200" rtl="0">
              <a:spcBef>
                <a:spcPts val="0"/>
              </a:spcBef>
              <a:spcAft>
                <a:spcPts val="0"/>
              </a:spcAft>
              <a:buClr>
                <a:schemeClr val="dk2"/>
              </a:buClr>
              <a:buSzPts val="1900"/>
              <a:buChar char="●"/>
            </a:pPr>
            <a:r>
              <a:rPr b="1" lang="en" sz="1900">
                <a:solidFill>
                  <a:schemeClr val="dk2"/>
                </a:solidFill>
                <a:latin typeface="Montserrat"/>
                <a:ea typeface="Montserrat"/>
                <a:cs typeface="Montserrat"/>
                <a:sym typeface="Montserrat"/>
              </a:rPr>
              <a:t>Coin agnostic - </a:t>
            </a:r>
            <a:r>
              <a:rPr lang="en" sz="1900">
                <a:solidFill>
                  <a:schemeClr val="dk2"/>
                </a:solidFill>
                <a:latin typeface="Montserrat"/>
                <a:ea typeface="Montserrat"/>
                <a:cs typeface="Montserrat"/>
                <a:sym typeface="Montserrat"/>
              </a:rPr>
              <a:t>We don’t know which digital currency will “win” and so being able to respond to market demand is critical.</a:t>
            </a:r>
            <a:endParaRPr sz="1900">
              <a:solidFill>
                <a:schemeClr val="dk2"/>
              </a:solidFill>
              <a:latin typeface="Montserrat"/>
              <a:ea typeface="Montserrat"/>
              <a:cs typeface="Montserrat"/>
              <a:sym typeface="Montserrat"/>
            </a:endParaRPr>
          </a:p>
          <a:p>
            <a:pPr indent="-349250" lvl="0" marL="457200" rtl="0">
              <a:spcBef>
                <a:spcPts val="0"/>
              </a:spcBef>
              <a:spcAft>
                <a:spcPts val="0"/>
              </a:spcAft>
              <a:buClr>
                <a:schemeClr val="dk2"/>
              </a:buClr>
              <a:buSzPts val="1900"/>
              <a:buChar char="●"/>
            </a:pPr>
            <a:r>
              <a:rPr b="1" lang="en" sz="1900">
                <a:solidFill>
                  <a:schemeClr val="dk2"/>
                </a:solidFill>
                <a:latin typeface="Montserrat"/>
                <a:ea typeface="Montserrat"/>
                <a:cs typeface="Montserrat"/>
                <a:sym typeface="Montserrat"/>
              </a:rPr>
              <a:t>Decoupled infra</a:t>
            </a:r>
            <a:r>
              <a:rPr lang="en" sz="1900">
                <a:solidFill>
                  <a:schemeClr val="dk2"/>
                </a:solidFill>
                <a:latin typeface="Montserrat"/>
                <a:ea typeface="Montserrat"/>
                <a:cs typeface="Montserrat"/>
                <a:sym typeface="Montserrat"/>
              </a:rPr>
              <a:t> - We’ve decoupled payment processing from currency exchange to greatly reduce our attack surface and maintain a focus on improving the payment experience</a:t>
            </a:r>
            <a:endParaRPr sz="1900">
              <a:solidFill>
                <a:schemeClr val="dk2"/>
              </a:solidFill>
              <a:latin typeface="Montserrat"/>
              <a:ea typeface="Montserrat"/>
              <a:cs typeface="Montserrat"/>
              <a:sym typeface="Montserrat"/>
            </a:endParaRPr>
          </a:p>
        </p:txBody>
      </p:sp>
      <p:sp>
        <p:nvSpPr>
          <p:cNvPr id="713" name="Shape 713"/>
          <p:cNvSpPr/>
          <p:nvPr/>
        </p:nvSpPr>
        <p:spPr>
          <a:xfrm>
            <a:off x="188240" y="212424"/>
            <a:ext cx="420900" cy="420900"/>
          </a:xfrm>
          <a:prstGeom prst="ellipse">
            <a:avLst/>
          </a:prstGeom>
          <a:solidFill>
            <a:srgbClr val="9FC5E8"/>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Source Sans Pro"/>
              <a:ea typeface="Source Sans Pro"/>
              <a:cs typeface="Source Sans Pro"/>
              <a:sym typeface="Source Sans Pro"/>
            </a:endParaRPr>
          </a:p>
        </p:txBody>
      </p:sp>
      <p:sp>
        <p:nvSpPr>
          <p:cNvPr id="714" name="Shape 714"/>
          <p:cNvSpPr/>
          <p:nvPr/>
        </p:nvSpPr>
        <p:spPr>
          <a:xfrm>
            <a:off x="322498" y="303779"/>
            <a:ext cx="142200" cy="260700"/>
          </a:xfrm>
          <a:custGeom>
            <a:pathLst>
              <a:path extrusionOk="0" h="120000" w="120000">
                <a:moveTo>
                  <a:pt x="52816" y="103616"/>
                </a:moveTo>
                <a:lnTo>
                  <a:pt x="59972" y="68483"/>
                </a:lnTo>
                <a:lnTo>
                  <a:pt x="59894" y="68477"/>
                </a:lnTo>
                <a:cubicBezTo>
                  <a:pt x="59916" y="68372"/>
                  <a:pt x="60000" y="68288"/>
                  <a:pt x="60000" y="68183"/>
                </a:cubicBezTo>
                <a:cubicBezTo>
                  <a:pt x="60000" y="66672"/>
                  <a:pt x="57766" y="65455"/>
                  <a:pt x="55000" y="65455"/>
                </a:cubicBezTo>
                <a:lnTo>
                  <a:pt x="11938" y="65455"/>
                </a:lnTo>
                <a:lnTo>
                  <a:pt x="48605" y="5455"/>
                </a:lnTo>
                <a:lnTo>
                  <a:pt x="88055" y="5455"/>
                </a:lnTo>
                <a:lnTo>
                  <a:pt x="63533" y="45500"/>
                </a:lnTo>
                <a:lnTo>
                  <a:pt x="63594" y="45511"/>
                </a:lnTo>
                <a:cubicBezTo>
                  <a:pt x="63427" y="45783"/>
                  <a:pt x="63283" y="46061"/>
                  <a:pt x="63283" y="46361"/>
                </a:cubicBezTo>
                <a:cubicBezTo>
                  <a:pt x="63283" y="47872"/>
                  <a:pt x="65522" y="49088"/>
                  <a:pt x="68283" y="49088"/>
                </a:cubicBezTo>
                <a:lnTo>
                  <a:pt x="106638" y="49088"/>
                </a:lnTo>
                <a:cubicBezTo>
                  <a:pt x="106638" y="49088"/>
                  <a:pt x="52816" y="103616"/>
                  <a:pt x="52816" y="103616"/>
                </a:cubicBezTo>
                <a:close/>
                <a:moveTo>
                  <a:pt x="120000" y="46361"/>
                </a:moveTo>
                <a:cubicBezTo>
                  <a:pt x="120000" y="44855"/>
                  <a:pt x="117761" y="43638"/>
                  <a:pt x="115000" y="43638"/>
                </a:cubicBezTo>
                <a:lnTo>
                  <a:pt x="75227" y="43638"/>
                </a:lnTo>
                <a:lnTo>
                  <a:pt x="99744" y="3588"/>
                </a:lnTo>
                <a:lnTo>
                  <a:pt x="99688" y="3577"/>
                </a:lnTo>
                <a:cubicBezTo>
                  <a:pt x="99855" y="3305"/>
                  <a:pt x="100000" y="3027"/>
                  <a:pt x="100000" y="2727"/>
                </a:cubicBezTo>
                <a:cubicBezTo>
                  <a:pt x="100000" y="1222"/>
                  <a:pt x="97766" y="0"/>
                  <a:pt x="95000" y="0"/>
                </a:cubicBezTo>
                <a:lnTo>
                  <a:pt x="45005" y="0"/>
                </a:lnTo>
                <a:cubicBezTo>
                  <a:pt x="42794" y="0"/>
                  <a:pt x="40977" y="794"/>
                  <a:pt x="40316" y="1872"/>
                </a:cubicBezTo>
                <a:lnTo>
                  <a:pt x="40255" y="1861"/>
                </a:lnTo>
                <a:lnTo>
                  <a:pt x="261" y="67316"/>
                </a:lnTo>
                <a:lnTo>
                  <a:pt x="316" y="67333"/>
                </a:lnTo>
                <a:cubicBezTo>
                  <a:pt x="150" y="67600"/>
                  <a:pt x="0" y="67877"/>
                  <a:pt x="0" y="68183"/>
                </a:cubicBezTo>
                <a:cubicBezTo>
                  <a:pt x="0" y="69688"/>
                  <a:pt x="2238" y="70911"/>
                  <a:pt x="5000" y="70911"/>
                </a:cubicBezTo>
                <a:lnTo>
                  <a:pt x="49416" y="70911"/>
                </a:lnTo>
                <a:lnTo>
                  <a:pt x="40033" y="116972"/>
                </a:lnTo>
                <a:lnTo>
                  <a:pt x="40111" y="116977"/>
                </a:lnTo>
                <a:cubicBezTo>
                  <a:pt x="40088" y="117077"/>
                  <a:pt x="40000" y="117166"/>
                  <a:pt x="40000" y="117272"/>
                </a:cubicBezTo>
                <a:cubicBezTo>
                  <a:pt x="40000" y="118777"/>
                  <a:pt x="42238" y="120000"/>
                  <a:pt x="45005" y="120000"/>
                </a:cubicBezTo>
                <a:cubicBezTo>
                  <a:pt x="47022" y="120000"/>
                  <a:pt x="48672" y="119333"/>
                  <a:pt x="49444" y="118388"/>
                </a:cubicBezTo>
                <a:lnTo>
                  <a:pt x="49544" y="118416"/>
                </a:lnTo>
                <a:lnTo>
                  <a:pt x="119538" y="47505"/>
                </a:lnTo>
                <a:lnTo>
                  <a:pt x="119516" y="47500"/>
                </a:lnTo>
                <a:cubicBezTo>
                  <a:pt x="119816" y="47150"/>
                  <a:pt x="120000" y="46772"/>
                  <a:pt x="120000" y="46361"/>
                </a:cubicBezTo>
              </a:path>
            </a:pathLst>
          </a:custGeom>
          <a:solidFill>
            <a:srgbClr val="FFFFFF"/>
          </a:solidFill>
          <a:ln>
            <a:noFill/>
          </a:ln>
        </p:spPr>
        <p:txBody>
          <a:bodyPr anchorCtr="0" anchor="ctr" bIns="38075" lIns="38075" spcFirstLastPara="1" rIns="38075" wrap="square" tIns="38075">
            <a:noAutofit/>
          </a:bodyPr>
          <a:lstStyle/>
          <a:p>
            <a:pPr indent="0" lvl="0" marL="0" marR="0" rtl="0" algn="l">
              <a:spcBef>
                <a:spcPts val="0"/>
              </a:spcBef>
              <a:spcAft>
                <a:spcPts val="0"/>
              </a:spcAft>
              <a:buNone/>
            </a:pPr>
            <a:r>
              <a:t/>
            </a:r>
            <a:endParaRPr sz="2999">
              <a:solidFill>
                <a:srgbClr val="7F7F7F"/>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idx="4294967295" type="sldNum"/>
          </p:nvPr>
        </p:nvSpPr>
        <p:spPr>
          <a:xfrm>
            <a:off x="8556784" y="4749851"/>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sz="1000"/>
              <a:t>‹#›</a:t>
            </a:fld>
            <a:endParaRPr sz="1000"/>
          </a:p>
        </p:txBody>
      </p:sp>
      <p:sp>
        <p:nvSpPr>
          <p:cNvPr id="160" name="Shape 160"/>
          <p:cNvSpPr/>
          <p:nvPr/>
        </p:nvSpPr>
        <p:spPr>
          <a:xfrm>
            <a:off x="4637068" y="2663350"/>
            <a:ext cx="4079400" cy="766800"/>
          </a:xfrm>
          <a:prstGeom prst="rightArrow">
            <a:avLst>
              <a:gd fmla="val 50000" name="adj1"/>
              <a:gd fmla="val 50000" name="adj2"/>
            </a:avLst>
          </a:prstGeom>
          <a:solidFill>
            <a:srgbClr val="EFEFEF"/>
          </a:solid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en" sz="1100">
                <a:latin typeface="Lato"/>
                <a:ea typeface="Lato"/>
                <a:cs typeface="Lato"/>
                <a:sym typeface="Lato"/>
              </a:rPr>
              <a:t>Utility  (100M+ people)</a:t>
            </a:r>
            <a:endParaRPr b="1" sz="1100">
              <a:latin typeface="Lato"/>
              <a:ea typeface="Lato"/>
              <a:cs typeface="Lato"/>
              <a:sym typeface="Lato"/>
            </a:endParaRPr>
          </a:p>
        </p:txBody>
      </p:sp>
      <p:sp>
        <p:nvSpPr>
          <p:cNvPr id="161" name="Shape 161"/>
          <p:cNvSpPr/>
          <p:nvPr/>
        </p:nvSpPr>
        <p:spPr>
          <a:xfrm>
            <a:off x="5163086" y="3692950"/>
            <a:ext cx="3553200" cy="766800"/>
          </a:xfrm>
          <a:prstGeom prst="rightArrow">
            <a:avLst>
              <a:gd fmla="val 50000" name="adj1"/>
              <a:gd fmla="val 50000" name="adj2"/>
            </a:avLst>
          </a:prstGeom>
          <a:solidFill>
            <a:srgbClr val="EFEFEF"/>
          </a:solid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en" sz="1100">
                <a:latin typeface="Lato"/>
                <a:ea typeface="Lato"/>
                <a:cs typeface="Lato"/>
                <a:sym typeface="Lato"/>
              </a:rPr>
              <a:t>Open Financial System (1B+ people)</a:t>
            </a:r>
            <a:endParaRPr b="1" sz="1100">
              <a:latin typeface="Lato"/>
              <a:ea typeface="Lato"/>
              <a:cs typeface="Lato"/>
              <a:sym typeface="Lato"/>
            </a:endParaRPr>
          </a:p>
        </p:txBody>
      </p:sp>
      <p:sp>
        <p:nvSpPr>
          <p:cNvPr id="162" name="Shape 162"/>
          <p:cNvSpPr/>
          <p:nvPr/>
        </p:nvSpPr>
        <p:spPr>
          <a:xfrm>
            <a:off x="4111069" y="1633750"/>
            <a:ext cx="4605000" cy="766800"/>
          </a:xfrm>
          <a:prstGeom prst="rightArrow">
            <a:avLst>
              <a:gd fmla="val 50000" name="adj1"/>
              <a:gd fmla="val 50000" name="adj2"/>
            </a:avLst>
          </a:prstGeom>
          <a:solidFill>
            <a:srgbClr val="EFEFEF"/>
          </a:solidFill>
          <a:ln>
            <a:noFill/>
          </a:ln>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en" sz="1100">
                <a:latin typeface="Lato"/>
                <a:ea typeface="Lato"/>
                <a:cs typeface="Lato"/>
                <a:sym typeface="Lato"/>
              </a:rPr>
              <a:t>Investment (10M+ people)</a:t>
            </a:r>
            <a:endParaRPr b="1" sz="1100">
              <a:latin typeface="Lato"/>
              <a:ea typeface="Lato"/>
              <a:cs typeface="Lato"/>
              <a:sym typeface="Lato"/>
            </a:endParaRPr>
          </a:p>
        </p:txBody>
      </p:sp>
      <p:sp>
        <p:nvSpPr>
          <p:cNvPr id="163" name="Shape 163"/>
          <p:cNvSpPr txBox="1"/>
          <p:nvPr>
            <p:ph type="title"/>
          </p:nvPr>
        </p:nvSpPr>
        <p:spPr>
          <a:xfrm>
            <a:off x="116150" y="1484550"/>
            <a:ext cx="3363600" cy="2174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Our secret master plan</a:t>
            </a:r>
            <a:endParaRPr sz="2400"/>
          </a:p>
        </p:txBody>
      </p:sp>
      <p:grpSp>
        <p:nvGrpSpPr>
          <p:cNvPr id="164" name="Shape 164"/>
          <p:cNvGrpSpPr/>
          <p:nvPr/>
        </p:nvGrpSpPr>
        <p:grpSpPr>
          <a:xfrm>
            <a:off x="3585050" y="604150"/>
            <a:ext cx="5131200" cy="766800"/>
            <a:chOff x="3585050" y="604150"/>
            <a:chExt cx="5131200" cy="766800"/>
          </a:xfrm>
        </p:grpSpPr>
        <p:sp>
          <p:nvSpPr>
            <p:cNvPr id="165" name="Shape 165"/>
            <p:cNvSpPr/>
            <p:nvPr/>
          </p:nvSpPr>
          <p:spPr>
            <a:xfrm>
              <a:off x="3585050" y="604150"/>
              <a:ext cx="5131200" cy="766800"/>
            </a:xfrm>
            <a:prstGeom prst="rightArrow">
              <a:avLst>
                <a:gd fmla="val 50000" name="adj1"/>
                <a:gd fmla="val 50000" name="adj2"/>
              </a:avLst>
            </a:prstGeom>
            <a:solidFill>
              <a:srgbClr val="EFEFEF"/>
            </a:solid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en" sz="1100">
                  <a:latin typeface="Lato"/>
                  <a:ea typeface="Lato"/>
                  <a:cs typeface="Lato"/>
                  <a:sym typeface="Lato"/>
                </a:rPr>
                <a:t>Protocol (1M+ people)</a:t>
              </a:r>
              <a:endParaRPr b="1" sz="1100">
                <a:latin typeface="Lato"/>
                <a:ea typeface="Lato"/>
                <a:cs typeface="Lato"/>
                <a:sym typeface="Lato"/>
              </a:endParaRPr>
            </a:p>
          </p:txBody>
        </p:sp>
        <p:pic>
          <p:nvPicPr>
            <p:cNvPr id="166" name="Shape 166"/>
            <p:cNvPicPr preferRelativeResize="0"/>
            <p:nvPr/>
          </p:nvPicPr>
          <p:blipFill>
            <a:blip r:embed="rId3">
              <a:alphaModFix/>
            </a:blip>
            <a:stretch>
              <a:fillRect/>
            </a:stretch>
          </p:blipFill>
          <p:spPr>
            <a:xfrm>
              <a:off x="5247600" y="860656"/>
              <a:ext cx="253800" cy="253800"/>
            </a:xfrm>
            <a:prstGeom prst="rect">
              <a:avLst/>
            </a:prstGeom>
            <a:noFill/>
            <a:ln>
              <a:noFill/>
            </a:ln>
          </p:spPr>
        </p:pic>
        <p:pic>
          <p:nvPicPr>
            <p:cNvPr id="167" name="Shape 167"/>
            <p:cNvPicPr preferRelativeResize="0"/>
            <p:nvPr/>
          </p:nvPicPr>
          <p:blipFill>
            <a:blip r:embed="rId4">
              <a:alphaModFix/>
            </a:blip>
            <a:stretch>
              <a:fillRect/>
            </a:stretch>
          </p:blipFill>
          <p:spPr>
            <a:xfrm>
              <a:off x="5972700" y="860658"/>
              <a:ext cx="155708" cy="253800"/>
            </a:xfrm>
            <a:prstGeom prst="rect">
              <a:avLst/>
            </a:prstGeom>
            <a:noFill/>
            <a:ln>
              <a:noFill/>
            </a:ln>
          </p:spPr>
        </p:pic>
        <p:pic>
          <p:nvPicPr>
            <p:cNvPr id="168" name="Shape 168"/>
            <p:cNvPicPr preferRelativeResize="0"/>
            <p:nvPr/>
          </p:nvPicPr>
          <p:blipFill>
            <a:blip r:embed="rId5">
              <a:alphaModFix/>
            </a:blip>
            <a:stretch>
              <a:fillRect/>
            </a:stretch>
          </p:blipFill>
          <p:spPr>
            <a:xfrm>
              <a:off x="5617500" y="868000"/>
              <a:ext cx="239100" cy="2391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2" name="Shape 172"/>
        <p:cNvGrpSpPr/>
        <p:nvPr/>
      </p:nvGrpSpPr>
      <p:grpSpPr>
        <a:xfrm>
          <a:off x="0" y="0"/>
          <a:ext cx="0" cy="0"/>
          <a:chOff x="0" y="0"/>
          <a:chExt cx="0" cy="0"/>
        </a:xfrm>
      </p:grpSpPr>
      <p:pic>
        <p:nvPicPr>
          <p:cNvPr id="173" name="Shape 173"/>
          <p:cNvPicPr preferRelativeResize="0"/>
          <p:nvPr/>
        </p:nvPicPr>
        <p:blipFill>
          <a:blip r:embed="rId3">
            <a:alphaModFix/>
          </a:blip>
          <a:stretch>
            <a:fillRect/>
          </a:stretch>
        </p:blipFill>
        <p:spPr>
          <a:xfrm>
            <a:off x="762000" y="1085850"/>
            <a:ext cx="7620000" cy="2971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