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xlsx" ContentType="application/vnd.openxmlformats-officedocument.spreadsheetml.sheet"/>
  <Default Extension="emf" ContentType="image/x-emf"/>
  <Default Extension="jpe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77" r:id="rId4"/>
    <p:sldId id="278" r:id="rId5"/>
    <p:sldId id="258" r:id="rId6"/>
    <p:sldId id="259" r:id="rId7"/>
    <p:sldId id="272" r:id="rId8"/>
    <p:sldId id="263" r:id="rId9"/>
    <p:sldId id="265" r:id="rId10"/>
    <p:sldId id="284" r:id="rId11"/>
    <p:sldId id="266" r:id="rId12"/>
    <p:sldId id="276" r:id="rId13"/>
    <p:sldId id="267" r:id="rId14"/>
    <p:sldId id="269" r:id="rId15"/>
    <p:sldId id="270" r:id="rId16"/>
    <p:sldId id="273" r:id="rId17"/>
    <p:sldId id="274" r:id="rId18"/>
    <p:sldId id="280" r:id="rId19"/>
    <p:sldId id="279" r:id="rId20"/>
    <p:sldId id="281" r:id="rId21"/>
    <p:sldId id="283" r:id="rId22"/>
    <p:sldId id="285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824421-0007-4FC4-A392-8C914EFAD870}">
          <p14:sldIdLst>
            <p14:sldId id="256"/>
            <p14:sldId id="261"/>
            <p14:sldId id="277"/>
            <p14:sldId id="278"/>
            <p14:sldId id="258"/>
            <p14:sldId id="259"/>
          </p14:sldIdLst>
        </p14:section>
        <p14:section name="Untitled Section" id="{D26B2B17-CE0C-4A49-8F8C-7F244A0DA81B}">
          <p14:sldIdLst>
            <p14:sldId id="272"/>
            <p14:sldId id="263"/>
            <p14:sldId id="265"/>
            <p14:sldId id="284"/>
            <p14:sldId id="266"/>
            <p14:sldId id="276"/>
            <p14:sldId id="267"/>
            <p14:sldId id="269"/>
            <p14:sldId id="270"/>
            <p14:sldId id="273"/>
            <p14:sldId id="274"/>
            <p14:sldId id="280"/>
            <p14:sldId id="279"/>
            <p14:sldId id="281"/>
            <p14:sldId id="283"/>
            <p14:sldId id="285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B65"/>
    <a:srgbClr val="000000"/>
    <a:srgbClr val="166399"/>
    <a:srgbClr val="5CCBF2"/>
    <a:srgbClr val="399DCB"/>
    <a:srgbClr val="329DDD"/>
    <a:srgbClr val="5B6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06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808" y="904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Idea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Innovation Quotient</c:v>
                </c:pt>
                <c:pt idx="1">
                  <c:v>Opportunity Size</c:v>
                </c:pt>
                <c:pt idx="2">
                  <c:v>Likelihood of success</c:v>
                </c:pt>
                <c:pt idx="3">
                  <c:v>Time required</c:v>
                </c:pt>
                <c:pt idx="4">
                  <c:v>Customer need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5.0</c:v>
                </c:pt>
                <c:pt idx="1">
                  <c:v>4.0</c:v>
                </c:pt>
                <c:pt idx="2">
                  <c:v>4.0</c:v>
                </c:pt>
                <c:pt idx="3">
                  <c:v>3.0</c:v>
                </c:pt>
                <c:pt idx="4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60539552"/>
        <c:axId val="-1661648816"/>
      </c:radarChart>
      <c:catAx>
        <c:axId val="-166053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1648816"/>
        <c:crosses val="autoZero"/>
        <c:auto val="1"/>
        <c:lblAlgn val="ctr"/>
        <c:lblOffset val="100"/>
        <c:noMultiLvlLbl val="0"/>
      </c:catAx>
      <c:valAx>
        <c:axId val="-166164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053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Signups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73083940044498"/>
          <c:y val="0.169957665844064"/>
          <c:w val="0.941924458661417"/>
          <c:h val="0.7506235389626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Sheet1!$A$2:$A$5</c:f>
              <c:numCache>
                <c:formatCode>d\-mmm</c:formatCode>
                <c:ptCount val="4"/>
                <c:pt idx="0">
                  <c:v>42887.0</c:v>
                </c:pt>
                <c:pt idx="1">
                  <c:v>42888.0</c:v>
                </c:pt>
                <c:pt idx="2">
                  <c:v>42889.0</c:v>
                </c:pt>
                <c:pt idx="3">
                  <c:v>42890.0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85.0</c:v>
                </c:pt>
                <c:pt idx="1">
                  <c:v>95.0</c:v>
                </c:pt>
                <c:pt idx="2">
                  <c:v>65.0</c:v>
                </c:pt>
                <c:pt idx="3">
                  <c:v>113.0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782-4B17-91E4-2DCA7ECBD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56638144"/>
        <c:axId val="-1659204272"/>
      </c:lineChart>
      <c:dateAx>
        <c:axId val="-1656638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59204272"/>
        <c:crosses val="autoZero"/>
        <c:auto val="1"/>
        <c:lblOffset val="100"/>
        <c:baseTimeUnit val="days"/>
      </c:dateAx>
      <c:valAx>
        <c:axId val="-1659204272"/>
        <c:scaling>
          <c:orientation val="minMax"/>
          <c:min val="40.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5663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F3E52-B3A8-4A1A-9630-6135C50A6A1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1438C-20B9-4695-9ECC-9B082B19779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Ideate</a:t>
          </a:r>
        </a:p>
      </dgm:t>
    </dgm:pt>
    <dgm:pt modelId="{934248A1-8ABC-4451-A13B-99572C45C457}" type="parTrans" cxnId="{B76BE099-1B4F-4918-9495-EC4D19296F7D}">
      <dgm:prSet/>
      <dgm:spPr/>
      <dgm:t>
        <a:bodyPr/>
        <a:lstStyle/>
        <a:p>
          <a:endParaRPr lang="en-US"/>
        </a:p>
      </dgm:t>
    </dgm:pt>
    <dgm:pt modelId="{8EF6AC48-620C-4EB7-868C-F0FF2789CA17}" type="sibTrans" cxnId="{B76BE099-1B4F-4918-9495-EC4D19296F7D}">
      <dgm:prSet/>
      <dgm:spPr/>
      <dgm:t>
        <a:bodyPr/>
        <a:lstStyle/>
        <a:p>
          <a:endParaRPr lang="en-US"/>
        </a:p>
      </dgm:t>
    </dgm:pt>
    <dgm:pt modelId="{39B98197-5581-4E0A-979F-664CF083F32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Prototype</a:t>
          </a:r>
        </a:p>
      </dgm:t>
    </dgm:pt>
    <dgm:pt modelId="{0DEBEC4B-79B1-4619-8003-5461FC920488}" type="parTrans" cxnId="{C5DC765E-C211-44C3-95B4-C89C4F193273}">
      <dgm:prSet/>
      <dgm:spPr/>
      <dgm:t>
        <a:bodyPr/>
        <a:lstStyle/>
        <a:p>
          <a:endParaRPr lang="en-US"/>
        </a:p>
      </dgm:t>
    </dgm:pt>
    <dgm:pt modelId="{C2FB698E-5331-4480-991D-7F324D00314B}" type="sibTrans" cxnId="{C5DC765E-C211-44C3-95B4-C89C4F193273}">
      <dgm:prSet/>
      <dgm:spPr/>
      <dgm:t>
        <a:bodyPr/>
        <a:lstStyle/>
        <a:p>
          <a:endParaRPr lang="en-US"/>
        </a:p>
      </dgm:t>
    </dgm:pt>
    <dgm:pt modelId="{4C42E26A-ACF6-4738-879F-6FF69AD191BC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Concept Test</a:t>
          </a:r>
        </a:p>
      </dgm:t>
    </dgm:pt>
    <dgm:pt modelId="{11EA73F1-AE35-46F7-92DB-5D93044CBCB1}" type="parTrans" cxnId="{6D7070BF-2B2A-491D-A49A-24E897D66CDB}">
      <dgm:prSet/>
      <dgm:spPr/>
      <dgm:t>
        <a:bodyPr/>
        <a:lstStyle/>
        <a:p>
          <a:endParaRPr lang="en-US"/>
        </a:p>
      </dgm:t>
    </dgm:pt>
    <dgm:pt modelId="{518888A9-0A73-4B2C-9815-90E8FAE19966}" type="sibTrans" cxnId="{6D7070BF-2B2A-491D-A49A-24E897D66CDB}">
      <dgm:prSet/>
      <dgm:spPr/>
      <dgm:t>
        <a:bodyPr/>
        <a:lstStyle/>
        <a:p>
          <a:endParaRPr lang="en-US"/>
        </a:p>
      </dgm:t>
    </dgm:pt>
    <dgm:pt modelId="{83DDF6D5-3AD9-4868-8F2D-BF57CA43C3D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Build</a:t>
          </a:r>
        </a:p>
      </dgm:t>
    </dgm:pt>
    <dgm:pt modelId="{D673CB2E-4EC6-4F3F-A457-9FDBA418838C}" type="parTrans" cxnId="{5E16454E-E803-44FF-A61B-6C50E92E5A33}">
      <dgm:prSet/>
      <dgm:spPr/>
      <dgm:t>
        <a:bodyPr/>
        <a:lstStyle/>
        <a:p>
          <a:endParaRPr lang="en-US"/>
        </a:p>
      </dgm:t>
    </dgm:pt>
    <dgm:pt modelId="{05F5FAE6-70F1-4251-959F-03CD0B02EC24}" type="sibTrans" cxnId="{5E16454E-E803-44FF-A61B-6C50E92E5A33}">
      <dgm:prSet/>
      <dgm:spPr/>
      <dgm:t>
        <a:bodyPr/>
        <a:lstStyle/>
        <a:p>
          <a:endParaRPr lang="en-US"/>
        </a:p>
      </dgm:t>
    </dgm:pt>
    <dgm:pt modelId="{D791D4C3-531A-4AC9-B2AC-B1C6A479F5CC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Launch</a:t>
          </a:r>
        </a:p>
      </dgm:t>
    </dgm:pt>
    <dgm:pt modelId="{6012D287-7A96-4829-82D5-464A3DAB884D}" type="parTrans" cxnId="{0E5BA516-974C-4C19-B1C3-75CA75DE42EB}">
      <dgm:prSet/>
      <dgm:spPr/>
      <dgm:t>
        <a:bodyPr/>
        <a:lstStyle/>
        <a:p>
          <a:endParaRPr lang="en-US"/>
        </a:p>
      </dgm:t>
    </dgm:pt>
    <dgm:pt modelId="{F6762628-BD63-4DB5-B14D-6B5B55D7F07C}" type="sibTrans" cxnId="{0E5BA516-974C-4C19-B1C3-75CA75DE42EB}">
      <dgm:prSet/>
      <dgm:spPr/>
      <dgm:t>
        <a:bodyPr/>
        <a:lstStyle/>
        <a:p>
          <a:endParaRPr lang="en-US"/>
        </a:p>
      </dgm:t>
    </dgm:pt>
    <dgm:pt modelId="{C3CCF202-CC64-41C2-B771-BAEEB2489472}" type="pres">
      <dgm:prSet presAssocID="{205F3E52-B3A8-4A1A-9630-6135C50A6A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DE250E-3132-49BB-857C-D7A22C39965C}" type="pres">
      <dgm:prSet presAssocID="{2261438C-20B9-4695-9ECC-9B082B19779D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96DF3-B6BC-47DA-B219-3B8B7FBCD262}" type="pres">
      <dgm:prSet presAssocID="{8EF6AC48-620C-4EB7-868C-F0FF2789CA17}" presName="parSpace" presStyleCnt="0"/>
      <dgm:spPr/>
    </dgm:pt>
    <dgm:pt modelId="{4D5CA622-0D1B-4527-B1F2-8C78D2289C6E}" type="pres">
      <dgm:prSet presAssocID="{39B98197-5581-4E0A-979F-664CF083F328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E1900-8AF1-4BEA-BB43-42CE07135256}" type="pres">
      <dgm:prSet presAssocID="{C2FB698E-5331-4480-991D-7F324D00314B}" presName="parSpace" presStyleCnt="0"/>
      <dgm:spPr/>
    </dgm:pt>
    <dgm:pt modelId="{88645339-9B86-4684-A2D9-BA5B62A6646D}" type="pres">
      <dgm:prSet presAssocID="{4C42E26A-ACF6-4738-879F-6FF69AD191BC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F1D20-CE3E-4370-AE1C-3109C7DED38B}" type="pres">
      <dgm:prSet presAssocID="{518888A9-0A73-4B2C-9815-90E8FAE19966}" presName="parSpace" presStyleCnt="0"/>
      <dgm:spPr/>
    </dgm:pt>
    <dgm:pt modelId="{E4189B78-9F0E-4040-91C8-8D264FD2E4F3}" type="pres">
      <dgm:prSet presAssocID="{83DDF6D5-3AD9-4868-8F2D-BF57CA43C3D5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DE36F-6695-4702-A632-A46979AE3E41}" type="pres">
      <dgm:prSet presAssocID="{05F5FAE6-70F1-4251-959F-03CD0B02EC24}" presName="parSpace" presStyleCnt="0"/>
      <dgm:spPr/>
    </dgm:pt>
    <dgm:pt modelId="{53394E17-B41F-45B3-8DC0-5D2806174152}" type="pres">
      <dgm:prSet presAssocID="{D791D4C3-531A-4AC9-B2AC-B1C6A479F5CC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6BE099-1B4F-4918-9495-EC4D19296F7D}" srcId="{205F3E52-B3A8-4A1A-9630-6135C50A6A12}" destId="{2261438C-20B9-4695-9ECC-9B082B19779D}" srcOrd="0" destOrd="0" parTransId="{934248A1-8ABC-4451-A13B-99572C45C457}" sibTransId="{8EF6AC48-620C-4EB7-868C-F0FF2789CA17}"/>
    <dgm:cxn modelId="{5E16454E-E803-44FF-A61B-6C50E92E5A33}" srcId="{205F3E52-B3A8-4A1A-9630-6135C50A6A12}" destId="{83DDF6D5-3AD9-4868-8F2D-BF57CA43C3D5}" srcOrd="3" destOrd="0" parTransId="{D673CB2E-4EC6-4F3F-A457-9FDBA418838C}" sibTransId="{05F5FAE6-70F1-4251-959F-03CD0B02EC24}"/>
    <dgm:cxn modelId="{C95FCE0E-88B6-43DE-9580-A038E19FC98A}" type="presOf" srcId="{205F3E52-B3A8-4A1A-9630-6135C50A6A12}" destId="{C3CCF202-CC64-41C2-B771-BAEEB2489472}" srcOrd="0" destOrd="0" presId="urn:microsoft.com/office/officeart/2005/8/layout/hChevron3"/>
    <dgm:cxn modelId="{6D7070BF-2B2A-491D-A49A-24E897D66CDB}" srcId="{205F3E52-B3A8-4A1A-9630-6135C50A6A12}" destId="{4C42E26A-ACF6-4738-879F-6FF69AD191BC}" srcOrd="2" destOrd="0" parTransId="{11EA73F1-AE35-46F7-92DB-5D93044CBCB1}" sibTransId="{518888A9-0A73-4B2C-9815-90E8FAE19966}"/>
    <dgm:cxn modelId="{C5DC765E-C211-44C3-95B4-C89C4F193273}" srcId="{205F3E52-B3A8-4A1A-9630-6135C50A6A12}" destId="{39B98197-5581-4E0A-979F-664CF083F328}" srcOrd="1" destOrd="0" parTransId="{0DEBEC4B-79B1-4619-8003-5461FC920488}" sibTransId="{C2FB698E-5331-4480-991D-7F324D00314B}"/>
    <dgm:cxn modelId="{C5EB9E1D-93EC-4A3E-A5A9-4C9CBE187DDC}" type="presOf" srcId="{2261438C-20B9-4695-9ECC-9B082B19779D}" destId="{BDDE250E-3132-49BB-857C-D7A22C39965C}" srcOrd="0" destOrd="0" presId="urn:microsoft.com/office/officeart/2005/8/layout/hChevron3"/>
    <dgm:cxn modelId="{D9EECDBD-8652-4DFE-B0BC-A028251CE978}" type="presOf" srcId="{83DDF6D5-3AD9-4868-8F2D-BF57CA43C3D5}" destId="{E4189B78-9F0E-4040-91C8-8D264FD2E4F3}" srcOrd="0" destOrd="0" presId="urn:microsoft.com/office/officeart/2005/8/layout/hChevron3"/>
    <dgm:cxn modelId="{0E5BA516-974C-4C19-B1C3-75CA75DE42EB}" srcId="{205F3E52-B3A8-4A1A-9630-6135C50A6A12}" destId="{D791D4C3-531A-4AC9-B2AC-B1C6A479F5CC}" srcOrd="4" destOrd="0" parTransId="{6012D287-7A96-4829-82D5-464A3DAB884D}" sibTransId="{F6762628-BD63-4DB5-B14D-6B5B55D7F07C}"/>
    <dgm:cxn modelId="{90874305-CE54-4A94-A96E-DB137F8B6523}" type="presOf" srcId="{D791D4C3-531A-4AC9-B2AC-B1C6A479F5CC}" destId="{53394E17-B41F-45B3-8DC0-5D2806174152}" srcOrd="0" destOrd="0" presId="urn:microsoft.com/office/officeart/2005/8/layout/hChevron3"/>
    <dgm:cxn modelId="{606DA866-CE52-4884-A8CC-EDD3C842996F}" type="presOf" srcId="{39B98197-5581-4E0A-979F-664CF083F328}" destId="{4D5CA622-0D1B-4527-B1F2-8C78D2289C6E}" srcOrd="0" destOrd="0" presId="urn:microsoft.com/office/officeart/2005/8/layout/hChevron3"/>
    <dgm:cxn modelId="{BDA31070-B38E-4BC3-8543-78DFA6DA4B0F}" type="presOf" srcId="{4C42E26A-ACF6-4738-879F-6FF69AD191BC}" destId="{88645339-9B86-4684-A2D9-BA5B62A6646D}" srcOrd="0" destOrd="0" presId="urn:microsoft.com/office/officeart/2005/8/layout/hChevron3"/>
    <dgm:cxn modelId="{6EA70D9A-3C15-4734-BB0A-6C859EEF48B6}" type="presParOf" srcId="{C3CCF202-CC64-41C2-B771-BAEEB2489472}" destId="{BDDE250E-3132-49BB-857C-D7A22C39965C}" srcOrd="0" destOrd="0" presId="urn:microsoft.com/office/officeart/2005/8/layout/hChevron3"/>
    <dgm:cxn modelId="{DD1FEBBC-23D6-400F-BF58-4E92BAA37408}" type="presParOf" srcId="{C3CCF202-CC64-41C2-B771-BAEEB2489472}" destId="{8B196DF3-B6BC-47DA-B219-3B8B7FBCD262}" srcOrd="1" destOrd="0" presId="urn:microsoft.com/office/officeart/2005/8/layout/hChevron3"/>
    <dgm:cxn modelId="{DF6F7CC1-D94C-4C39-8561-418B229F46D1}" type="presParOf" srcId="{C3CCF202-CC64-41C2-B771-BAEEB2489472}" destId="{4D5CA622-0D1B-4527-B1F2-8C78D2289C6E}" srcOrd="2" destOrd="0" presId="urn:microsoft.com/office/officeart/2005/8/layout/hChevron3"/>
    <dgm:cxn modelId="{23B36A7B-F3BD-4648-8D87-EC4327C28742}" type="presParOf" srcId="{C3CCF202-CC64-41C2-B771-BAEEB2489472}" destId="{1D9E1900-8AF1-4BEA-BB43-42CE07135256}" srcOrd="3" destOrd="0" presId="urn:microsoft.com/office/officeart/2005/8/layout/hChevron3"/>
    <dgm:cxn modelId="{1FFBEB42-5B39-4067-A6E8-51FDEEC7F651}" type="presParOf" srcId="{C3CCF202-CC64-41C2-B771-BAEEB2489472}" destId="{88645339-9B86-4684-A2D9-BA5B62A6646D}" srcOrd="4" destOrd="0" presId="urn:microsoft.com/office/officeart/2005/8/layout/hChevron3"/>
    <dgm:cxn modelId="{856334CE-EB6C-445D-B118-2370696D3F4A}" type="presParOf" srcId="{C3CCF202-CC64-41C2-B771-BAEEB2489472}" destId="{415F1D20-CE3E-4370-AE1C-3109C7DED38B}" srcOrd="5" destOrd="0" presId="urn:microsoft.com/office/officeart/2005/8/layout/hChevron3"/>
    <dgm:cxn modelId="{62474CA4-E1C8-4FF7-B54C-81C9E62B1884}" type="presParOf" srcId="{C3CCF202-CC64-41C2-B771-BAEEB2489472}" destId="{E4189B78-9F0E-4040-91C8-8D264FD2E4F3}" srcOrd="6" destOrd="0" presId="urn:microsoft.com/office/officeart/2005/8/layout/hChevron3"/>
    <dgm:cxn modelId="{313655FC-FFE3-4197-AB93-E2241F37B1FB}" type="presParOf" srcId="{C3CCF202-CC64-41C2-B771-BAEEB2489472}" destId="{DC6DE36F-6695-4702-A632-A46979AE3E41}" srcOrd="7" destOrd="0" presId="urn:microsoft.com/office/officeart/2005/8/layout/hChevron3"/>
    <dgm:cxn modelId="{9A99C6B9-18A6-4453-A0E5-5FA122A393AC}" type="presParOf" srcId="{C3CCF202-CC64-41C2-B771-BAEEB2489472}" destId="{53394E17-B41F-45B3-8DC0-5D280617415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E250E-3132-49BB-857C-D7A22C39965C}">
      <dsp:nvSpPr>
        <dsp:cNvPr id="0" name=""/>
        <dsp:cNvSpPr/>
      </dsp:nvSpPr>
      <dsp:spPr>
        <a:xfrm>
          <a:off x="1283" y="129616"/>
          <a:ext cx="2503103" cy="1001241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Ideate</a:t>
          </a:r>
        </a:p>
      </dsp:txBody>
      <dsp:txXfrm>
        <a:off x="1283" y="129616"/>
        <a:ext cx="2252793" cy="1001241"/>
      </dsp:txXfrm>
    </dsp:sp>
    <dsp:sp modelId="{4D5CA622-0D1B-4527-B1F2-8C78D2289C6E}">
      <dsp:nvSpPr>
        <dsp:cNvPr id="0" name=""/>
        <dsp:cNvSpPr/>
      </dsp:nvSpPr>
      <dsp:spPr>
        <a:xfrm>
          <a:off x="2003766" y="129616"/>
          <a:ext cx="2503103" cy="100124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Prototype</a:t>
          </a:r>
        </a:p>
      </dsp:txBody>
      <dsp:txXfrm>
        <a:off x="2504387" y="129616"/>
        <a:ext cx="1501862" cy="1001241"/>
      </dsp:txXfrm>
    </dsp:sp>
    <dsp:sp modelId="{88645339-9B86-4684-A2D9-BA5B62A6646D}">
      <dsp:nvSpPr>
        <dsp:cNvPr id="0" name=""/>
        <dsp:cNvSpPr/>
      </dsp:nvSpPr>
      <dsp:spPr>
        <a:xfrm>
          <a:off x="4006248" y="129616"/>
          <a:ext cx="2503103" cy="100124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Concept Test</a:t>
          </a:r>
        </a:p>
      </dsp:txBody>
      <dsp:txXfrm>
        <a:off x="4506869" y="129616"/>
        <a:ext cx="1501862" cy="1001241"/>
      </dsp:txXfrm>
    </dsp:sp>
    <dsp:sp modelId="{E4189B78-9F0E-4040-91C8-8D264FD2E4F3}">
      <dsp:nvSpPr>
        <dsp:cNvPr id="0" name=""/>
        <dsp:cNvSpPr/>
      </dsp:nvSpPr>
      <dsp:spPr>
        <a:xfrm>
          <a:off x="6008730" y="129616"/>
          <a:ext cx="2503103" cy="100124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Build</a:t>
          </a:r>
        </a:p>
      </dsp:txBody>
      <dsp:txXfrm>
        <a:off x="6509351" y="129616"/>
        <a:ext cx="1501862" cy="1001241"/>
      </dsp:txXfrm>
    </dsp:sp>
    <dsp:sp modelId="{53394E17-B41F-45B3-8DC0-5D2806174152}">
      <dsp:nvSpPr>
        <dsp:cNvPr id="0" name=""/>
        <dsp:cNvSpPr/>
      </dsp:nvSpPr>
      <dsp:spPr>
        <a:xfrm>
          <a:off x="8011213" y="129616"/>
          <a:ext cx="2503103" cy="100124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Launch</a:t>
          </a:r>
        </a:p>
      </dsp:txBody>
      <dsp:txXfrm>
        <a:off x="8511834" y="129616"/>
        <a:ext cx="1501862" cy="1001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F0BD5-AC90-4885-8ABE-022F3AC9BC55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D98C4-CC66-4379-8A1B-A9A98D3D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9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  <a:p>
            <a:pPr defTabSz="465887"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BCE5A-68CE-D84E-A2BA-9C273706098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1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6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0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1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7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5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6117C-345E-491F-876F-71098D377969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DC5DB-10AF-4E88-BD4D-AF65D75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9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28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hart" Target="../charts/chart2.xml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vistaprint.com/beta-api/static/?area=PromoBox&amp;path=Content/background_patter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7"/>
          <a:stretch/>
        </p:blipFill>
        <p:spPr bwMode="auto">
          <a:xfrm flipH="1" flipV="1">
            <a:off x="0" y="-170690"/>
            <a:ext cx="12635672" cy="70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76" y="386005"/>
            <a:ext cx="10078720" cy="2387600"/>
          </a:xfrm>
        </p:spPr>
        <p:txBody>
          <a:bodyPr>
            <a:normAutofit fontScale="90000"/>
          </a:bodyPr>
          <a:lstStyle/>
          <a:p>
            <a:r>
              <a:rPr lang="en-US" b="1" spc="6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Engineer Innovation Through Rapid Prototyping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340" y="3175756"/>
            <a:ext cx="7936992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Ramon Harrington</a:t>
            </a:r>
            <a:r>
              <a:rPr lang="en-US" dirty="0">
                <a:solidFill>
                  <a:schemeClr val="bg1"/>
                </a:solidFill>
              </a:rPr>
              <a:t>, Principal Software Engineer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42" y="6008191"/>
            <a:ext cx="2426763" cy="475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96" y="4682952"/>
            <a:ext cx="2237008" cy="112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63217" y="1260076"/>
            <a:ext cx="130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</a:rPr>
              <a:t>Ideate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1422" y="1260071"/>
            <a:ext cx="184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Calibri Light" charset="0"/>
                <a:ea typeface="Calibri Light" charset="0"/>
                <a:cs typeface="Calibri Light" charset="0"/>
              </a:rPr>
              <a:t>Prototype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9024" y="1260071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Concept Test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9619" y="1260071"/>
            <a:ext cx="10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Build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1468" y="1260071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32" y="1451383"/>
            <a:ext cx="172022" cy="2856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4" y="1449815"/>
            <a:ext cx="172022" cy="285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71" y="1449815"/>
            <a:ext cx="172022" cy="285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36" y="1449815"/>
            <a:ext cx="166164" cy="28562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61780214"/>
              </p:ext>
            </p:extLst>
          </p:nvPr>
        </p:nvGraphicFramePr>
        <p:xfrm>
          <a:off x="1794294" y="2261762"/>
          <a:ext cx="8936966" cy="424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43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3" y="1405324"/>
            <a:ext cx="172022" cy="285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4" y="1406892"/>
            <a:ext cx="172022" cy="285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653" y="2536919"/>
            <a:ext cx="4139259" cy="2653675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725" y="2518231"/>
            <a:ext cx="4139259" cy="2653675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62243" y="1211964"/>
            <a:ext cx="13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Ideate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1422" y="1215580"/>
            <a:ext cx="1942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9024" y="1215580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Concept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9619" y="1215580"/>
            <a:ext cx="10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Build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1468" y="1215580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71" y="1405324"/>
            <a:ext cx="172022" cy="285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36" y="1405324"/>
            <a:ext cx="166164" cy="2856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653" y="5276102"/>
            <a:ext cx="413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5B6871"/>
                </a:solidFill>
              </a:rPr>
              <a:t>Paper prototypes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56725" y="5276102"/>
            <a:ext cx="413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5B6871"/>
                </a:solidFill>
              </a:rPr>
              <a:t>Sketches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3" y="1405324"/>
            <a:ext cx="172022" cy="285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4" y="1406892"/>
            <a:ext cx="172022" cy="285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2243" y="1211964"/>
            <a:ext cx="13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Ideate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1422" y="1215580"/>
            <a:ext cx="1942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9024" y="1215580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Concept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9619" y="1215580"/>
            <a:ext cx="10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Build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31468" y="1215580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71" y="1405324"/>
            <a:ext cx="172022" cy="285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36" y="1405324"/>
            <a:ext cx="166164" cy="2856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26370" y="5186166"/>
            <a:ext cx="413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B6871"/>
                </a:solidFill>
              </a:rPr>
              <a:t>High-fidelity visual </a:t>
            </a:r>
            <a:r>
              <a:rPr lang="en-US" sz="1200" i="1" dirty="0">
                <a:solidFill>
                  <a:srgbClr val="5B6871"/>
                </a:solidFill>
              </a:rPr>
              <a:t>prototypes </a:t>
            </a:r>
            <a:r>
              <a:rPr lang="en-US" sz="1200" i="1" dirty="0" smtClean="0">
                <a:solidFill>
                  <a:srgbClr val="5B6871"/>
                </a:solidFill>
              </a:rPr>
              <a:t>to experiment with features</a:t>
            </a:r>
            <a:endParaRPr lang="en-US" sz="1200" i="1" dirty="0">
              <a:solidFill>
                <a:srgbClr val="5B687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189"/>
          <a:stretch/>
        </p:blipFill>
        <p:spPr>
          <a:xfrm>
            <a:off x="258513" y="2386747"/>
            <a:ext cx="2775243" cy="2318756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84"/>
          <a:stretch/>
        </p:blipFill>
        <p:spPr>
          <a:xfrm>
            <a:off x="3276227" y="2386747"/>
            <a:ext cx="2578195" cy="2243685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17"/>
          <a:stretch/>
        </p:blipFill>
        <p:spPr>
          <a:xfrm>
            <a:off x="6096893" y="2386747"/>
            <a:ext cx="2775243" cy="2440282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7"/>
          <a:stretch/>
        </p:blipFill>
        <p:spPr>
          <a:xfrm>
            <a:off x="9114608" y="2386747"/>
            <a:ext cx="2775243" cy="2299025"/>
          </a:xfrm>
          <a:prstGeom prst="rect">
            <a:avLst/>
          </a:prstGeom>
          <a:effectLst>
            <a:outerShdw blurRad="206375" dist="38100" dir="2700000" algn="tl" rotWithShape="0">
              <a:prstClr val="black">
                <a:alpha val="4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92" y="1408722"/>
            <a:ext cx="172022" cy="285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92" y="1410290"/>
            <a:ext cx="172022" cy="285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977" y="2179576"/>
            <a:ext cx="6123491" cy="3523991"/>
          </a:xfrm>
          <a:prstGeom prst="roundRect">
            <a:avLst>
              <a:gd name="adj" fmla="val 0"/>
            </a:avLst>
          </a:prstGeom>
          <a:effectLst>
            <a:outerShdw blurRad="206375" dist="38100" dir="2700000" algn="tl" rotWithShape="0">
              <a:srgbClr val="000000">
                <a:alpha val="47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3" y="1408722"/>
            <a:ext cx="172022" cy="28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2243" y="1215362"/>
            <a:ext cx="13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Ideate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1422" y="1218978"/>
            <a:ext cx="184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Calibri Light" charset="0"/>
                <a:ea typeface="Calibri Light" charset="0"/>
                <a:cs typeface="Calibri Light" charset="0"/>
              </a:rPr>
              <a:t>Prototype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9024" y="1218978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rPr>
              <a:t>Concept Test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9619" y="1218978"/>
            <a:ext cx="10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Build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1468" y="1218978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36" y="1408722"/>
            <a:ext cx="166164" cy="2856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7977" y="5848113"/>
            <a:ext cx="612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B6871"/>
                </a:solidFill>
              </a:rPr>
              <a:t>Customer feedback sessions</a:t>
            </a:r>
            <a:endParaRPr lang="en-US" sz="1200" i="1" dirty="0">
              <a:solidFill>
                <a:srgbClr val="5B687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50" y="1407690"/>
            <a:ext cx="166164" cy="2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93" y="1409258"/>
            <a:ext cx="172022" cy="285621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723902"/>
              </p:ext>
            </p:extLst>
          </p:nvPr>
        </p:nvGraphicFramePr>
        <p:xfrm>
          <a:off x="685800" y="-2216150"/>
          <a:ext cx="10515600" cy="126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92" y="1407690"/>
            <a:ext cx="172022" cy="285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3" y="1407690"/>
            <a:ext cx="172022" cy="28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2243" y="1214330"/>
            <a:ext cx="13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Ideate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1422" y="1217946"/>
            <a:ext cx="184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Calibri Light" charset="0"/>
                <a:ea typeface="Calibri Light" charset="0"/>
                <a:cs typeface="Calibri Light" charset="0"/>
              </a:rPr>
              <a:t>Prototype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9024" y="1217946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  <a:ea typeface="Calibri" charset="0"/>
                <a:cs typeface="Calibri" charset="0"/>
              </a:rPr>
              <a:t>Concept Test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9619" y="1217946"/>
            <a:ext cx="11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rPr>
              <a:t>Build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1468" y="1217946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2392990"/>
            <a:ext cx="8559800" cy="368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26370" y="6080906"/>
            <a:ext cx="4139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B6871"/>
                </a:solidFill>
              </a:rPr>
              <a:t>Leverage third-party tools and services</a:t>
            </a:r>
            <a:endParaRPr lang="en-US" sz="1200" i="1" dirty="0">
              <a:solidFill>
                <a:srgbClr val="5B68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51" y="1411390"/>
            <a:ext cx="166164" cy="28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8887" y="2103701"/>
            <a:ext cx="209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66399"/>
                </a:solidFill>
              </a:rPr>
              <a:t>Release the product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9809" y="2094070"/>
            <a:ext cx="17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66399"/>
                </a:solidFill>
              </a:rPr>
              <a:t>Learn from users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50" y="1411390"/>
            <a:ext cx="166164" cy="285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92" y="1411390"/>
            <a:ext cx="172022" cy="285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63" y="1411390"/>
            <a:ext cx="172022" cy="2856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2243" y="1218030"/>
            <a:ext cx="13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Ideate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1422" y="1221646"/>
            <a:ext cx="184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Calibri Light" charset="0"/>
                <a:ea typeface="Calibri Light" charset="0"/>
                <a:cs typeface="Calibri Light" charset="0"/>
              </a:rPr>
              <a:t>Prototype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9024" y="1221646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  <a:ea typeface="Calibri" charset="0"/>
                <a:cs typeface="Calibri" charset="0"/>
              </a:rPr>
              <a:t>Concept Test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29619" y="1221646"/>
            <a:ext cx="11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  <a:ea typeface="Calibri" charset="0"/>
                <a:cs typeface="Calibri" charset="0"/>
              </a:rPr>
              <a:t>Build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1468" y="1221646"/>
            <a:ext cx="140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rPr>
              <a:t>Launch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86946931"/>
              </p:ext>
            </p:extLst>
          </p:nvPr>
        </p:nvGraphicFramePr>
        <p:xfrm>
          <a:off x="7137758" y="2602298"/>
          <a:ext cx="3330937" cy="311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002">
            <a:off x="2060977" y="2733053"/>
            <a:ext cx="3177381" cy="11293910"/>
          </a:xfrm>
          <a:prstGeom prst="rect">
            <a:avLst/>
          </a:prstGeom>
          <a:effectLst>
            <a:outerShdw blurRad="206375" dist="38100" dir="27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0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vistaprint.com/beta-api/static/?area=PromoBox&amp;path=Content/background_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878" y="0"/>
            <a:ext cx="16637749" cy="685799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22878" y="2866935"/>
            <a:ext cx="16637748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4631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1417" y="1627577"/>
            <a:ext cx="6498633" cy="420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17" y="2895601"/>
            <a:ext cx="4965700" cy="2934937"/>
          </a:xfrm>
          <a:prstGeom prst="rect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17" y="1627577"/>
            <a:ext cx="4965700" cy="127091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24468" y="2032203"/>
            <a:ext cx="324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Don’t worry about scale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17" y="4004983"/>
            <a:ext cx="496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You won’t have an overwhelming number of users right away – that doesn’t </a:t>
            </a:r>
            <a:r>
              <a:rPr lang="en-US" b="0" dirty="0" smtClean="0"/>
              <a:t>happen</a:t>
            </a:r>
            <a:endParaRPr lang="en-US" b="0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883534" y="2893652"/>
            <a:ext cx="901700" cy="461665"/>
          </a:xfrm>
          <a:prstGeom prst="triangle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5400000">
            <a:off x="5111399" y="4556893"/>
            <a:ext cx="901700" cy="461665"/>
          </a:xfrm>
          <a:prstGeom prst="triangle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964920" y="2371949"/>
            <a:ext cx="4012167" cy="3093025"/>
            <a:chOff x="6641399" y="1988533"/>
            <a:chExt cx="4638276" cy="35757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399" y="1988533"/>
              <a:ext cx="4181076" cy="3118500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799" y="2140933"/>
              <a:ext cx="4181076" cy="3118500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199" y="2293333"/>
              <a:ext cx="4181076" cy="3118500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8599" y="2445733"/>
              <a:ext cx="4181076" cy="3118500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6896523" y="1767600"/>
            <a:ext cx="42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chats</a:t>
            </a:r>
          </a:p>
        </p:txBody>
      </p:sp>
    </p:spTree>
    <p:extLst>
      <p:ext uri="{BB962C8B-B14F-4D97-AF65-F5344CB8AC3E}">
        <p14:creationId xmlns:p14="http://schemas.microsoft.com/office/powerpoint/2010/main" val="27913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1417" y="1627577"/>
            <a:ext cx="6498633" cy="420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17" y="2895601"/>
            <a:ext cx="4965700" cy="2934937"/>
          </a:xfrm>
          <a:prstGeom prst="rect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17" y="1627577"/>
            <a:ext cx="4965700" cy="127091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958" y="1828487"/>
            <a:ext cx="427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Only automate what you understand well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957" y="3866959"/>
            <a:ext cx="427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You need to know what the process is before you can design a scalable version of it</a:t>
            </a:r>
          </a:p>
        </p:txBody>
      </p:sp>
      <p:sp>
        <p:nvSpPr>
          <p:cNvPr id="10" name="Isosceles Triangle 9"/>
          <p:cNvSpPr/>
          <p:nvPr/>
        </p:nvSpPr>
        <p:spPr>
          <a:xfrm rot="10800000">
            <a:off x="883534" y="2893652"/>
            <a:ext cx="901700" cy="461665"/>
          </a:xfrm>
          <a:prstGeom prst="triangle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49234" y="2675866"/>
            <a:ext cx="5827536" cy="2303170"/>
            <a:chOff x="5897798" y="2893651"/>
            <a:chExt cx="5827536" cy="23031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798" y="2893651"/>
              <a:ext cx="3374144" cy="2303170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165" y="2893652"/>
              <a:ext cx="2303169" cy="2303169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5400000">
            <a:off x="5111399" y="4556893"/>
            <a:ext cx="901700" cy="461665"/>
          </a:xfrm>
          <a:prstGeom prst="triangle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07574" y="2196457"/>
            <a:ext cx="42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Promobox Fulfillment</a:t>
            </a:r>
          </a:p>
        </p:txBody>
      </p:sp>
    </p:spTree>
    <p:extLst>
      <p:ext uri="{BB962C8B-B14F-4D97-AF65-F5344CB8AC3E}">
        <p14:creationId xmlns:p14="http://schemas.microsoft.com/office/powerpoint/2010/main" val="18711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1417" y="1627577"/>
            <a:ext cx="6498633" cy="420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17" y="2895601"/>
            <a:ext cx="4965700" cy="2934937"/>
          </a:xfrm>
          <a:prstGeom prst="rect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17" y="1627577"/>
            <a:ext cx="4965700" cy="127091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958" y="1873942"/>
            <a:ext cx="427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Can it work in the best-case scenario?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17" y="4004983"/>
            <a:ext cx="496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If it can’t catch on in the best conditions, then it can’t </a:t>
            </a:r>
            <a:r>
              <a:rPr lang="en-US" b="0" dirty="0" smtClean="0"/>
              <a:t>anywhere</a:t>
            </a:r>
            <a:endParaRPr lang="en-US" b="0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883534" y="2893652"/>
            <a:ext cx="901700" cy="461665"/>
          </a:xfrm>
          <a:prstGeom prst="triangle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5400000">
            <a:off x="5111399" y="4556893"/>
            <a:ext cx="901700" cy="461665"/>
          </a:xfrm>
          <a:prstGeom prst="triangle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58636" y="1637054"/>
            <a:ext cx="42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Manhattan vs Montauk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779" y="2045427"/>
            <a:ext cx="3904452" cy="3376738"/>
          </a:xfrm>
          <a:prstGeom prst="rect">
            <a:avLst/>
          </a:prstGeom>
          <a:effectLst>
            <a:outerShdw blurRad="206375" dist="38100" dir="27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9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351" r="6746"/>
          <a:stretch/>
        </p:blipFill>
        <p:spPr>
          <a:xfrm>
            <a:off x="540774" y="0"/>
            <a:ext cx="11651226" cy="6870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71" y="5812225"/>
            <a:ext cx="1850807" cy="694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28" y="5782245"/>
            <a:ext cx="2908140" cy="663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0582" y="5764068"/>
            <a:ext cx="2976785" cy="6782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9" y="-14288"/>
            <a:ext cx="3208673" cy="687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4987" y="609599"/>
            <a:ext cx="621398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Vistaprint’s Innovation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4986" y="1297858"/>
            <a:ext cx="6213987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Formed 2 years ago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Small </a:t>
            </a:r>
            <a:r>
              <a:rPr lang="en-US" dirty="0">
                <a:solidFill>
                  <a:schemeClr val="bg1"/>
                </a:solidFill>
              </a:rPr>
              <a:t>team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Product Owner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 Engineers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 Designers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Analyst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opportunities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In-market testing</a:t>
            </a: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Funnel projects to Core</a:t>
            </a:r>
          </a:p>
        </p:txBody>
      </p:sp>
      <p:pic>
        <p:nvPicPr>
          <p:cNvPr id="12" name="Picture 2" descr="http://hatchery.vistaprint.com/images/rharringt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42" y="254454"/>
            <a:ext cx="1780943" cy="1649022"/>
          </a:xfrm>
          <a:prstGeom prst="ellipse">
            <a:avLst/>
          </a:prstGeom>
          <a:ln w="63500" cap="rnd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54" y="6442323"/>
            <a:ext cx="3018006" cy="369332"/>
          </a:xfrm>
          <a:prstGeom prst="rect">
            <a:avLst/>
          </a:prstGeom>
          <a:noFill/>
          <a:effectLst>
            <a:outerShdw blurRad="203200" sx="92000" sy="9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http://hatchery.vistaprint.com</a:t>
            </a:r>
          </a:p>
        </p:txBody>
      </p:sp>
    </p:spTree>
    <p:extLst>
      <p:ext uri="{BB962C8B-B14F-4D97-AF65-F5344CB8AC3E}">
        <p14:creationId xmlns:p14="http://schemas.microsoft.com/office/powerpoint/2010/main" val="13573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1417" y="1627577"/>
            <a:ext cx="6498633" cy="420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17" y="2895601"/>
            <a:ext cx="4965700" cy="2934937"/>
          </a:xfrm>
          <a:prstGeom prst="rect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17" y="1627577"/>
            <a:ext cx="4965700" cy="127091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5776" y="1847537"/>
            <a:ext cx="476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Focus on the serving the most users with the least effort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070" y="3770902"/>
            <a:ext cx="427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b="0" dirty="0" smtClean="0"/>
              <a:t>Avoid spending a lot of time trying to serve a small subset of your users</a:t>
            </a:r>
            <a:endParaRPr lang="en-US" b="0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883534" y="2893652"/>
            <a:ext cx="901700" cy="461665"/>
          </a:xfrm>
          <a:prstGeom prst="triangle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5400000">
            <a:off x="5111399" y="4556893"/>
            <a:ext cx="901700" cy="461665"/>
          </a:xfrm>
          <a:prstGeom prst="triangle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35751" y="1654983"/>
            <a:ext cx="42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Internet Explorer vs Chrome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9" y="2738187"/>
            <a:ext cx="2289991" cy="2248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392" y="2728402"/>
            <a:ext cx="2242679" cy="2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1417" y="1627577"/>
            <a:ext cx="6498633" cy="420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17" y="2895601"/>
            <a:ext cx="4965700" cy="2934937"/>
          </a:xfrm>
          <a:prstGeom prst="rect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17" y="1627577"/>
            <a:ext cx="4965700" cy="127091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8000" y="2006386"/>
            <a:ext cx="476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Build toward your learning 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957" y="4004983"/>
            <a:ext cx="4279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Make sure you’re spending time learning what you don’t </a:t>
            </a:r>
            <a:r>
              <a:rPr lang="en-US" b="0" dirty="0" smtClean="0"/>
              <a:t>know</a:t>
            </a:r>
            <a:endParaRPr lang="en-US" b="0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883534" y="2893652"/>
            <a:ext cx="901700" cy="461665"/>
          </a:xfrm>
          <a:prstGeom prst="triangle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5400000">
            <a:off x="5111399" y="4556893"/>
            <a:ext cx="901700" cy="461665"/>
          </a:xfrm>
          <a:prstGeom prst="triangle">
            <a:avLst/>
          </a:prstGeom>
          <a:solidFill>
            <a:srgbClr val="39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35751" y="1654983"/>
            <a:ext cx="42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Feature Set vs Payment Processing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22424"/>
          <a:stretch/>
        </p:blipFill>
        <p:spPr>
          <a:xfrm>
            <a:off x="6280007" y="2129452"/>
            <a:ext cx="5063117" cy="3505199"/>
          </a:xfrm>
          <a:prstGeom prst="rect">
            <a:avLst/>
          </a:prstGeom>
          <a:effectLst>
            <a:outerShdw blurRad="206375" dist="38100" dir="27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5936" y="288314"/>
            <a:ext cx="5007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Lessons Learned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0677" y="2191108"/>
            <a:ext cx="959064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16639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400" dirty="0" smtClean="0"/>
              <a:t>Sometimes the software that you </a:t>
            </a:r>
            <a:r>
              <a:rPr lang="en-US" sz="4400" u="sng" dirty="0" smtClean="0"/>
              <a:t>don’t</a:t>
            </a:r>
            <a:r>
              <a:rPr lang="en-US" sz="4400" dirty="0" smtClean="0"/>
              <a:t> write, is </a:t>
            </a:r>
            <a:r>
              <a:rPr lang="en-US" sz="4400" i="1" dirty="0" smtClean="0"/>
              <a:t>more</a:t>
            </a:r>
            <a:r>
              <a:rPr lang="en-US" sz="4400" dirty="0" smtClean="0"/>
              <a:t> important than the software that you </a:t>
            </a:r>
            <a:r>
              <a:rPr lang="en-US" sz="4400" u="sng" dirty="0" smtClean="0"/>
              <a:t>do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187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vistaprint.com/beta-api/static/?area=PromoBox&amp;path=Content/background_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878" y="0"/>
            <a:ext cx="1663774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22878" y="2866935"/>
            <a:ext cx="16637748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70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vistaprint.com/beta-api/static/?area=PromoBox&amp;path=Content/background_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34" y="1"/>
            <a:ext cx="1663774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22878" y="2866935"/>
            <a:ext cx="16637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Our Products</a:t>
            </a:r>
          </a:p>
        </p:txBody>
      </p:sp>
    </p:spTree>
    <p:extLst>
      <p:ext uri="{BB962C8B-B14F-4D97-AF65-F5344CB8AC3E}">
        <p14:creationId xmlns:p14="http://schemas.microsoft.com/office/powerpoint/2010/main" val="30747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372975" y="3486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Tonya’s First Promobox Experi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5" b="12059"/>
          <a:stretch/>
        </p:blipFill>
        <p:spPr>
          <a:xfrm>
            <a:off x="-6669" y="0"/>
            <a:ext cx="121986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01" y="2227526"/>
            <a:ext cx="6723980" cy="4972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16" y="401696"/>
            <a:ext cx="3822700" cy="653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6017" y="1171882"/>
            <a:ext cx="4133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5B6871"/>
                </a:solidFill>
                <a:latin typeface="MarkPro" charset="0"/>
                <a:ea typeface="MarkPro" charset="0"/>
                <a:cs typeface="MarkPro" charset="0"/>
              </a:rPr>
              <a:t>Individual like your business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72975" y="3486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vistaprint.com/beta-api/static/?area=PromoBox&amp;path=Content/background_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34" y="1"/>
            <a:ext cx="1663774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22878" y="2866935"/>
            <a:ext cx="16637748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Our Process</a:t>
            </a:r>
          </a:p>
        </p:txBody>
      </p:sp>
    </p:spTree>
    <p:extLst>
      <p:ext uri="{BB962C8B-B14F-4D97-AF65-F5344CB8AC3E}">
        <p14:creationId xmlns:p14="http://schemas.microsoft.com/office/powerpoint/2010/main" val="24683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687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937" y="246181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17479" y="1409940"/>
            <a:ext cx="1408150" cy="104298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17479" y="2452927"/>
            <a:ext cx="1408150" cy="1547293"/>
          </a:xfrm>
          <a:prstGeom prst="rect">
            <a:avLst/>
          </a:prstGeom>
          <a:solidFill>
            <a:srgbClr val="32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517479" y="4000222"/>
            <a:ext cx="1408150" cy="1545336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30771" y="1409940"/>
            <a:ext cx="1449306" cy="104298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30771" y="2452927"/>
            <a:ext cx="1449306" cy="1547293"/>
          </a:xfrm>
          <a:prstGeom prst="rect">
            <a:avLst/>
          </a:prstGeom>
          <a:solidFill>
            <a:srgbClr val="32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30771" y="4000222"/>
            <a:ext cx="1449306" cy="1545336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85219" y="1409940"/>
            <a:ext cx="1421563" cy="104298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85219" y="2452927"/>
            <a:ext cx="1421563" cy="1547293"/>
          </a:xfrm>
          <a:prstGeom prst="rect">
            <a:avLst/>
          </a:prstGeom>
          <a:solidFill>
            <a:srgbClr val="32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385219" y="4000222"/>
            <a:ext cx="1421563" cy="1545336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311924" y="1409940"/>
            <a:ext cx="1399762" cy="104298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11924" y="2452927"/>
            <a:ext cx="1399762" cy="1547293"/>
          </a:xfrm>
          <a:prstGeom prst="rect">
            <a:avLst/>
          </a:prstGeom>
          <a:solidFill>
            <a:srgbClr val="32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311924" y="4000222"/>
            <a:ext cx="1399762" cy="1545336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16828" y="1409940"/>
            <a:ext cx="1435640" cy="1042988"/>
          </a:xfrm>
          <a:prstGeom prst="rect">
            <a:avLst/>
          </a:prstGeom>
          <a:solidFill>
            <a:srgbClr val="5CC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16828" y="2452927"/>
            <a:ext cx="1435640" cy="1547293"/>
          </a:xfrm>
          <a:prstGeom prst="rect">
            <a:avLst/>
          </a:prstGeom>
          <a:solidFill>
            <a:srgbClr val="32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216828" y="4000222"/>
            <a:ext cx="1435640" cy="1545336"/>
          </a:xfrm>
          <a:prstGeom prst="rect">
            <a:avLst/>
          </a:prstGeom>
          <a:solidFill>
            <a:srgbClr val="16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68276" y="1606715"/>
            <a:ext cx="130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Ideate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30771" y="1606715"/>
            <a:ext cx="1449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42722" y="1606715"/>
            <a:ext cx="1306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Concept Test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0060" y="1606715"/>
            <a:ext cx="104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Build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52390" y="1606715"/>
            <a:ext cx="136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66754" y="2592729"/>
            <a:ext cx="109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Generate or find ideas we will pursue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75097" y="2592729"/>
            <a:ext cx="109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Understand and visualize product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25613" y="2592729"/>
            <a:ext cx="10995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Collect feedback from potential customers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33956" y="2592729"/>
            <a:ext cx="109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Create an interactive user experience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55354" y="2592729"/>
            <a:ext cx="1099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Get product into market and learn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66754" y="4164583"/>
            <a:ext cx="109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1-4 hours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75097" y="4164583"/>
            <a:ext cx="109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2-3 days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25613" y="4164583"/>
            <a:ext cx="109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2-3 days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33956" y="4164583"/>
            <a:ext cx="109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4-6 weeks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63217" y="1260076"/>
            <a:ext cx="130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66399"/>
                </a:solidFill>
              </a:rPr>
              <a:t>Ideate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1422" y="1260071"/>
            <a:ext cx="184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Calibri Light" charset="0"/>
                <a:ea typeface="Calibri Light" charset="0"/>
                <a:cs typeface="Calibri Light" charset="0"/>
              </a:rPr>
              <a:t>Prototype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9024" y="1260071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Concept Test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9619" y="1260071"/>
            <a:ext cx="10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Build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1468" y="1260071"/>
            <a:ext cx="136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9DCB"/>
                </a:solidFill>
                <a:latin typeface="+mj-lt"/>
              </a:rPr>
              <a:t>Launch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32" y="1451383"/>
            <a:ext cx="172022" cy="2856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4" y="1449815"/>
            <a:ext cx="172022" cy="285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71" y="1449815"/>
            <a:ext cx="172022" cy="285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36" y="1449815"/>
            <a:ext cx="166164" cy="28562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-242"/>
            <a:ext cx="12192000" cy="923732"/>
          </a:xfrm>
          <a:prstGeom prst="rect">
            <a:avLst/>
          </a:prstGeom>
          <a:solidFill>
            <a:srgbClr val="006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95937" y="288314"/>
            <a:ext cx="190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ark Pro" charset="0"/>
                <a:ea typeface="Mark Pro" charset="0"/>
                <a:cs typeface="Mark Pro" charset="0"/>
              </a:rPr>
              <a:t>Our Process</a:t>
            </a:r>
            <a:endParaRPr lang="en-US" sz="2000" b="1" dirty="0">
              <a:solidFill>
                <a:schemeClr val="bg1"/>
              </a:solidFill>
              <a:latin typeface="Mark Pro" charset="0"/>
              <a:ea typeface="Mark Pro" charset="0"/>
              <a:cs typeface="Mark Pro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7" y="138099"/>
            <a:ext cx="640166" cy="647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38635" y="2264897"/>
            <a:ext cx="2863014" cy="3000017"/>
            <a:chOff x="580517" y="2264897"/>
            <a:chExt cx="2863014" cy="30000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17" y="2264897"/>
              <a:ext cx="2863014" cy="2832427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68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652640" y="4987915"/>
              <a:ext cx="27663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5B6871"/>
                  </a:solidFill>
                </a:rPr>
                <a:t>Coworkers</a:t>
              </a:r>
              <a:endParaRPr lang="en-US" sz="1200" i="1" dirty="0">
                <a:solidFill>
                  <a:srgbClr val="5B687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8399" y="2593937"/>
            <a:ext cx="3522749" cy="2674290"/>
            <a:chOff x="4206870" y="2590624"/>
            <a:chExt cx="3522749" cy="26742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6"/>
            <a:stretch/>
          </p:blipFill>
          <p:spPr>
            <a:xfrm>
              <a:off x="4206870" y="2590624"/>
              <a:ext cx="3522749" cy="2225062"/>
            </a:xfrm>
            <a:prstGeom prst="rect">
              <a:avLst/>
            </a:prstGeom>
            <a:effectLst>
              <a:outerShdw blurRad="206375" dist="38100" dir="2700000" algn="ctr" rotWithShape="0">
                <a:srgbClr val="000000">
                  <a:alpha val="47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4206870" y="4987915"/>
              <a:ext cx="3522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5B6871"/>
                  </a:solidFill>
                </a:rPr>
                <a:t>Team brainstorming</a:t>
              </a:r>
              <a:endParaRPr lang="en-US" sz="1200" i="1" dirty="0">
                <a:solidFill>
                  <a:srgbClr val="5B687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94" y="2590624"/>
            <a:ext cx="3334578" cy="2226304"/>
          </a:xfrm>
          <a:prstGeom prst="rect">
            <a:avLst/>
          </a:prstGeom>
          <a:effectLst>
            <a:outerShdw blurRad="206375" dist="38100" dir="2700000" algn="ctr" rotWithShape="0">
              <a:srgbClr val="000000">
                <a:alpha val="47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8230794" y="4987915"/>
            <a:ext cx="333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B6871"/>
                </a:solidFill>
              </a:rPr>
              <a:t>Analogous experiences</a:t>
            </a:r>
            <a:endParaRPr lang="en-US" sz="1200" i="1" dirty="0">
              <a:solidFill>
                <a:srgbClr val="5B68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338</Words>
  <Application>Microsoft Macintosh PowerPoint</Application>
  <PresentationFormat>Widescreen</PresentationFormat>
  <Paragraphs>122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Mark Pro</vt:lpstr>
      <vt:lpstr>MarkPro</vt:lpstr>
      <vt:lpstr>Office Theme</vt:lpstr>
      <vt:lpstr>Engineer Innovation Through Rapid Prototyping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 Harrington</dc:creator>
  <cp:lastModifiedBy>Ramon Harrington</cp:lastModifiedBy>
  <cp:revision>77</cp:revision>
  <dcterms:created xsi:type="dcterms:W3CDTF">2017-06-21T17:14:23Z</dcterms:created>
  <dcterms:modified xsi:type="dcterms:W3CDTF">2017-06-25T01:18:21Z</dcterms:modified>
</cp:coreProperties>
</file>