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78" r:id="rId4"/>
    <p:sldId id="282" r:id="rId5"/>
    <p:sldId id="279" r:id="rId6"/>
    <p:sldId id="280" r:id="rId7"/>
    <p:sldId id="287" r:id="rId8"/>
    <p:sldId id="288" r:id="rId9"/>
    <p:sldId id="262" r:id="rId10"/>
    <p:sldId id="263" r:id="rId11"/>
    <p:sldId id="264" r:id="rId12"/>
    <p:sldId id="265" r:id="rId13"/>
    <p:sldId id="266" r:id="rId14"/>
    <p:sldId id="273" r:id="rId15"/>
    <p:sldId id="268" r:id="rId16"/>
    <p:sldId id="267" r:id="rId17"/>
    <p:sldId id="269" r:id="rId18"/>
    <p:sldId id="270" r:id="rId19"/>
    <p:sldId id="290" r:id="rId20"/>
    <p:sldId id="274" r:id="rId21"/>
    <p:sldId id="275" r:id="rId22"/>
    <p:sldId id="276" r:id="rId23"/>
    <p:sldId id="277" r:id="rId24"/>
    <p:sldId id="272" r:id="rId25"/>
    <p:sldId id="289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2" autoAdjust="0"/>
  </p:normalViewPr>
  <p:slideViewPr>
    <p:cSldViewPr snapToGrid="0">
      <p:cViewPr varScale="1">
        <p:scale>
          <a:sx n="108" d="100"/>
          <a:sy n="108" d="100"/>
        </p:scale>
        <p:origin x="65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FE813-24B0-4B01-AC51-49E18712F665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43F51-BA75-498A-BD57-D3B306917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2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3F51-BA75-498A-BD57-D3B3069175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7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3F51-BA75-498A-BD57-D3B3069175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3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63C2-C271-435E-B640-65BAE0377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984F7-B4FE-420A-AAA6-5BEBE59A1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ABD2E-D21E-4F2F-ABFD-80443218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95311-1038-4203-8012-0067D00A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E569-5D22-4E0B-8321-0BFC47C8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042C-9CE1-4F72-8B3F-8435C856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E0AB7-EE7A-4DCA-8384-5F674F4E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6BF5F-1098-4F97-BAEA-7FC7B6F2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6574-BA8A-4F13-B1C4-3BBB16C5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B0DD-FD37-46B2-895F-5BA6E54C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2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B6EFD-6F85-4E19-87A6-C979BC8DD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18C0-A89B-444D-972F-2700E619D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D96B-ED29-413E-A8CD-61BE5274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8686A-3FD6-4ABA-9F7E-E8437022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6DC30-8275-4633-9FC4-EC0702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3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38935-888F-43E1-8039-29C133DB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30B9-5810-4A38-A8EF-514FE6BF2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1D6-06E8-484D-8D98-13D9C17A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992C-CD06-4B56-BCEA-294AB537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F17FD-155B-403F-BC68-2E6A3502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2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8EAA-6766-4E02-A50D-8BDCDF0A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159B7-5243-4946-9AE5-ED116D96E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451F8-F0A7-41D6-B1E9-8796AFD6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BAFEB-982B-46BC-9A51-1A37C0CF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92333-DE8F-4FD6-A35E-FC9F2E54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0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0DDB-0C46-4AD9-A38D-1AB7765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450A-3B3E-4152-AE28-ADCE44454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78E46-033C-46EA-8578-C9C980217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0C89-D2BB-433F-A6C0-661DB61D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93631-2C13-4687-9776-BE3334C8C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66603-BD47-40BB-AFDD-62D67266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3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E9EA7-6812-4769-B1ED-F877DE9F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924F-268C-439F-8613-6843BBAD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0B1BB-FA52-48EE-8E19-9A1BB2C0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7EFBA-47EE-4A00-9141-4549EEC4D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DD8B5-CB75-48FE-813A-CECB43905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93257A-14C5-4881-A153-3642F236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943AFB-40E0-4E68-865B-62221F68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E3FA2D-4C17-4DC6-918F-4D08E778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3BF6-8D97-4A7B-9843-DE3F6D55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65F6A-9AA7-494E-B773-78F4EB0A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2BA06-B46E-43FA-8E07-C63B065E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8754D-B7B9-431E-8393-13E437A3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6D825-FB11-4B78-A577-CB83169A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BF240-2980-4CF8-9007-5DCC84F9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5CAF1-B451-41C9-A532-11159DD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7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FFC3-C890-48C0-A76F-8E3993BC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FD09-B777-4DAF-A18F-17B06915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48C89-0455-4685-9D6E-E9732C7E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25A3E-3A82-4A78-85D3-D3259C69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62450-19F3-474E-9E11-33BB2914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10256-2433-40D5-8C19-51C42562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9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51C2-15A5-4B79-8CE1-AA5CAE76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682683-3BAF-45BA-BA73-CCC382B6F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87FB5-3BA7-4FF5-9F4F-6CD969F98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C9460-C854-4D0C-A649-910A8ED1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CF330-7E0D-4D14-A5D3-DB4929DE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31E6C-D65C-48F7-8C94-1ED99C22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A4149-B3D2-4BAA-A7C1-693EB27A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82F19-A2DE-4BC6-BE0B-AFE2F1810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C3A1-89CC-40CD-86C6-46E4426C1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F360E-BD44-47E7-83B0-C9B7D3C43A08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D1F57-DBC7-4FA3-A01B-A77977E6B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BEAB2-8BCB-4161-AA2A-78988B6DD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63C6C-B2FA-4A63-8EEC-2AF58A55C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2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6CAA35-F7E0-4B9C-901A-F885DE5C0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"/>
          <a:stretch/>
        </p:blipFill>
        <p:spPr>
          <a:xfrm>
            <a:off x="0" y="334034"/>
            <a:ext cx="12192000" cy="65239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2AA8E3-B6CD-44A8-875A-3055D3DB1221}"/>
              </a:ext>
            </a:extLst>
          </p:cNvPr>
          <p:cNvSpPr/>
          <p:nvPr/>
        </p:nvSpPr>
        <p:spPr>
          <a:xfrm>
            <a:off x="0" y="0"/>
            <a:ext cx="12192000" cy="938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99690-670F-4FC5-AA69-8F0CB49904C5}"/>
              </a:ext>
            </a:extLst>
          </p:cNvPr>
          <p:cNvSpPr txBox="1"/>
          <p:nvPr/>
        </p:nvSpPr>
        <p:spPr>
          <a:xfrm>
            <a:off x="140042" y="-14544"/>
            <a:ext cx="119036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SECURITY DREAMS AND NIGHTMARES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331454-D879-441D-B6E6-7BCD13997105}"/>
              </a:ext>
            </a:extLst>
          </p:cNvPr>
          <p:cNvGrpSpPr/>
          <p:nvPr/>
        </p:nvGrpSpPr>
        <p:grpSpPr>
          <a:xfrm>
            <a:off x="0" y="5677785"/>
            <a:ext cx="6996223" cy="1180215"/>
            <a:chOff x="0" y="5660311"/>
            <a:chExt cx="6992983" cy="1197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E030B6-7ABC-43A2-A2B6-DD90EFD2AE2C}"/>
                </a:ext>
              </a:extLst>
            </p:cNvPr>
            <p:cNvSpPr/>
            <p:nvPr/>
          </p:nvSpPr>
          <p:spPr>
            <a:xfrm>
              <a:off x="0" y="5660311"/>
              <a:ext cx="5364480" cy="11968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45F367-34A9-4217-BFA9-81F1A5683CCD}"/>
                </a:ext>
              </a:extLst>
            </p:cNvPr>
            <p:cNvSpPr/>
            <p:nvPr/>
          </p:nvSpPr>
          <p:spPr>
            <a:xfrm>
              <a:off x="5335985" y="5660311"/>
              <a:ext cx="1656998" cy="1197689"/>
            </a:xfrm>
            <a:custGeom>
              <a:avLst/>
              <a:gdLst>
                <a:gd name="connsiteX0" fmla="*/ 11078 w 1656998"/>
                <a:gd name="connsiteY0" fmla="*/ 0 h 1245326"/>
                <a:gd name="connsiteX1" fmla="*/ 1387032 w 1656998"/>
                <a:gd name="connsiteY1" fmla="*/ 0 h 1245326"/>
                <a:gd name="connsiteX2" fmla="*/ 1656998 w 1656998"/>
                <a:gd name="connsiteY2" fmla="*/ 1245326 h 1245326"/>
                <a:gd name="connsiteX3" fmla="*/ 2369 w 1656998"/>
                <a:gd name="connsiteY3" fmla="*/ 1245326 h 1245326"/>
                <a:gd name="connsiteX4" fmla="*/ 11078 w 1656998"/>
                <a:gd name="connsiteY4" fmla="*/ 0 h 124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998" h="1245326">
                  <a:moveTo>
                    <a:pt x="11078" y="0"/>
                  </a:moveTo>
                  <a:lnTo>
                    <a:pt x="1387032" y="0"/>
                  </a:lnTo>
                  <a:lnTo>
                    <a:pt x="1656998" y="1245326"/>
                  </a:lnTo>
                  <a:lnTo>
                    <a:pt x="2369" y="1245326"/>
                  </a:lnTo>
                  <a:cubicBezTo>
                    <a:pt x="-534" y="815703"/>
                    <a:pt x="-3436" y="386080"/>
                    <a:pt x="110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1C14E40-8354-4477-B6CA-2CF10514F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1406" r="7565" b="11269"/>
          <a:stretch/>
        </p:blipFill>
        <p:spPr>
          <a:xfrm>
            <a:off x="173727" y="5344257"/>
            <a:ext cx="1456701" cy="1396004"/>
          </a:xfrm>
          <a:prstGeom prst="ellipse">
            <a:avLst/>
          </a:prstGeom>
          <a:ln>
            <a:noFill/>
          </a:ln>
          <a:effectLst>
            <a:outerShdw blurRad="76200" dist="63500" dir="2400000" algn="tl" rotWithShape="0">
              <a:prstClr val="black">
                <a:alpha val="32000"/>
              </a:prstClr>
            </a:outerShdw>
          </a:effec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03F3174D-0384-4E97-BB56-5403675DD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50" y="5566875"/>
            <a:ext cx="3559436" cy="137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2600" dirty="0">
                <a:solidFill>
                  <a:schemeClr val="bg1"/>
                </a:solidFill>
                <a:latin typeface="Franklin Gothic Demi Cond" panose="020B0706030402020204" pitchFamily="34" charset="0"/>
                <a:cs typeface="Helvetica" panose="020B0604020202020204" pitchFamily="34" charset="0"/>
              </a:rPr>
              <a:t>Alex Holden</a:t>
            </a:r>
          </a:p>
          <a:p>
            <a:pPr algn="ctr" eaLnBrk="1" hangingPunct="1"/>
            <a:r>
              <a:rPr lang="fr-FR" altLang="en-US" sz="2000" dirty="0">
                <a:solidFill>
                  <a:schemeClr val="bg1"/>
                </a:solidFill>
                <a:latin typeface="Franklin Gothic Demi Cond" panose="020B0706030402020204" pitchFamily="34" charset="0"/>
                <a:cs typeface="Helvetica" panose="020B0604020202020204" pitchFamily="34" charset="0"/>
              </a:rPr>
              <a:t>CISO - Hold Security, LLC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  <a:cs typeface="Helvetica" panose="020B0604020202020204" pitchFamily="34" charset="0"/>
              </a:rPr>
              <a:t>www.holdsecurity.com</a:t>
            </a:r>
            <a:endParaRPr lang="fr-FR" altLang="en-US" sz="2000" dirty="0">
              <a:solidFill>
                <a:schemeClr val="bg1"/>
              </a:solidFill>
              <a:latin typeface="Franklin Gothic Demi Cond" panose="020B07060304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3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6817F1-EB1B-4060-BC7F-93DE9C463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1"/>
            <a:ext cx="12192000" cy="5784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8E0B3-E999-466C-B4CF-36A6C2E4E65E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212EC-E8B2-4EE1-AAAE-08283836602B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10A6D1-0F8A-4ED8-9DDB-E5FDA6967678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308C-0D34-4AFA-B783-83920AA65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9" y="2051452"/>
            <a:ext cx="5768608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100" dirty="0">
                <a:latin typeface="Franklin Gothic Medium" panose="020B0603020102020204" pitchFamily="34" charset="0"/>
              </a:rPr>
              <a:t>July 29, 2017 – Discovery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100" dirty="0">
                <a:latin typeface="Franklin Gothic Medium" panose="020B0603020102020204" pitchFamily="34" charset="0"/>
              </a:rPr>
              <a:t>Struts2 exploit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100" dirty="0">
                <a:latin typeface="Franklin Gothic Medium" panose="020B0603020102020204" pitchFamily="34" charset="0"/>
              </a:rPr>
              <a:t>6 week delay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100" dirty="0">
                <a:latin typeface="Franklin Gothic Medium" panose="020B0603020102020204" pitchFamily="34" charset="0"/>
              </a:rPr>
              <a:t>PANIC!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FB7C4-F001-4B95-9A0C-39DA83DC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76" y="93827"/>
            <a:ext cx="12192000" cy="80625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Happened?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9D81C-A284-42BE-88CC-5F4622FBA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80" y="2890740"/>
            <a:ext cx="8067671" cy="29850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17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1A281C-9C13-4CD4-805A-7AF42BEAE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1"/>
            <a:ext cx="12192000" cy="57840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F50A7A-4361-405A-B60B-54CD3ECCB01D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E85A1-A43F-449F-8DB9-D3D608A69DD9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53E69-40D4-40E9-BDDE-731DABF7AC99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342D0-A32C-4679-B01C-D61881B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591"/>
            <a:ext cx="12190712" cy="106468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Went Wrong?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D1DE4-E061-4225-9562-4E772F8DC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/>
          <a:stretch/>
        </p:blipFill>
        <p:spPr>
          <a:xfrm>
            <a:off x="7358743" y="1858151"/>
            <a:ext cx="4239387" cy="42332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791D2-6B5B-4EBE-9E15-E1F730003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9" y="2562677"/>
            <a:ext cx="7183813" cy="2875684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Franklin Gothic Medium" panose="020B0603020102020204" pitchFamily="34" charset="0"/>
              </a:rPr>
              <a:t>Single point of failure – struts 2?</a:t>
            </a:r>
          </a:p>
          <a:p>
            <a:endParaRPr lang="en-US" sz="3100" dirty="0">
              <a:latin typeface="Franklin Gothic Medium" panose="020B0603020102020204" pitchFamily="34" charset="0"/>
            </a:endParaRPr>
          </a:p>
          <a:p>
            <a:r>
              <a:rPr lang="en-US" sz="3100" dirty="0">
                <a:latin typeface="Franklin Gothic Medium" panose="020B0603020102020204" pitchFamily="34" charset="0"/>
              </a:rPr>
              <a:t>No one watched on the inside?</a:t>
            </a:r>
          </a:p>
          <a:p>
            <a:endParaRPr lang="en-US" sz="3100" dirty="0">
              <a:latin typeface="Franklin Gothic Medium" panose="020B0603020102020204" pitchFamily="34" charset="0"/>
            </a:endParaRPr>
          </a:p>
          <a:p>
            <a:r>
              <a:rPr lang="en-US" sz="3100" dirty="0">
                <a:latin typeface="Franklin Gothic Medium" panose="020B0603020102020204" pitchFamily="34" charset="0"/>
              </a:rPr>
              <a:t>Stealing tons of data goes unnoticed?</a:t>
            </a:r>
          </a:p>
        </p:txBody>
      </p:sp>
    </p:spTree>
    <p:extLst>
      <p:ext uri="{BB962C8B-B14F-4D97-AF65-F5344CB8AC3E}">
        <p14:creationId xmlns:p14="http://schemas.microsoft.com/office/powerpoint/2010/main" val="31188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5751F1-9D12-4827-B83E-1CEAF2E05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326"/>
            <a:ext cx="12192000" cy="5738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46DB54-D372-4CE1-AEA0-9BFAB348C371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81AD33-831C-4F86-87A0-3F1F08A96198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F4C77-53D4-4C23-9824-420633573F75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5A97D-9396-432A-84E2-4AAD00B5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1"/>
            <a:ext cx="12190711" cy="98517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Else is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7B872-DDC3-495D-B20C-87DC3D8C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6" y="2076757"/>
            <a:ext cx="6055331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100" dirty="0">
                <a:latin typeface="Franklin Gothic Medium" panose="020B0603020102020204" pitchFamily="34" charset="0"/>
              </a:rPr>
              <a:t>No consent data aggregation</a:t>
            </a:r>
          </a:p>
          <a:p>
            <a:pPr>
              <a:spcBef>
                <a:spcPts val="0"/>
              </a:spcBef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100" dirty="0">
                <a:latin typeface="Franklin Gothic Medium" panose="020B0603020102020204" pitchFamily="34" charset="0"/>
              </a:rPr>
              <a:t>Protection offered insufficient and self-serving</a:t>
            </a:r>
          </a:p>
          <a:p>
            <a:pPr>
              <a:spcBef>
                <a:spcPts val="0"/>
              </a:spcBef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100" dirty="0">
                <a:latin typeface="Franklin Gothic Medium" panose="020B0603020102020204" pitchFamily="34" charset="0"/>
              </a:rPr>
              <a:t>No recourse</a:t>
            </a:r>
          </a:p>
          <a:p>
            <a:pPr>
              <a:spcBef>
                <a:spcPts val="0"/>
              </a:spcBef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100" dirty="0">
                <a:latin typeface="Franklin Gothic Medium" panose="020B0603020102020204" pitchFamily="34" charset="0"/>
              </a:rPr>
              <a:t>Long term damage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81F77A-03C0-4F86-A5F3-033AB0B29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7544"/>
          <a:stretch/>
        </p:blipFill>
        <p:spPr>
          <a:xfrm>
            <a:off x="6749143" y="1853334"/>
            <a:ext cx="4665904" cy="42228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04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FEDE5C-1714-4C45-AC5A-775678F3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181"/>
            <a:ext cx="12192000" cy="58732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6E67F0-3647-4B1D-B623-F33E01EEB270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57017-88C8-4F42-AD8A-8575FFAC7F05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3A447-AA50-46AC-8C00-61A997985C9D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49B0E-9BCA-4B5A-B03A-CA9B7EC2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8" y="7373"/>
            <a:ext cx="12193288" cy="9858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Secure is Equifax?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6A21A-9480-4313-A95F-D6F1F3FD2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3" t="13056" b="13559"/>
          <a:stretch/>
        </p:blipFill>
        <p:spPr>
          <a:xfrm>
            <a:off x="6928834" y="1452522"/>
            <a:ext cx="3554790" cy="1991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42C52-3854-4C8B-9B9E-803FCD82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93" y="1519486"/>
            <a:ext cx="3072955" cy="1804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3D776-5290-41EC-AF83-850F8B9FC2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71"/>
          <a:stretch/>
        </p:blipFill>
        <p:spPr>
          <a:xfrm>
            <a:off x="5652773" y="3393386"/>
            <a:ext cx="6129814" cy="296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CF801-9929-4524-943C-BF485E8BA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29" y="3443960"/>
            <a:ext cx="5154248" cy="2918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EA40E-A609-41E7-9042-264123FDDD46}"/>
              </a:ext>
            </a:extLst>
          </p:cNvPr>
          <p:cNvSpPr txBox="1"/>
          <p:nvPr/>
        </p:nvSpPr>
        <p:spPr>
          <a:xfrm>
            <a:off x="2493485" y="2339368"/>
            <a:ext cx="17918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admin</a:t>
            </a:r>
          </a:p>
          <a:p>
            <a:r>
              <a:rPr lang="en-US" sz="1700" dirty="0"/>
              <a:t>admin </a:t>
            </a:r>
          </a:p>
        </p:txBody>
      </p:sp>
    </p:spTree>
    <p:extLst>
      <p:ext uri="{BB962C8B-B14F-4D97-AF65-F5344CB8AC3E}">
        <p14:creationId xmlns:p14="http://schemas.microsoft.com/office/powerpoint/2010/main" val="2424779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476A9-5C98-46A8-99C4-0CC1C1E96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E685AD-8D88-42B2-BD10-EFA424BD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818"/>
            <a:ext cx="12192000" cy="5818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036EBE-15C5-4F8C-B559-5952D98F3A30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1BED7-BF22-4C70-B904-E439050CBD0E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46BF2F-30A4-4C1C-A592-5D10E88A0880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10" y="-62361"/>
            <a:ext cx="12192000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Helvetica" panose="020B0604020202020204" pitchFamily="34" charset="0"/>
              </a:rPr>
              <a:t>Yahoo! Breached – What Happened?</a:t>
            </a:r>
            <a:endParaRPr lang="fr-FR" altLang="en-US" sz="4800" b="1" i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2466" y="1773098"/>
            <a:ext cx="9958431" cy="4859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Franklin Gothic Medium" panose="020B0603020102020204" pitchFamily="34" charset="0"/>
              </a:rPr>
              <a:t>2013 Breach</a:t>
            </a:r>
          </a:p>
          <a:p>
            <a:pPr lvl="1">
              <a:spcBef>
                <a:spcPts val="16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Timing</a:t>
            </a:r>
          </a:p>
          <a:p>
            <a:pPr lvl="1">
              <a:spcBef>
                <a:spcPts val="16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3 billion accounts breached</a:t>
            </a:r>
          </a:p>
          <a:p>
            <a:pPr lvl="2"/>
            <a:r>
              <a:rPr lang="en-US" sz="2400" dirty="0">
                <a:latin typeface="Franklin Gothic Medium" panose="020B0603020102020204" pitchFamily="34" charset="0"/>
              </a:rPr>
              <a:t>Secondary services</a:t>
            </a:r>
          </a:p>
          <a:p>
            <a:pPr lvl="1">
              <a:spcBef>
                <a:spcPts val="1600"/>
              </a:spcBef>
              <a:spcAft>
                <a:spcPts val="300"/>
              </a:spcAft>
            </a:pPr>
            <a:r>
              <a:rPr lang="en-US" sz="2900" dirty="0">
                <a:latin typeface="Franklin Gothic Medium" panose="020B0603020102020204" pitchFamily="34" charset="0"/>
              </a:rPr>
              <a:t>Actors</a:t>
            </a:r>
          </a:p>
          <a:p>
            <a:pPr lvl="1">
              <a:spcBef>
                <a:spcPts val="1600"/>
              </a:spcBef>
              <a:spcAft>
                <a:spcPts val="300"/>
              </a:spcAft>
            </a:pPr>
            <a:r>
              <a:rPr lang="en-US" sz="2900" dirty="0">
                <a:latin typeface="Franklin Gothic Medium" panose="020B0603020102020204" pitchFamily="34" charset="0"/>
              </a:rPr>
              <a:t>Data</a:t>
            </a:r>
          </a:p>
          <a:p>
            <a:pPr lvl="1">
              <a:spcBef>
                <a:spcPts val="1600"/>
              </a:spcBef>
              <a:spcAft>
                <a:spcPts val="300"/>
              </a:spcAft>
            </a:pPr>
            <a:r>
              <a:rPr lang="en-US" sz="2900" dirty="0">
                <a:latin typeface="Franklin Gothic Medium" panose="020B0603020102020204" pitchFamily="34" charset="0"/>
              </a:rPr>
              <a:t>Victims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-2" r="9780" b="29049"/>
          <a:stretch/>
        </p:blipFill>
        <p:spPr>
          <a:xfrm>
            <a:off x="6008866" y="1992458"/>
            <a:ext cx="5434198" cy="3946788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4299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A9EB00-89BE-48AF-A6C7-7C951B36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689"/>
            <a:ext cx="12192000" cy="57840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88A080-8696-453E-A888-61D234F454E0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05B61B-32B9-4F52-968F-2E0B13C2E1F5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FA9B9-D20D-4EC9-8A8C-0C179568E60D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1983" y="1962267"/>
            <a:ext cx="7038363" cy="4129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Franklin Gothic Medium" panose="020B0603020102020204" pitchFamily="34" charset="0"/>
              </a:rPr>
              <a:t>2014 Breach Recap</a:t>
            </a:r>
          </a:p>
          <a:p>
            <a:pPr lvl="1">
              <a:spcBef>
                <a:spcPts val="24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State-sponsored actors</a:t>
            </a:r>
          </a:p>
          <a:p>
            <a:pPr lvl="1">
              <a:spcBef>
                <a:spcPts val="24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500 million records stolen</a:t>
            </a:r>
          </a:p>
          <a:p>
            <a:pPr lvl="1">
              <a:spcBef>
                <a:spcPts val="24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Who has the data?</a:t>
            </a:r>
          </a:p>
          <a:p>
            <a:pPr lvl="1">
              <a:spcBef>
                <a:spcPts val="24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Victims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12" y="1916009"/>
            <a:ext cx="5286979" cy="4129748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" y="-65747"/>
            <a:ext cx="12190712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Helvetica" panose="020B0604020202020204" pitchFamily="34" charset="0"/>
              </a:rPr>
              <a:t>Yahoo! Breached – What Happened?</a:t>
            </a:r>
            <a:endParaRPr lang="fr-FR" altLang="en-US" sz="4800" b="1" i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93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CF738FE-1DF4-4D7A-B879-75DBB9A0F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0"/>
            <a:ext cx="12192000" cy="57840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E7B76F-3047-487E-844F-A12098CEC539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53C12-2E18-4AA3-B361-6374D122BB0F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C434C8-771F-4980-89E0-48C0F4F1F17E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2576" y="-75969"/>
            <a:ext cx="12192000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en-US" sz="4800" b="1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Helvetica" panose="020B0604020202020204" pitchFamily="34" charset="0"/>
              </a:rPr>
              <a:t>Late Disclosures</a:t>
            </a:r>
            <a:endParaRPr lang="fr-FR" altLang="en-US" sz="4800" b="1" dirty="0">
              <a:solidFill>
                <a:schemeClr val="bg1">
                  <a:lumMod val="9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2105" y="2315061"/>
            <a:ext cx="6120280" cy="4430827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Franklin Gothic Medium" panose="020B0603020102020204" pitchFamily="34" charset="0"/>
              </a:rPr>
              <a:t>Breach disclosures in 2016 and what to expect in 2017?</a:t>
            </a:r>
          </a:p>
          <a:p>
            <a:endParaRPr lang="en-US" sz="3300" dirty="0">
              <a:latin typeface="Franklin Gothic Medium" panose="020B0603020102020204" pitchFamily="34" charset="0"/>
            </a:endParaRPr>
          </a:p>
          <a:p>
            <a:r>
              <a:rPr lang="en-US" sz="3300" dirty="0">
                <a:latin typeface="Franklin Gothic Medium" panose="020B0603020102020204" pitchFamily="34" charset="0"/>
              </a:rPr>
              <a:t>Stale data can still be useful</a:t>
            </a:r>
          </a:p>
          <a:p>
            <a:endParaRPr lang="en-US" sz="3300" dirty="0">
              <a:latin typeface="Franklin Gothic Medium" panose="020B0603020102020204" pitchFamily="34" charset="0"/>
            </a:endParaRPr>
          </a:p>
          <a:p>
            <a:r>
              <a:rPr lang="en-US" sz="3300" dirty="0">
                <a:latin typeface="Franklin Gothic Medium" panose="020B0603020102020204" pitchFamily="34" charset="0"/>
              </a:rPr>
              <a:t>Threat landscape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55002-BBDC-4B30-A561-1F375E36D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b="6376"/>
          <a:stretch/>
        </p:blipFill>
        <p:spPr>
          <a:xfrm>
            <a:off x="6853646" y="1936268"/>
            <a:ext cx="4592073" cy="40462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888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B45AD2-0B87-48E2-9BB2-00B03DBF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1"/>
            <a:ext cx="12192000" cy="5784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EEE858-9BF7-4A7E-9467-8DBFE3F84E1F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EAB010-9697-4E0E-9B07-99D503B2FF5B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C2DDE7-4F2C-4ADC-BEC0-A454D90AF677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2576" y="-43266"/>
            <a:ext cx="12192000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Helvetica" panose="020B0604020202020204" pitchFamily="34" charset="0"/>
              </a:rPr>
              <a:t>Who Did This?</a:t>
            </a:r>
            <a:endParaRPr lang="fr-FR" altLang="en-US" sz="4800" b="1" i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7387" y="2211284"/>
            <a:ext cx="8111106" cy="41762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ranklin Gothic Medium" panose="020B0603020102020204" pitchFamily="34" charset="0"/>
              </a:rPr>
              <a:t>Hackers profile</a:t>
            </a:r>
          </a:p>
          <a:p>
            <a:endParaRPr lang="en-US" sz="4000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Their intentions</a:t>
            </a:r>
          </a:p>
          <a:p>
            <a:endParaRPr lang="en-US" sz="4000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Their next steps</a:t>
            </a:r>
          </a:p>
        </p:txBody>
      </p:sp>
      <p:pic>
        <p:nvPicPr>
          <p:cNvPr id="15" name="Picture 2" descr="http://www.ansee.ru/img/photo-202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14445"/>
          <a:stretch/>
        </p:blipFill>
        <p:spPr bwMode="auto">
          <a:xfrm>
            <a:off x="6581359" y="1764406"/>
            <a:ext cx="4858402" cy="438991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lumMod val="85000"/>
                <a:lumOff val="15000"/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29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9"/>
            <a:ext cx="12192000" cy="5782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3D67E8-D63C-42ED-9868-59BCF7D6BE07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-12880" y="-26480"/>
            <a:ext cx="12191999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Did Russians Really Hack?</a:t>
            </a:r>
            <a:endParaRPr lang="fr-FR" altLang="en-US" sz="4800" b="1" i="1" dirty="0">
              <a:solidFill>
                <a:schemeClr val="bg1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280DC-04A3-4206-8DE1-47133C77A247}"/>
              </a:ext>
            </a:extLst>
          </p:cNvPr>
          <p:cNvSpPr/>
          <p:nvPr/>
        </p:nvSpPr>
        <p:spPr>
          <a:xfrm>
            <a:off x="-1288" y="1099739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4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75B5D-213B-43B9-BF73-F4EA48986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54"/>
            <a:ext cx="12192000" cy="5681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5C3A16-5ABE-4BAA-B349-AE0838D75044}"/>
              </a:ext>
            </a:extLst>
          </p:cNvPr>
          <p:cNvSpPr/>
          <p:nvPr/>
        </p:nvSpPr>
        <p:spPr>
          <a:xfrm>
            <a:off x="355320" y="1536517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DFE6C-E792-42A3-AFAA-6A75C9B99F18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4A73BD-F33E-4500-8B2C-6A3023CFAEB5}"/>
              </a:ext>
            </a:extLst>
          </p:cNvPr>
          <p:cNvSpPr txBox="1">
            <a:spLocks/>
          </p:cNvSpPr>
          <p:nvPr/>
        </p:nvSpPr>
        <p:spPr>
          <a:xfrm>
            <a:off x="1" y="125235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Who Am 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5BC330-8BC1-4542-B588-A7BDC99AD6C4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552D5-E393-45A3-9658-9CBE6D5B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023" y="2422965"/>
            <a:ext cx="6038446" cy="3979503"/>
          </a:xfrm>
          <a:effectLst/>
        </p:spPr>
        <p:txBody>
          <a:bodyPr>
            <a:normAutofit/>
          </a:bodyPr>
          <a:lstStyle/>
          <a:p>
            <a:pPr indent="-365760">
              <a:spcBef>
                <a:spcPts val="600"/>
              </a:spcBef>
            </a:pPr>
            <a:r>
              <a:rPr lang="en-US" sz="4000" dirty="0">
                <a:latin typeface="Franklin Gothic Medium" panose="020B0603020102020204" pitchFamily="34" charset="0"/>
              </a:rPr>
              <a:t>IT Professional</a:t>
            </a:r>
          </a:p>
          <a:p>
            <a:pPr indent="-365760">
              <a:spcBef>
                <a:spcPts val="600"/>
              </a:spcBef>
            </a:pPr>
            <a:endParaRPr lang="en-US" sz="4000" dirty="0">
              <a:latin typeface="Franklin Gothic Medium" panose="020B0603020102020204" pitchFamily="34" charset="0"/>
            </a:endParaRPr>
          </a:p>
          <a:p>
            <a:pPr indent="-365760">
              <a:spcBef>
                <a:spcPts val="600"/>
              </a:spcBef>
            </a:pPr>
            <a:r>
              <a:rPr lang="en-US" sz="4000" dirty="0">
                <a:latin typeface="Franklin Gothic Medium" panose="020B0603020102020204" pitchFamily="34" charset="0"/>
              </a:rPr>
              <a:t>Security Researcher</a:t>
            </a:r>
          </a:p>
          <a:p>
            <a:pPr indent="-365760">
              <a:spcBef>
                <a:spcPts val="600"/>
              </a:spcBef>
            </a:pPr>
            <a:endParaRPr lang="en-US" sz="4000" dirty="0">
              <a:latin typeface="Franklin Gothic Medium" panose="020B0603020102020204" pitchFamily="34" charset="0"/>
            </a:endParaRPr>
          </a:p>
          <a:p>
            <a:pPr indent="-365760">
              <a:spcBef>
                <a:spcPts val="600"/>
              </a:spcBef>
            </a:pPr>
            <a:r>
              <a:rPr lang="en-US" sz="4000" dirty="0">
                <a:latin typeface="Franklin Gothic Medium" panose="020B0603020102020204" pitchFamily="34" charset="0"/>
              </a:rPr>
              <a:t>Hacker Hunter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783687-59E4-4BA4-AC4F-6D6D3FBA7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2133312"/>
            <a:ext cx="3716330" cy="37163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2441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394DD0-0BF2-4C2E-8E92-0AA1666C5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255"/>
            <a:ext cx="12192000" cy="58375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965B03-30E3-4074-900A-01982007143E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FAECDC-E6EF-47A6-A3C4-F0346A8092E7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7660E-E8DD-4F6C-8173-6978CAB16D60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8853" y="1896148"/>
            <a:ext cx="7993876" cy="41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274320">
              <a:spcBef>
                <a:spcPts val="60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 forced into hacking</a:t>
            </a:r>
          </a:p>
          <a:p>
            <a:pPr indent="-274320">
              <a:spcBef>
                <a:spcPts val="60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Collaborative learning structure</a:t>
            </a:r>
          </a:p>
          <a:p>
            <a:pPr indent="-274320">
              <a:spcBef>
                <a:spcPts val="60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Monetizing at any cost</a:t>
            </a:r>
          </a:p>
          <a:p>
            <a:pPr indent="-274320">
              <a:spcBef>
                <a:spcPts val="60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Perceived enemies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2445"/>
          <a:stretch/>
        </p:blipFill>
        <p:spPr>
          <a:xfrm>
            <a:off x="7474693" y="1730878"/>
            <a:ext cx="4060065" cy="4403114"/>
          </a:xfrm>
          <a:prstGeom prst="rect">
            <a:avLst/>
          </a:prstGeom>
          <a:ln w="762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1289" y="-25758"/>
            <a:ext cx="12193289" cy="10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 dirty="0">
                <a:solidFill>
                  <a:schemeClr val="bg1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 We Know About the Russian Hackers?</a:t>
            </a:r>
            <a:endParaRPr lang="fr-FR" altLang="en-US" sz="4500" i="1" dirty="0">
              <a:solidFill>
                <a:schemeClr val="bg1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74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7D996F-85CC-4CB8-9CF5-57F547F9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1"/>
            <a:ext cx="12192000" cy="5784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4920C2-CA46-415A-9B00-4B9FA7F7CC61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C78918-8CCA-4C7B-883C-2D86C0F183D0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86C58E-E275-4ED4-82D7-D735FE105064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-77215"/>
            <a:ext cx="12191997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Hackers View of Us</a:t>
            </a:r>
            <a:endParaRPr lang="fr-FR" altLang="en-US" sz="4800" i="1" dirty="0">
              <a:solidFill>
                <a:schemeClr val="bg1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768136" y="2904661"/>
            <a:ext cx="10653150" cy="34018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“I’m fighting a holy war against the West… They drive their Rolls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Royces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 and go home to their million-dollar houses, while people here are struggling. I will never harm my fellow Slavs; but America, Europe, and Australia deserve it.”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250" y="1888994"/>
            <a:ext cx="5895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5760">
              <a:buFont typeface="Arial" panose="020B0604020202020204" pitchFamily="34" charset="0"/>
              <a:buChar char="•"/>
            </a:pPr>
            <a:r>
              <a:rPr lang="en-US" sz="3800" dirty="0">
                <a:latin typeface="Franklin Gothic Medium" panose="020B0603020102020204" pitchFamily="34" charset="0"/>
              </a:rPr>
              <a:t>War of stereotypes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8157" y="5424456"/>
            <a:ext cx="385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- aqua (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jabberzeus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3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D2E219-1A2A-4A6D-85D1-EBD5DB7AB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007"/>
            <a:ext cx="12192000" cy="58009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86D012-209E-423E-956C-125BD47581AE}"/>
              </a:ext>
            </a:extLst>
          </p:cNvPr>
          <p:cNvSpPr/>
          <p:nvPr/>
        </p:nvSpPr>
        <p:spPr>
          <a:xfrm>
            <a:off x="355320" y="1442253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E2E20-367F-42A0-B494-1D4427E8F604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2FFCC3-A71F-47D5-AE88-23EC5485A421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" y="-45172"/>
            <a:ext cx="12192001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Russian State Sponsored Hacking</a:t>
            </a:r>
            <a:endParaRPr lang="fr-FR" altLang="en-US" sz="4800" i="1" dirty="0">
              <a:solidFill>
                <a:schemeClr val="bg1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0210" y="1958977"/>
            <a:ext cx="7993876" cy="39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Covert Techniques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Targets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Exchange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 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87" y="1647929"/>
            <a:ext cx="3943350" cy="4619625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205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27CA62-D8D8-4000-B6A2-D68422BFF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0"/>
            <a:ext cx="12192000" cy="57840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A82245-7C3E-498E-9D5C-9EF5E1FAEADA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847C2A-EA3A-4144-980F-1B6D45E27376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8CC8E0-82A3-49B0-97EF-D115AD605AC2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" y="-34280"/>
            <a:ext cx="12192001" cy="110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Russian Activists</a:t>
            </a:r>
            <a:endParaRPr lang="fr-FR" altLang="en-US" sz="4800" i="1" dirty="0">
              <a:solidFill>
                <a:schemeClr val="bg1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2430" y="1939225"/>
            <a:ext cx="5785495" cy="402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7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7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 Targets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7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 in US Elections</a:t>
            </a:r>
          </a:p>
          <a:p>
            <a:pPr indent="-36576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altLang="en-US" sz="3700" dirty="0">
                <a:latin typeface="Franklin Gothic Medium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 Goals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35" y="1791179"/>
            <a:ext cx="5135671" cy="4249360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436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9D28B3-44FF-4160-9AE5-5D43C8502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0"/>
            <a:ext cx="12192000" cy="5784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D20437-6C07-4056-B17F-404F52E503DD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89FCA-2B3B-4764-B042-545DDBBCC9F2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68F6A1-E753-4446-A138-AE04F6A4FF42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4663B2-6B29-4593-AE4B-52083E6E9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1524" r="2771" b="1926"/>
          <a:stretch/>
        </p:blipFill>
        <p:spPr>
          <a:xfrm>
            <a:off x="6426926" y="2011754"/>
            <a:ext cx="5147968" cy="401150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B7EDBA-786B-4ADE-B159-E83B3CE31AC8}"/>
              </a:ext>
            </a:extLst>
          </p:cNvPr>
          <p:cNvSpPr txBox="1">
            <a:spLocks/>
          </p:cNvSpPr>
          <p:nvPr/>
        </p:nvSpPr>
        <p:spPr>
          <a:xfrm>
            <a:off x="0" y="-201368"/>
            <a:ext cx="12190425" cy="1102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Security Human Intelligence + AI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C9DE1F-8A01-47D9-BA69-255B0A3E9452}"/>
              </a:ext>
            </a:extLst>
          </p:cNvPr>
          <p:cNvSpPr txBox="1">
            <a:spLocks/>
          </p:cNvSpPr>
          <p:nvPr/>
        </p:nvSpPr>
        <p:spPr>
          <a:xfrm>
            <a:off x="472918" y="1769999"/>
            <a:ext cx="6100494" cy="430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7432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latin typeface="Franklin Gothic Medium" panose="020B0603020102020204" pitchFamily="34" charset="0"/>
              </a:rPr>
              <a:t>Early stages of AI awareness</a:t>
            </a:r>
          </a:p>
          <a:p>
            <a:pPr marL="822960" indent="-27432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Fear of making mistakes</a:t>
            </a:r>
          </a:p>
          <a:p>
            <a:pPr marL="822960" indent="-27432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Not fully leveraged existing tools</a:t>
            </a:r>
          </a:p>
          <a:p>
            <a:pPr marL="77724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800" dirty="0">
              <a:latin typeface="Franklin Gothic Medium" panose="020B0603020102020204" pitchFamily="34" charset="0"/>
            </a:endParaRPr>
          </a:p>
          <a:p>
            <a:pPr marL="274320" indent="-27432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latin typeface="Franklin Gothic Medium" panose="020B0603020102020204" pitchFamily="34" charset="0"/>
              </a:rPr>
              <a:t>AI advances in prediction       and response</a:t>
            </a:r>
          </a:p>
          <a:p>
            <a:pPr marL="77724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300" dirty="0">
              <a:latin typeface="Franklin Gothic Medium" panose="020B0603020102020204" pitchFamily="34" charset="0"/>
            </a:endParaRPr>
          </a:p>
          <a:p>
            <a:pPr marL="228600" indent="-27432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latin typeface="Franklin Gothic Medium" panose="020B0603020102020204" pitchFamily="34" charset="0"/>
              </a:rPr>
              <a:t>Learning curves</a:t>
            </a:r>
          </a:p>
        </p:txBody>
      </p:sp>
    </p:spTree>
    <p:extLst>
      <p:ext uri="{BB962C8B-B14F-4D97-AF65-F5344CB8AC3E}">
        <p14:creationId xmlns:p14="http://schemas.microsoft.com/office/powerpoint/2010/main" val="3941631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9D28B3-44FF-4160-9AE5-5D43C8502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80"/>
            <a:ext cx="12192000" cy="5784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D20437-6C07-4056-B17F-404F52E503DD}"/>
              </a:ext>
            </a:extLst>
          </p:cNvPr>
          <p:cNvSpPr/>
          <p:nvPr/>
        </p:nvSpPr>
        <p:spPr>
          <a:xfrm>
            <a:off x="355320" y="1433544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89FCA-2B3B-4764-B042-545DDBBCC9F2}"/>
              </a:ext>
            </a:extLst>
          </p:cNvPr>
          <p:cNvSpPr/>
          <p:nvPr/>
        </p:nvSpPr>
        <p:spPr>
          <a:xfrm>
            <a:off x="-1288" y="-102973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68F6A1-E753-4446-A138-AE04F6A4FF42}"/>
              </a:ext>
            </a:extLst>
          </p:cNvPr>
          <p:cNvSpPr/>
          <p:nvPr/>
        </p:nvSpPr>
        <p:spPr>
          <a:xfrm>
            <a:off x="-1288" y="1073981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B7EDBA-786B-4ADE-B159-E83B3CE31AC8}"/>
              </a:ext>
            </a:extLst>
          </p:cNvPr>
          <p:cNvSpPr txBox="1">
            <a:spLocks/>
          </p:cNvSpPr>
          <p:nvPr/>
        </p:nvSpPr>
        <p:spPr>
          <a:xfrm>
            <a:off x="0" y="-201368"/>
            <a:ext cx="12190425" cy="1102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Do We Do?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C9DE1F-8A01-47D9-BA69-255B0A3E9452}"/>
              </a:ext>
            </a:extLst>
          </p:cNvPr>
          <p:cNvSpPr txBox="1">
            <a:spLocks/>
          </p:cNvSpPr>
          <p:nvPr/>
        </p:nvSpPr>
        <p:spPr>
          <a:xfrm>
            <a:off x="472918" y="2011754"/>
            <a:ext cx="5259142" cy="430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l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" panose="020B0603020102020204" pitchFamily="34" charset="0"/>
              </a:rPr>
              <a:t>We will make mistakes!</a:t>
            </a:r>
          </a:p>
          <a:p>
            <a:pPr marL="274320" indent="-274320" algn="l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" panose="020B0603020102020204" pitchFamily="34" charset="0"/>
              </a:rPr>
              <a:t>Learning from your mistakes  as an art form</a:t>
            </a:r>
          </a:p>
          <a:p>
            <a:pPr marL="274320" indent="-274320" algn="l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" panose="020B0603020102020204" pitchFamily="34" charset="0"/>
              </a:rPr>
              <a:t>Embrace Risk Management</a:t>
            </a:r>
          </a:p>
          <a:p>
            <a:pPr marL="274320" indent="-274320" algn="l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" panose="020B0603020102020204" pitchFamily="34" charset="0"/>
              </a:rPr>
              <a:t>*DLC – path of constant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5EC11-9BA3-4AD7-B70B-E5DF09AC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8" y="1811771"/>
            <a:ext cx="4629355" cy="43084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908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3F5C-5E65-448E-94D9-6B88B127F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/>
          <a:stretch/>
        </p:blipFill>
        <p:spPr>
          <a:xfrm>
            <a:off x="0" y="679269"/>
            <a:ext cx="12192000" cy="5618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0FF1A-1D14-4461-B358-579224FF78B8}"/>
              </a:ext>
            </a:extLst>
          </p:cNvPr>
          <p:cNvSpPr/>
          <p:nvPr/>
        </p:nvSpPr>
        <p:spPr>
          <a:xfrm>
            <a:off x="0" y="5795319"/>
            <a:ext cx="12192000" cy="1062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DFDDE-1B2E-48FD-8B31-44DC8B09C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1406" r="7565" b="11269"/>
          <a:stretch/>
        </p:blipFill>
        <p:spPr>
          <a:xfrm>
            <a:off x="172584" y="5955231"/>
            <a:ext cx="809850" cy="776106"/>
          </a:xfrm>
          <a:prstGeom prst="ellipse">
            <a:avLst/>
          </a:prstGeom>
          <a:ln>
            <a:noFill/>
          </a:ln>
          <a:effectLst>
            <a:outerShdw blurRad="76200" dist="63500" dir="24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4CE73-2904-4191-B9E1-C146CA87D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7" y="5992568"/>
            <a:ext cx="710194" cy="71019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4FD6EBC-DE66-4D91-A566-684420848A08}"/>
              </a:ext>
            </a:extLst>
          </p:cNvPr>
          <p:cNvSpPr txBox="1">
            <a:spLocks/>
          </p:cNvSpPr>
          <p:nvPr/>
        </p:nvSpPr>
        <p:spPr>
          <a:xfrm>
            <a:off x="1692171" y="5882139"/>
            <a:ext cx="9226037" cy="97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500" dirty="0">
                <a:effectLst/>
                <a:latin typeface="Franklin Gothic Demi" panose="020B0703020102020204" pitchFamily="34" charset="0"/>
                <a:cs typeface="Helvetica" panose="020B0604020202020204" pitchFamily="34" charset="0"/>
              </a:rPr>
              <a:t>Please contact us at: </a:t>
            </a:r>
          </a:p>
          <a:p>
            <a:pPr>
              <a:spcBef>
                <a:spcPts val="0"/>
              </a:spcBef>
            </a:pPr>
            <a:r>
              <a:rPr lang="en-US" sz="2500" dirty="0">
                <a:effectLst/>
                <a:latin typeface="Franklin Gothic Demi" panose="020B0703020102020204" pitchFamily="34" charset="0"/>
                <a:cs typeface="Helvetica" panose="020B0604020202020204" pitchFamily="34" charset="0"/>
              </a:rPr>
              <a:t>aholden@HoldSecurity.com or www.holdsecurity.com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1B6B4C-B1A2-405E-AF3A-964E3564F5A0}"/>
              </a:ext>
            </a:extLst>
          </p:cNvPr>
          <p:cNvSpPr/>
          <p:nvPr/>
        </p:nvSpPr>
        <p:spPr>
          <a:xfrm>
            <a:off x="0" y="-23325"/>
            <a:ext cx="12192000" cy="9659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40C9B-141F-41E9-80A8-2CFB43C71CC5}"/>
              </a:ext>
            </a:extLst>
          </p:cNvPr>
          <p:cNvSpPr txBox="1"/>
          <p:nvPr/>
        </p:nvSpPr>
        <p:spPr>
          <a:xfrm>
            <a:off x="17415" y="-95366"/>
            <a:ext cx="12192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spc="3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2624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5FD4AB-3B23-46DD-94E7-8DBEBFA1C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54"/>
            <a:ext cx="12192000" cy="56810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1FD43-C7A9-4D61-A636-EDFC54E05304}"/>
              </a:ext>
            </a:extLst>
          </p:cNvPr>
          <p:cNvSpPr/>
          <p:nvPr/>
        </p:nvSpPr>
        <p:spPr>
          <a:xfrm>
            <a:off x="355320" y="1536517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507499-83C2-422E-BB23-24515BD4B2D3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AE7C3B-A89B-4DA4-8939-7350E1946941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4A73BD-F33E-4500-8B2C-6A3023CFAEB5}"/>
              </a:ext>
            </a:extLst>
          </p:cNvPr>
          <p:cNvSpPr txBox="1">
            <a:spLocks/>
          </p:cNvSpPr>
          <p:nvPr/>
        </p:nvSpPr>
        <p:spPr>
          <a:xfrm>
            <a:off x="1" y="83045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Threat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552D5-E393-45A3-9658-9CBE6D5B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91" y="1857290"/>
            <a:ext cx="12050779" cy="4917665"/>
          </a:xfrm>
          <a:effectLst/>
        </p:spPr>
        <p:txBody>
          <a:bodyPr>
            <a:normAutofit/>
          </a:bodyPr>
          <a:lstStyle/>
          <a:p>
            <a:pPr indent="-365760">
              <a:spcBef>
                <a:spcPts val="1600"/>
              </a:spcBef>
              <a:spcAft>
                <a:spcPts val="1800"/>
              </a:spcAft>
            </a:pPr>
            <a:r>
              <a:rPr lang="en-US" sz="3500" dirty="0">
                <a:latin typeface="Franklin Gothic Medium" panose="020B0603020102020204" pitchFamily="34" charset="0"/>
              </a:rPr>
              <a:t>Staying ahead of hackers</a:t>
            </a:r>
          </a:p>
          <a:p>
            <a:pPr indent="-365760">
              <a:spcBef>
                <a:spcPts val="1600"/>
              </a:spcBef>
              <a:spcAft>
                <a:spcPts val="1800"/>
              </a:spcAft>
            </a:pPr>
            <a:r>
              <a:rPr lang="en-US" sz="3500" dirty="0">
                <a:latin typeface="Franklin Gothic Medium" panose="020B0603020102020204" pitchFamily="34" charset="0"/>
              </a:rPr>
              <a:t>6,600,000,000 stolen credentials recovered</a:t>
            </a:r>
          </a:p>
          <a:p>
            <a:pPr indent="-365760">
              <a:spcBef>
                <a:spcPts val="1600"/>
              </a:spcBef>
              <a:spcAft>
                <a:spcPts val="1800"/>
              </a:spcAft>
            </a:pPr>
            <a:r>
              <a:rPr lang="en-US" sz="3500" dirty="0">
                <a:latin typeface="Franklin Gothic Medium" panose="020B0603020102020204" pitchFamily="34" charset="0"/>
              </a:rPr>
              <a:t>4,000,000,000 botnet logs collected</a:t>
            </a:r>
          </a:p>
          <a:p>
            <a:pPr indent="-365760">
              <a:spcBef>
                <a:spcPts val="1600"/>
              </a:spcBef>
              <a:spcAft>
                <a:spcPts val="1800"/>
              </a:spcAft>
            </a:pPr>
            <a:r>
              <a:rPr lang="en-US" sz="3500" dirty="0">
                <a:latin typeface="Franklin Gothic Medium" panose="020B0603020102020204" pitchFamily="34" charset="0"/>
              </a:rPr>
              <a:t>100,000,000 financial records recovered</a:t>
            </a:r>
          </a:p>
          <a:p>
            <a:pPr indent="-365760">
              <a:spcBef>
                <a:spcPts val="1600"/>
              </a:spcBef>
              <a:spcAft>
                <a:spcPts val="1800"/>
              </a:spcAft>
            </a:pPr>
            <a:r>
              <a:rPr lang="en-US" sz="3500" dirty="0">
                <a:latin typeface="Franklin Gothic Medium" panose="020B0603020102020204" pitchFamily="34" charset="0"/>
              </a:rPr>
              <a:t>5,000,000 site compromises identified</a:t>
            </a:r>
          </a:p>
        </p:txBody>
      </p:sp>
    </p:spTree>
    <p:extLst>
      <p:ext uri="{BB962C8B-B14F-4D97-AF65-F5344CB8AC3E}">
        <p14:creationId xmlns:p14="http://schemas.microsoft.com/office/powerpoint/2010/main" val="3669024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5C14A7-5B99-4DCC-9ADF-5919D752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54"/>
            <a:ext cx="12192000" cy="56810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3CBBA5F-60C9-4075-BE5A-BDAC2E554CCE}"/>
              </a:ext>
            </a:extLst>
          </p:cNvPr>
          <p:cNvSpPr/>
          <p:nvPr/>
        </p:nvSpPr>
        <p:spPr>
          <a:xfrm>
            <a:off x="355320" y="1536517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B08EC4-C369-4912-B856-997D9A8D7599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9E84DF-EE52-462A-A397-D7A4E11A0162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4A73BD-F33E-4500-8B2C-6A3023CFAEB5}"/>
              </a:ext>
            </a:extLst>
          </p:cNvPr>
          <p:cNvSpPr txBox="1">
            <a:spLocks/>
          </p:cNvSpPr>
          <p:nvPr/>
        </p:nvSpPr>
        <p:spPr>
          <a:xfrm>
            <a:off x="1" y="78672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My Resume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8671D-BD89-40BD-84AF-EAF3B1BE6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88" y="4447390"/>
            <a:ext cx="1484691" cy="18707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FA2A41-C323-4FCD-9D3E-6894AA055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" y="1885728"/>
            <a:ext cx="4366949" cy="855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CB0F0A-7EDC-4FAA-832E-37F91C43F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69" y="4315363"/>
            <a:ext cx="1701425" cy="2077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5B68AB-6EA4-486E-BA7D-94125AF81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46" y="4514896"/>
            <a:ext cx="1806256" cy="2019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CB9B84-DEF2-4B7A-BFBA-69A411945E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b="13454"/>
          <a:stretch/>
        </p:blipFill>
        <p:spPr>
          <a:xfrm>
            <a:off x="9325357" y="4654522"/>
            <a:ext cx="2268128" cy="18179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9E2963-FAB7-4177-B4FF-C8912FC588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6689" r="4259" b="17012"/>
          <a:stretch/>
        </p:blipFill>
        <p:spPr>
          <a:xfrm>
            <a:off x="5253642" y="1824804"/>
            <a:ext cx="2847953" cy="9147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351659-9134-43C1-A638-E4C9746EB6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6425"/>
          <a:stretch/>
        </p:blipFill>
        <p:spPr>
          <a:xfrm>
            <a:off x="8389152" y="1843329"/>
            <a:ext cx="3170151" cy="888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0F55EB-ADDA-4702-9791-6C1D587AD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23" y="2849949"/>
            <a:ext cx="2838273" cy="15549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FC02A15-9640-4AC7-9ACC-19DED5D6A6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13990" r="15002" b="13075"/>
          <a:stretch/>
        </p:blipFill>
        <p:spPr>
          <a:xfrm>
            <a:off x="355320" y="3206596"/>
            <a:ext cx="1937610" cy="8289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7C51022-ACD1-49A5-A44A-CECA31FB8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2" y="4423519"/>
            <a:ext cx="2160315" cy="1991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E8B984-8503-4320-8AFC-358935DA79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3239676"/>
            <a:ext cx="2911039" cy="8296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DA3887-35BA-4A13-AB84-BC177C6FFD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780" y="3230361"/>
            <a:ext cx="2838273" cy="7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CC16BBF-2F94-40DD-AE9A-FE73A0932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54"/>
            <a:ext cx="12192000" cy="56810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EFA492-A5E5-410B-85B1-75E95EB720F3}"/>
              </a:ext>
            </a:extLst>
          </p:cNvPr>
          <p:cNvSpPr/>
          <p:nvPr/>
        </p:nvSpPr>
        <p:spPr>
          <a:xfrm>
            <a:off x="355320" y="1536517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BA002C-B91B-413D-AD7E-F00089E2C712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741AE8-2E9F-4B16-B99C-1F1792BC69A8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B526E-61CD-4CB5-9708-31631C43AB94}"/>
              </a:ext>
            </a:extLst>
          </p:cNvPr>
          <p:cNvSpPr txBox="1">
            <a:spLocks/>
          </p:cNvSpPr>
          <p:nvPr/>
        </p:nvSpPr>
        <p:spPr>
          <a:xfrm>
            <a:off x="1" y="100896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Terminolo</a:t>
            </a:r>
            <a:r>
              <a:rPr lang="en-US" sz="4800" b="1" spc="3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</a:t>
            </a:r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4C468F-8B8F-4051-9EFC-A8490FE3F198}"/>
              </a:ext>
            </a:extLst>
          </p:cNvPr>
          <p:cNvSpPr txBox="1">
            <a:spLocks/>
          </p:cNvSpPr>
          <p:nvPr/>
        </p:nvSpPr>
        <p:spPr>
          <a:xfrm>
            <a:off x="336638" y="1732735"/>
            <a:ext cx="11854074" cy="5022292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643A2-3945-4C19-A2E8-BAD92CF57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81" y="1743453"/>
            <a:ext cx="4783359" cy="4628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BD12CD-47B7-4F90-86EB-DB6A496266AA}"/>
              </a:ext>
            </a:extLst>
          </p:cNvPr>
          <p:cNvSpPr txBox="1">
            <a:spLocks/>
          </p:cNvSpPr>
          <p:nvPr/>
        </p:nvSpPr>
        <p:spPr>
          <a:xfrm>
            <a:off x="425472" y="2323659"/>
            <a:ext cx="6654800" cy="421086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1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Internet</a:t>
            </a:r>
            <a:r>
              <a:rPr lang="en-US" sz="3100" dirty="0">
                <a:latin typeface="Franklin Gothic Medium" panose="020B0603020102020204" pitchFamily="34" charset="0"/>
              </a:rPr>
              <a:t> - Intended to be </a:t>
            </a:r>
            <a:r>
              <a:rPr lang="en-US" sz="3100" u="sng" dirty="0">
                <a:latin typeface="Franklin Gothic Medium" panose="020B0603020102020204" pitchFamily="34" charset="0"/>
              </a:rPr>
              <a:t>Public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1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Deep Web </a:t>
            </a:r>
            <a:r>
              <a:rPr lang="en-US" sz="3100" dirty="0">
                <a:latin typeface="Franklin Gothic Medium" panose="020B0603020102020204" pitchFamily="34" charset="0"/>
              </a:rPr>
              <a:t>- Intended to be </a:t>
            </a:r>
            <a:r>
              <a:rPr lang="en-US" sz="3100" u="sng" dirty="0">
                <a:latin typeface="Franklin Gothic Medium" panose="020B0603020102020204" pitchFamily="34" charset="0"/>
              </a:rPr>
              <a:t>Private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100" dirty="0">
              <a:latin typeface="Franklin Gothic Medium" panose="020B06030201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1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Dark Web </a:t>
            </a:r>
            <a:r>
              <a:rPr lang="en-US" sz="3100" dirty="0">
                <a:latin typeface="Franklin Gothic Medium" panose="020B0603020102020204" pitchFamily="34" charset="0"/>
              </a:rPr>
              <a:t>- Intended to be </a:t>
            </a:r>
            <a:r>
              <a:rPr lang="en-US" sz="3100" u="sng" dirty="0">
                <a:latin typeface="Franklin Gothic Medium" panose="020B0603020102020204" pitchFamily="34" charset="0"/>
              </a:rPr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396257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D806C2-F593-4E55-8AB2-D070F17E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38"/>
            <a:ext cx="12192000" cy="57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FDEA24-0DC9-44DA-BC84-E91FC4BDCBFA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5CA66-105F-4FE2-9436-64C8D57F456A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E02691-FAB5-435C-9ADF-375C1E56F214}"/>
              </a:ext>
            </a:extLst>
          </p:cNvPr>
          <p:cNvSpPr/>
          <p:nvPr/>
        </p:nvSpPr>
        <p:spPr>
          <a:xfrm>
            <a:off x="355320" y="1536576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B526E-61CD-4CB5-9708-31631C43AB94}"/>
              </a:ext>
            </a:extLst>
          </p:cNvPr>
          <p:cNvSpPr txBox="1">
            <a:spLocks/>
          </p:cNvSpPr>
          <p:nvPr/>
        </p:nvSpPr>
        <p:spPr>
          <a:xfrm>
            <a:off x="1" y="92690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Dark Web Components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4C468F-8B8F-4051-9EFC-A8490FE3F198}"/>
              </a:ext>
            </a:extLst>
          </p:cNvPr>
          <p:cNvSpPr txBox="1">
            <a:spLocks/>
          </p:cNvSpPr>
          <p:nvPr/>
        </p:nvSpPr>
        <p:spPr>
          <a:xfrm>
            <a:off x="557212" y="1690514"/>
            <a:ext cx="11990107" cy="5022292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Spam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Cash Out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Drugs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ID Theft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Ransomware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Injects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Cyber Warfare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Shop &amp; Drop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Weapons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Verification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Denial of Service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Industrial Espionage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Defacement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Botnet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Hijacking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Impersonations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Viruses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0days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Social scams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dirty="0">
                <a:latin typeface="Franklin Gothic Medium" panose="020B0603020102020204" pitchFamily="34" charset="0"/>
              </a:rPr>
              <a:t>(dating)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Hacktivism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Phishing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 err="1">
                <a:latin typeface="Franklin Gothic Medium" panose="020B0603020102020204" pitchFamily="34" charset="0"/>
              </a:rPr>
              <a:t>Crypting</a:t>
            </a:r>
            <a:endParaRPr lang="en-US" sz="2900" dirty="0">
              <a:latin typeface="Franklin Gothic Medium" panose="020B06030201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ranklin Gothic Medium" panose="020B0603020102020204" pitchFamily="34" charset="0"/>
              </a:rPr>
              <a:t>Hacking</a:t>
            </a:r>
          </a:p>
        </p:txBody>
      </p:sp>
    </p:spTree>
    <p:extLst>
      <p:ext uri="{BB962C8B-B14F-4D97-AF65-F5344CB8AC3E}">
        <p14:creationId xmlns:p14="http://schemas.microsoft.com/office/powerpoint/2010/main" val="285462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D806C2-F593-4E55-8AB2-D070F17E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38"/>
            <a:ext cx="12192000" cy="57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FDEA24-0DC9-44DA-BC84-E91FC4BDCBFA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5CA66-105F-4FE2-9436-64C8D57F456A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E02691-FAB5-435C-9ADF-375C1E56F214}"/>
              </a:ext>
            </a:extLst>
          </p:cNvPr>
          <p:cNvSpPr/>
          <p:nvPr/>
        </p:nvSpPr>
        <p:spPr>
          <a:xfrm>
            <a:off x="355320" y="1536576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B526E-61CD-4CB5-9708-31631C43AB94}"/>
              </a:ext>
            </a:extLst>
          </p:cNvPr>
          <p:cNvSpPr txBox="1">
            <a:spLocks/>
          </p:cNvSpPr>
          <p:nvPr/>
        </p:nvSpPr>
        <p:spPr>
          <a:xfrm>
            <a:off x="1" y="92690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When You Do Security Right, Does Anyone Notice?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BB7B2-8063-42BF-A355-08B5F6519036}"/>
              </a:ext>
            </a:extLst>
          </p:cNvPr>
          <p:cNvSpPr txBox="1"/>
          <p:nvPr/>
        </p:nvSpPr>
        <p:spPr>
          <a:xfrm>
            <a:off x="355319" y="4241756"/>
            <a:ext cx="5541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3100" dirty="0">
                <a:latin typeface="Franklin Gothic Medium" panose="020B0603020102020204" pitchFamily="34" charset="0"/>
              </a:rPr>
              <a:t>United Airlines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Changed authentication system              to combat mass abuse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Bug bounty program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One of least preferred brands by hackers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C1C01-E4ED-41C5-B89C-27DE4A865B2C}"/>
              </a:ext>
            </a:extLst>
          </p:cNvPr>
          <p:cNvSpPr txBox="1"/>
          <p:nvPr/>
        </p:nvSpPr>
        <p:spPr>
          <a:xfrm>
            <a:off x="355319" y="1761770"/>
            <a:ext cx="5131082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3100" dirty="0">
                <a:latin typeface="Franklin Gothic Medium" panose="020B0603020102020204" pitchFamily="34" charset="0"/>
              </a:rPr>
              <a:t>JP Morgan Breach 2014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Breach full impact never disclosed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$250,000,000 budget allocated toward security</a:t>
            </a:r>
          </a:p>
          <a:p>
            <a:pPr marL="914400" lvl="1" indent="-27432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 panose="020B0603020102020204" pitchFamily="34" charset="0"/>
              </a:rPr>
              <a:t>No major incidents since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7B40E-2AB2-4802-89A7-D3E53D87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23" y="5008915"/>
            <a:ext cx="4572000" cy="914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D89DCB-1942-4A93-8233-2EB489DAF5DD}"/>
              </a:ext>
            </a:extLst>
          </p:cNvPr>
          <p:cNvCxnSpPr/>
          <p:nvPr/>
        </p:nvCxnSpPr>
        <p:spPr>
          <a:xfrm>
            <a:off x="531223" y="3979817"/>
            <a:ext cx="110163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5FCB28C-EF2B-4092-927F-1B12832BF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r="3305"/>
          <a:stretch/>
        </p:blipFill>
        <p:spPr>
          <a:xfrm>
            <a:off x="5897179" y="2490668"/>
            <a:ext cx="5841976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5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D806C2-F593-4E55-8AB2-D070F17E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38"/>
            <a:ext cx="12192000" cy="57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FDEA24-0DC9-44DA-BC84-E91FC4BDCBFA}"/>
              </a:ext>
            </a:extLst>
          </p:cNvPr>
          <p:cNvSpPr/>
          <p:nvPr/>
        </p:nvSpPr>
        <p:spPr>
          <a:xfrm>
            <a:off x="-1288" y="0"/>
            <a:ext cx="12192000" cy="11780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5CA66-105F-4FE2-9436-64C8D57F456A}"/>
              </a:ext>
            </a:extLst>
          </p:cNvPr>
          <p:cNvSpPr/>
          <p:nvPr/>
        </p:nvSpPr>
        <p:spPr>
          <a:xfrm>
            <a:off x="-1288" y="1176954"/>
            <a:ext cx="12192000" cy="690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E02691-FAB5-435C-9ADF-375C1E56F214}"/>
              </a:ext>
            </a:extLst>
          </p:cNvPr>
          <p:cNvSpPr/>
          <p:nvPr/>
        </p:nvSpPr>
        <p:spPr>
          <a:xfrm>
            <a:off x="355320" y="1536576"/>
            <a:ext cx="11478783" cy="503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B526E-61CD-4CB5-9708-31631C43AB94}"/>
              </a:ext>
            </a:extLst>
          </p:cNvPr>
          <p:cNvSpPr txBox="1">
            <a:spLocks/>
          </p:cNvSpPr>
          <p:nvPr/>
        </p:nvSpPr>
        <p:spPr>
          <a:xfrm>
            <a:off x="1" y="92690"/>
            <a:ext cx="12192000" cy="10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Practical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C1C01-E4ED-41C5-B89C-27DE4A865B2C}"/>
              </a:ext>
            </a:extLst>
          </p:cNvPr>
          <p:cNvSpPr txBox="1"/>
          <p:nvPr/>
        </p:nvSpPr>
        <p:spPr>
          <a:xfrm>
            <a:off x="390151" y="1998096"/>
            <a:ext cx="733435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432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Franklin Gothic Medium" panose="020B0603020102020204" pitchFamily="34" charset="0"/>
              </a:rPr>
              <a:t>Medical Company X</a:t>
            </a:r>
          </a:p>
          <a:p>
            <a:pPr marL="914400" indent="-27432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Embraced Cloud</a:t>
            </a:r>
          </a:p>
          <a:p>
            <a:pPr marL="914400" indent="-27432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Embraced DevOps Culture</a:t>
            </a:r>
          </a:p>
          <a:p>
            <a:pPr marL="914400" indent="-27432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Serious Approach to Incidents</a:t>
            </a:r>
          </a:p>
          <a:p>
            <a:pPr marL="914400" indent="-27432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Hackathons and Blame-Free Bug Bounties</a:t>
            </a:r>
          </a:p>
          <a:p>
            <a:pPr marL="914400" indent="-27432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Medium" panose="020B0603020102020204" pitchFamily="34" charset="0"/>
              </a:rPr>
              <a:t>Security Liaisons Throughout the Business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C70B-0D02-4CAD-B3BD-2DCECB1EC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4623" r="5487" b="6805"/>
          <a:stretch/>
        </p:blipFill>
        <p:spPr>
          <a:xfrm>
            <a:off x="7423706" y="1797957"/>
            <a:ext cx="3967548" cy="44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C07A70-C129-47C4-B589-1B5ED2E21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55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509</Words>
  <Application>Microsoft Office PowerPoint</Application>
  <PresentationFormat>Widescreen</PresentationFormat>
  <Paragraphs>153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Franklin Gothic Demi</vt:lpstr>
      <vt:lpstr>Franklin Gothic Demi Cond</vt:lpstr>
      <vt:lpstr>Franklin Gothic Medium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Happened?</vt:lpstr>
      <vt:lpstr>What Went Wrong?</vt:lpstr>
      <vt:lpstr>What Else is Wrong?</vt:lpstr>
      <vt:lpstr>How Secure is Equifax?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Holden</dc:creator>
  <cp:lastModifiedBy>Alex Holden</cp:lastModifiedBy>
  <cp:revision>39</cp:revision>
  <dcterms:created xsi:type="dcterms:W3CDTF">2018-06-07T22:24:18Z</dcterms:created>
  <dcterms:modified xsi:type="dcterms:W3CDTF">2018-06-29T18:07:17Z</dcterms:modified>
</cp:coreProperties>
</file>