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81" r:id="rId3"/>
    <p:sldId id="279" r:id="rId4"/>
    <p:sldId id="280" r:id="rId5"/>
    <p:sldId id="262" r:id="rId6"/>
    <p:sldId id="274" r:id="rId7"/>
    <p:sldId id="273" r:id="rId8"/>
    <p:sldId id="278" r:id="rId9"/>
    <p:sldId id="265" r:id="rId10"/>
    <p:sldId id="271" r:id="rId11"/>
    <p:sldId id="268" r:id="rId12"/>
    <p:sldId id="270" r:id="rId13"/>
    <p:sldId id="269" r:id="rId14"/>
    <p:sldId id="264" r:id="rId15"/>
    <p:sldId id="275" r:id="rId16"/>
    <p:sldId id="282" r:id="rId17"/>
    <p:sldId id="276" r:id="rId18"/>
    <p:sldId id="277" r:id="rId19"/>
    <p:sldId id="263"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654F5A-8115-D744-957D-E3FCF8D28F1C}">
          <p14:sldIdLst>
            <p14:sldId id="257"/>
            <p14:sldId id="281"/>
            <p14:sldId id="279"/>
            <p14:sldId id="280"/>
          </p14:sldIdLst>
        </p14:section>
        <p14:section name="problem" id="{1DE28D74-0AEE-E64D-A887-D951B4540331}">
          <p14:sldIdLst>
            <p14:sldId id="262"/>
            <p14:sldId id="274"/>
          </p14:sldIdLst>
        </p14:section>
        <p14:section name="solution" id="{E838D38B-94CD-0940-ACEE-7E927D9BCDDE}">
          <p14:sldIdLst>
            <p14:sldId id="273"/>
            <p14:sldId id="278"/>
            <p14:sldId id="265"/>
            <p14:sldId id="271"/>
            <p14:sldId id="268"/>
            <p14:sldId id="270"/>
            <p14:sldId id="269"/>
            <p14:sldId id="264"/>
            <p14:sldId id="275"/>
            <p14:sldId id="282"/>
            <p14:sldId id="276"/>
            <p14:sldId id="277"/>
          </p14:sldIdLst>
        </p14:section>
        <p14:section name="benefits" id="{47ACEC51-F464-5A4E-A044-4427EC8197AE}">
          <p14:sldIdLst>
            <p14:sldId id="263"/>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66102"/>
  </p:normalViewPr>
  <p:slideViewPr>
    <p:cSldViewPr snapToGrid="0" snapToObjects="1">
      <p:cViewPr>
        <p:scale>
          <a:sx n="80" d="100"/>
          <a:sy n="80" d="100"/>
        </p:scale>
        <p:origin x="14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A7356-0728-9645-BA8A-9D20C584336A}" type="datetimeFigureOut">
              <a:rPr lang="en-US" smtClean="0"/>
              <a:t>6/26/18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DD72C-347F-4049-923F-BA95323DBCC3}" type="slidenum">
              <a:rPr lang="en-US" smtClean="0"/>
              <a:t>‹#›</a:t>
            </a:fld>
            <a:endParaRPr lang="en-US"/>
          </a:p>
        </p:txBody>
      </p:sp>
    </p:spTree>
    <p:extLst>
      <p:ext uri="{BB962C8B-B14F-4D97-AF65-F5344CB8AC3E}">
        <p14:creationId xmlns:p14="http://schemas.microsoft.com/office/powerpoint/2010/main" val="11342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a:t>
            </a:fld>
            <a:endParaRPr lang="en-US" dirty="0"/>
          </a:p>
        </p:txBody>
      </p:sp>
    </p:spTree>
    <p:extLst>
      <p:ext uri="{BB962C8B-B14F-4D97-AF65-F5344CB8AC3E}">
        <p14:creationId xmlns:p14="http://schemas.microsoft.com/office/powerpoint/2010/main" val="159330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Uber: God View</a:t>
            </a:r>
          </a:p>
          <a:p>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tx2">
                    <a:lumMod val="75000"/>
                  </a:schemeClr>
                </a:solidFill>
              </a:rPr>
              <a:t>Reformed technologist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tx2">
                    <a:lumMod val="75000"/>
                  </a:schemeClr>
                </a:solidFill>
              </a:rPr>
              <a:t>Consent</a:t>
            </a:r>
            <a:r>
              <a:rPr lang="en-US" sz="1200" baseline="0" dirty="0" smtClean="0">
                <a:solidFill>
                  <a:schemeClr val="tx2">
                    <a:lumMod val="75000"/>
                  </a:schemeClr>
                </a:solidFill>
              </a:rPr>
              <a:t> and data processing accordingly was a alien to me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solidFill>
                  <a:schemeClr val="tx2">
                    <a:lumMod val="75000"/>
                  </a:schemeClr>
                </a:solidFill>
              </a:rPr>
              <a:t>FB and </a:t>
            </a:r>
            <a:r>
              <a:rPr lang="en-US" sz="1200" baseline="0" dirty="0" err="1" smtClean="0">
                <a:solidFill>
                  <a:schemeClr val="tx2">
                    <a:lumMod val="75000"/>
                  </a:schemeClr>
                </a:solidFill>
              </a:rPr>
              <a:t>equifax</a:t>
            </a:r>
            <a:r>
              <a:rPr lang="en-US" sz="1200" baseline="0" dirty="0" smtClean="0">
                <a:solidFill>
                  <a:schemeClr val="tx2">
                    <a:lumMod val="75000"/>
                  </a:schemeClr>
                </a:solidFill>
              </a:rPr>
              <a:t> notified me that my info was beached</a:t>
            </a:r>
          </a:p>
          <a:p>
            <a:endParaRPr lang="en-US" dirty="0" smtClean="0"/>
          </a:p>
          <a:p>
            <a:r>
              <a:rPr lang="en-US" dirty="0" smtClean="0"/>
              <a:t>Performance</a:t>
            </a:r>
            <a:r>
              <a:rPr lang="en-US" baseline="0" dirty="0" smtClean="0"/>
              <a:t> reviews: Accountability and ownership, people are creative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solidFill>
                <a:schemeClr val="tx2">
                  <a:lumMod val="75000"/>
                </a:schemeClr>
              </a:solidFill>
            </a:endParaRPr>
          </a:p>
          <a:p>
            <a:r>
              <a:rPr lang="en-US" dirty="0" smtClean="0"/>
              <a:t>	1) Speed of delivery</a:t>
            </a:r>
          </a:p>
          <a:p>
            <a:r>
              <a:rPr lang="en-US" dirty="0" smtClean="0"/>
              <a:t>	2) Quality</a:t>
            </a:r>
          </a:p>
          <a:p>
            <a:r>
              <a:rPr lang="en-US" dirty="0" smtClean="0"/>
              <a:t>	3)</a:t>
            </a:r>
            <a:r>
              <a:rPr lang="en-US" baseline="0" dirty="0" smtClean="0"/>
              <a:t> feature adoption</a:t>
            </a:r>
          </a:p>
          <a:p>
            <a:r>
              <a:rPr lang="en-US" baseline="0" dirty="0" smtClean="0"/>
              <a:t>	4) revenue impact</a:t>
            </a:r>
          </a:p>
          <a:p>
            <a:r>
              <a:rPr lang="en-US" baseline="0" dirty="0" smtClean="0"/>
              <a:t>	5) Manager: How effective and efficient my team was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10</a:t>
            </a:fld>
            <a:endParaRPr lang="en-US" dirty="0"/>
          </a:p>
        </p:txBody>
      </p:sp>
    </p:spTree>
    <p:extLst>
      <p:ext uri="{BB962C8B-B14F-4D97-AF65-F5344CB8AC3E}">
        <p14:creationId xmlns:p14="http://schemas.microsoft.com/office/powerpoint/2010/main" val="34996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a:t>
            </a:r>
          </a:p>
          <a:p>
            <a:r>
              <a:rPr lang="en-US" dirty="0" smtClean="0"/>
              <a:t>	Transit: SSL</a:t>
            </a:r>
          </a:p>
          <a:p>
            <a:r>
              <a:rPr lang="en-US" dirty="0" smtClean="0"/>
              <a:t>	Rest and backups:</a:t>
            </a:r>
            <a:r>
              <a:rPr lang="en-US" baseline="0" dirty="0" smtClean="0"/>
              <a:t> Disk </a:t>
            </a:r>
            <a:r>
              <a:rPr lang="en-US" baseline="0" dirty="0" err="1" smtClean="0"/>
              <a:t>Excryption</a:t>
            </a:r>
            <a:endParaRPr lang="en-US" baseline="0" dirty="0"/>
          </a:p>
          <a:p>
            <a:r>
              <a:rPr lang="en-US" baseline="0" dirty="0" smtClean="0"/>
              <a:t>	App encryption, FPE (format preserved encryption)</a:t>
            </a:r>
          </a:p>
          <a:p>
            <a:r>
              <a:rPr lang="en-US" baseline="0" dirty="0" smtClean="0"/>
              <a:t>Authentication:</a:t>
            </a:r>
          </a:p>
          <a:p>
            <a:r>
              <a:rPr lang="en-US" baseline="0" dirty="0" smtClean="0"/>
              <a:t>	SSO</a:t>
            </a:r>
          </a:p>
          <a:p>
            <a:r>
              <a:rPr lang="en-US" baseline="0" dirty="0" smtClean="0"/>
              <a:t>	MFA</a:t>
            </a:r>
          </a:p>
          <a:p>
            <a:r>
              <a:rPr lang="en-US" baseline="0" dirty="0" smtClean="0"/>
              <a:t>	Cred rotation policies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C098DC-F3D5-D14F-8783-EEA7CB4B10CD}" type="slidenum">
              <a:rPr lang="en-US" smtClean="0"/>
              <a:t>11</a:t>
            </a:fld>
            <a:endParaRPr lang="en-US" dirty="0"/>
          </a:p>
        </p:txBody>
      </p:sp>
    </p:spTree>
    <p:extLst>
      <p:ext uri="{BB962C8B-B14F-4D97-AF65-F5344CB8AC3E}">
        <p14:creationId xmlns:p14="http://schemas.microsoft.com/office/powerpoint/2010/main" val="211789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 Ann </a:t>
            </a:r>
            <a:r>
              <a:rPr lang="en-US" sz="1200" b="0" i="0" kern="1200" dirty="0" err="1" smtClean="0">
                <a:solidFill>
                  <a:schemeClr val="tx1"/>
                </a:solidFill>
                <a:effectLst/>
                <a:latin typeface="+mn-lt"/>
                <a:ea typeface="+mn-ea"/>
                <a:cs typeface="+mn-cs"/>
              </a:rPr>
              <a:t>Cavoukian</a:t>
            </a:r>
            <a:endParaRPr lang="en-US" dirty="0" smtClean="0"/>
          </a:p>
          <a:p>
            <a:r>
              <a:rPr lang="en-US" dirty="0" smtClean="0"/>
              <a:t>Visibility and Transparency: How data is being collected, processed, used, technology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12</a:t>
            </a:fld>
            <a:endParaRPr lang="en-US" dirty="0"/>
          </a:p>
        </p:txBody>
      </p:sp>
    </p:spTree>
    <p:extLst>
      <p:ext uri="{BB962C8B-B14F-4D97-AF65-F5344CB8AC3E}">
        <p14:creationId xmlns:p14="http://schemas.microsoft.com/office/powerpoint/2010/main" val="2016908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minimization: Collect only what you need</a:t>
            </a:r>
          </a:p>
          <a:p>
            <a:endParaRPr lang="en-US" baseline="0" dirty="0" smtClean="0"/>
          </a:p>
          <a:p>
            <a:r>
              <a:rPr lang="en-US" baseline="0" dirty="0" smtClean="0"/>
              <a:t>Retention: This is by attribute. Store info that is required and deleted or redact the rest</a:t>
            </a:r>
          </a:p>
          <a:p>
            <a:endParaRPr lang="en-US" baseline="0" dirty="0" smtClean="0"/>
          </a:p>
          <a:p>
            <a:r>
              <a:rPr lang="en-US" baseline="0" dirty="0" smtClean="0"/>
              <a:t>Consent: While sharing and processing info</a:t>
            </a:r>
          </a:p>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13</a:t>
            </a:fld>
            <a:endParaRPr lang="en-US" dirty="0"/>
          </a:p>
        </p:txBody>
      </p:sp>
    </p:spTree>
    <p:extLst>
      <p:ext uri="{BB962C8B-B14F-4D97-AF65-F5344CB8AC3E}">
        <p14:creationId xmlns:p14="http://schemas.microsoft.com/office/powerpoint/2010/main" val="18233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data breach</a:t>
            </a:r>
            <a:r>
              <a:rPr lang="mr-IN" dirty="0" smtClean="0"/>
              <a:t>…</a:t>
            </a:r>
            <a:r>
              <a:rPr lang="en-US" dirty="0" smtClean="0"/>
              <a:t> PCI</a:t>
            </a:r>
            <a:r>
              <a:rPr lang="en-US" baseline="0" dirty="0" smtClean="0"/>
              <a:t> compliant until the data breach.</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14</a:t>
            </a:fld>
            <a:endParaRPr lang="en-US" dirty="0"/>
          </a:p>
        </p:txBody>
      </p:sp>
    </p:spTree>
    <p:extLst>
      <p:ext uri="{BB962C8B-B14F-4D97-AF65-F5344CB8AC3E}">
        <p14:creationId xmlns:p14="http://schemas.microsoft.com/office/powerpoint/2010/main" val="149279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Lookups, </a:t>
            </a:r>
            <a:r>
              <a:rPr lang="en-US" dirty="0" err="1" smtClean="0"/>
              <a:t>regexs</a:t>
            </a:r>
            <a:r>
              <a:rPr lang="en-US" dirty="0" smtClean="0"/>
              <a:t>, NER and NLPs for blob</a:t>
            </a:r>
          </a:p>
          <a:p>
            <a:r>
              <a:rPr lang="en-US" dirty="0" smtClean="0"/>
              <a:t>Reduce false</a:t>
            </a:r>
            <a:r>
              <a:rPr lang="en-US" baseline="0" dirty="0" smtClean="0"/>
              <a:t> positives</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15</a:t>
            </a:fld>
            <a:endParaRPr lang="en-US" dirty="0"/>
          </a:p>
        </p:txBody>
      </p:sp>
    </p:spTree>
    <p:extLst>
      <p:ext uri="{BB962C8B-B14F-4D97-AF65-F5344CB8AC3E}">
        <p14:creationId xmlns:p14="http://schemas.microsoft.com/office/powerpoint/2010/main" val="135404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Lookups, </a:t>
            </a:r>
            <a:r>
              <a:rPr lang="en-US" dirty="0" err="1" smtClean="0"/>
              <a:t>regexs</a:t>
            </a:r>
            <a:r>
              <a:rPr lang="en-US" dirty="0" smtClean="0"/>
              <a:t>, NER and NLPs for blob</a:t>
            </a:r>
          </a:p>
          <a:p>
            <a:r>
              <a:rPr lang="en-US" dirty="0" smtClean="0"/>
              <a:t>Reduce false</a:t>
            </a:r>
            <a:r>
              <a:rPr lang="en-US" baseline="0" dirty="0" smtClean="0"/>
              <a:t> positives</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16</a:t>
            </a:fld>
            <a:endParaRPr lang="en-US" dirty="0"/>
          </a:p>
        </p:txBody>
      </p:sp>
    </p:spTree>
    <p:extLst>
      <p:ext uri="{BB962C8B-B14F-4D97-AF65-F5344CB8AC3E}">
        <p14:creationId xmlns:p14="http://schemas.microsoft.com/office/powerpoint/2010/main" val="142417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many regulations and policies to adhere</a:t>
            </a:r>
            <a:r>
              <a:rPr lang="en-US" baseline="0" dirty="0" smtClean="0"/>
              <a:t> to</a:t>
            </a:r>
            <a:endParaRPr lang="en-US" dirty="0" smtClean="0"/>
          </a:p>
          <a:p>
            <a:r>
              <a:rPr lang="en-US" dirty="0" smtClean="0"/>
              <a:t>Configurable</a:t>
            </a:r>
          </a:p>
          <a:p>
            <a:r>
              <a:rPr lang="en-US" dirty="0" smtClean="0"/>
              <a:t>Contracts: How data</a:t>
            </a:r>
            <a:r>
              <a:rPr lang="en-US" baseline="0" dirty="0" smtClean="0"/>
              <a:t> will be used</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17</a:t>
            </a:fld>
            <a:endParaRPr lang="en-US" dirty="0"/>
          </a:p>
        </p:txBody>
      </p:sp>
    </p:spTree>
    <p:extLst>
      <p:ext uri="{BB962C8B-B14F-4D97-AF65-F5344CB8AC3E}">
        <p14:creationId xmlns:p14="http://schemas.microsoft.com/office/powerpoint/2010/main" val="24068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JIRA, Service now integration </a:t>
            </a:r>
            <a:r>
              <a:rPr lang="en-US" dirty="0" err="1" smtClean="0"/>
              <a:t>etc</a:t>
            </a:r>
            <a:r>
              <a:rPr lang="mr-IN" dirty="0" smtClean="0"/>
              <a:t>…</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18</a:t>
            </a:fld>
            <a:endParaRPr lang="en-US" dirty="0"/>
          </a:p>
        </p:txBody>
      </p:sp>
    </p:spTree>
    <p:extLst>
      <p:ext uri="{BB962C8B-B14F-4D97-AF65-F5344CB8AC3E}">
        <p14:creationId xmlns:p14="http://schemas.microsoft.com/office/powerpoint/2010/main" val="1556996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200" b="1" dirty="0" smtClean="0"/>
              <a:t>Low Risk Exposure </a:t>
            </a:r>
            <a:r>
              <a:rPr lang="en-US" sz="1200" dirty="0" smtClean="0"/>
              <a:t>in case of data breaches because good data handling  procedures</a:t>
            </a:r>
          </a:p>
          <a:p>
            <a:pPr marL="0" indent="0">
              <a:lnSpc>
                <a:spcPct val="100000"/>
              </a:lnSpc>
              <a:spcBef>
                <a:spcPts val="0"/>
              </a:spcBef>
              <a:buNone/>
            </a:pPr>
            <a:endParaRPr lang="en-US" sz="1200" dirty="0" smtClean="0"/>
          </a:p>
          <a:p>
            <a:pPr marL="0" indent="0">
              <a:lnSpc>
                <a:spcPct val="100000"/>
              </a:lnSpc>
              <a:spcBef>
                <a:spcPts val="0"/>
              </a:spcBef>
              <a:buNone/>
            </a:pPr>
            <a:endParaRPr lang="en-US" sz="1200" b="1" dirty="0" smtClean="0"/>
          </a:p>
          <a:p>
            <a:pPr marL="0" indent="0">
              <a:lnSpc>
                <a:spcPct val="100000"/>
              </a:lnSpc>
              <a:spcBef>
                <a:spcPts val="0"/>
              </a:spcBef>
              <a:buNone/>
            </a:pPr>
            <a:r>
              <a:rPr lang="en-US" sz="1200" b="1" dirty="0" smtClean="0"/>
              <a:t>Brand Recognition/Loyalty </a:t>
            </a:r>
            <a:r>
              <a:rPr lang="en-US" sz="1200" dirty="0" smtClean="0"/>
              <a:t>because the company and its employees value integrity</a:t>
            </a:r>
          </a:p>
          <a:p>
            <a:pPr marL="0" indent="0">
              <a:lnSpc>
                <a:spcPct val="100000"/>
              </a:lnSpc>
              <a:spcBef>
                <a:spcPts val="0"/>
              </a:spcBef>
              <a:buNone/>
            </a:pPr>
            <a:endParaRPr lang="en-US" sz="1200" dirty="0" smtClean="0"/>
          </a:p>
        </p:txBody>
      </p:sp>
      <p:sp>
        <p:nvSpPr>
          <p:cNvPr id="4" name="Slide Number Placeholder 3"/>
          <p:cNvSpPr>
            <a:spLocks noGrp="1"/>
          </p:cNvSpPr>
          <p:nvPr>
            <p:ph type="sldNum" sz="quarter" idx="10"/>
          </p:nvPr>
        </p:nvSpPr>
        <p:spPr/>
        <p:txBody>
          <a:bodyPr/>
          <a:lstStyle/>
          <a:p>
            <a:fld id="{3CC098DC-F3D5-D14F-8783-EEA7CB4B10CD}" type="slidenum">
              <a:rPr lang="en-US" smtClean="0"/>
              <a:t>19</a:t>
            </a:fld>
            <a:endParaRPr lang="en-US" dirty="0"/>
          </a:p>
        </p:txBody>
      </p:sp>
    </p:spTree>
    <p:extLst>
      <p:ext uri="{BB962C8B-B14F-4D97-AF65-F5344CB8AC3E}">
        <p14:creationId xmlns:p14="http://schemas.microsoft.com/office/powerpoint/2010/main" val="135524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challenge of how to address management of data associated with</a:t>
            </a:r>
          </a:p>
          <a:p>
            <a:pPr marL="171450" indent="-171450">
              <a:buFontTx/>
              <a:buChar char="-"/>
            </a:pPr>
            <a:r>
              <a:rPr lang="en-US" sz="1200" kern="1200" dirty="0">
                <a:solidFill>
                  <a:schemeClr val="tx1"/>
                </a:solidFill>
                <a:effectLst/>
                <a:latin typeface="+mn-lt"/>
                <a:ea typeface="+mn-ea"/>
                <a:cs typeface="+mn-cs"/>
              </a:rPr>
              <a:t> Regulations, Contracts, Policies and Consent</a:t>
            </a:r>
          </a:p>
          <a:p>
            <a:pPr marL="171450" indent="-171450">
              <a:buFontTx/>
              <a:buChar char="-"/>
            </a:pPr>
            <a:r>
              <a:rPr lang="en-US" sz="1200" kern="1200" dirty="0">
                <a:solidFill>
                  <a:schemeClr val="tx1"/>
                </a:solidFill>
                <a:effectLst/>
                <a:latin typeface="+mn-lt"/>
                <a:ea typeface="+mn-ea"/>
                <a:cs typeface="+mn-cs"/>
              </a:rPr>
              <a:t> in an operational environment with little documentation, where data is centralized, there's high churn in personnel and overall there's a lack of institutional knowledge AND </a:t>
            </a:r>
          </a:p>
          <a:p>
            <a:pPr marL="171450" indent="-171450">
              <a:buFontTx/>
              <a:buChar char="-"/>
            </a:pPr>
            <a:r>
              <a:rPr lang="en-US" sz="1200" kern="1200" dirty="0">
                <a:solidFill>
                  <a:schemeClr val="tx1"/>
                </a:solidFill>
                <a:effectLst/>
                <a:latin typeface="+mn-lt"/>
                <a:ea typeface="+mn-ea"/>
                <a:cs typeface="+mn-cs"/>
              </a:rPr>
              <a:t>where Data is everywhere - At Rest, In Motion, In the Cloud - Big Data ( High Volume, Variety and Velocity</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2</a:t>
            </a:fld>
            <a:endParaRPr lang="en-US" dirty="0"/>
          </a:p>
        </p:txBody>
      </p:sp>
    </p:spTree>
    <p:extLst>
      <p:ext uri="{BB962C8B-B14F-4D97-AF65-F5344CB8AC3E}">
        <p14:creationId xmlns:p14="http://schemas.microsoft.com/office/powerpoint/2010/main" val="199150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200" dirty="0" smtClean="0"/>
          </a:p>
        </p:txBody>
      </p:sp>
      <p:sp>
        <p:nvSpPr>
          <p:cNvPr id="4" name="Slide Number Placeholder 3"/>
          <p:cNvSpPr>
            <a:spLocks noGrp="1"/>
          </p:cNvSpPr>
          <p:nvPr>
            <p:ph type="sldNum" sz="quarter" idx="10"/>
          </p:nvPr>
        </p:nvSpPr>
        <p:spPr/>
        <p:txBody>
          <a:bodyPr/>
          <a:lstStyle/>
          <a:p>
            <a:fld id="{3CC098DC-F3D5-D14F-8783-EEA7CB4B10CD}" type="slidenum">
              <a:rPr lang="en-US" smtClean="0"/>
              <a:t>20</a:t>
            </a:fld>
            <a:endParaRPr lang="en-US" dirty="0"/>
          </a:p>
        </p:txBody>
      </p:sp>
    </p:spTree>
    <p:extLst>
      <p:ext uri="{BB962C8B-B14F-4D97-AF65-F5344CB8AC3E}">
        <p14:creationId xmlns:p14="http://schemas.microsoft.com/office/powerpoint/2010/main" val="17200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a:t>
            </a:r>
            <a:r>
              <a:rPr lang="en-US" baseline="0" dirty="0"/>
              <a:t> was enforced on that day</a:t>
            </a:r>
          </a:p>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3</a:t>
            </a:fld>
            <a:endParaRPr lang="en-US" dirty="0"/>
          </a:p>
        </p:txBody>
      </p:sp>
    </p:spTree>
    <p:extLst>
      <p:ext uri="{BB962C8B-B14F-4D97-AF65-F5344CB8AC3E}">
        <p14:creationId xmlns:p14="http://schemas.microsoft.com/office/powerpoint/2010/main" val="95971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PEOPLE </a:t>
            </a:r>
            <a:r>
              <a:rPr lang="en-US" sz="1200" b="1" dirty="0" smtClean="0">
                <a:solidFill>
                  <a:schemeClr val="accent1"/>
                </a:solidFill>
              </a:rPr>
              <a:t>ARE MORE AWARE </a:t>
            </a:r>
            <a:r>
              <a:rPr lang="en-US" sz="1200" dirty="0" smtClean="0">
                <a:solidFill>
                  <a:schemeClr val="tx1"/>
                </a:solidFill>
              </a:rPr>
              <a:t>of how much data exists about them, how that data can be used and are concerned about their privacy and </a:t>
            </a:r>
            <a:r>
              <a:rPr lang="en-US" sz="1200" dirty="0" smtClean="0">
                <a:solidFill>
                  <a:schemeClr val="tx1"/>
                </a:solidFill>
              </a:rPr>
              <a:t>freedom</a:t>
            </a:r>
            <a:r>
              <a:rPr lang="en-US" sz="1200" baseline="0" dirty="0" smtClean="0">
                <a:solidFill>
                  <a:schemeClr val="tx1"/>
                </a:solidFill>
              </a:rPr>
              <a:t> (amazon and google employees are now reaching out to their management to stop selling their image recognition software to law enforcement agencies because in the current climate it is worrisome for an organization to have such a powerful tool)</a:t>
            </a:r>
            <a:endParaRPr lang="en-US" sz="1200" dirty="0" smtClean="0">
              <a:solidFill>
                <a:schemeClr val="tx1"/>
              </a:solidFill>
            </a:endParaRPr>
          </a:p>
          <a:p>
            <a:pPr>
              <a:lnSpc>
                <a:spcPct val="100000"/>
              </a:lnSpc>
              <a:spcBef>
                <a:spcPts val="0"/>
              </a:spcBef>
            </a:pPr>
            <a:endParaRPr lang="en-US" sz="1200" b="1" dirty="0" smtClean="0">
              <a:solidFill>
                <a:schemeClr val="accent1"/>
              </a:solidFill>
            </a:endParaRPr>
          </a:p>
          <a:p>
            <a:pPr>
              <a:lnSpc>
                <a:spcPct val="100000"/>
              </a:lnSpc>
              <a:spcBef>
                <a:spcPts val="0"/>
              </a:spcBef>
            </a:pPr>
            <a:r>
              <a:rPr lang="en-US" sz="1200" b="1" dirty="0" smtClean="0">
                <a:solidFill>
                  <a:schemeClr val="accent1"/>
                </a:solidFill>
              </a:rPr>
              <a:t>STORING DATA IS </a:t>
            </a:r>
            <a:r>
              <a:rPr lang="en-US" sz="1200" b="1" dirty="0" smtClean="0">
                <a:solidFill>
                  <a:schemeClr val="accent1"/>
                </a:solidFill>
              </a:rPr>
              <a:t>CHEAP:</a:t>
            </a:r>
            <a:r>
              <a:rPr lang="en-US" sz="1200" b="1" baseline="0" dirty="0" smtClean="0">
                <a:solidFill>
                  <a:schemeClr val="accent1"/>
                </a:solidFill>
              </a:rPr>
              <a:t> Google capturing location info even though the phone was turned off. NBC report</a:t>
            </a:r>
          </a:p>
          <a:p>
            <a:pPr>
              <a:lnSpc>
                <a:spcPct val="100000"/>
              </a:lnSpc>
              <a:spcBef>
                <a:spcPts val="0"/>
              </a:spcBef>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PUBLIC SENTIMENT IS CHANGING </a:t>
            </a:r>
            <a:r>
              <a:rPr lang="en-US" sz="1200" dirty="0" smtClean="0">
                <a:solidFill>
                  <a:schemeClr val="tx1"/>
                </a:solidFill>
              </a:rPr>
              <a:t>– GDPR is just the first ripple in a new wave of global regulations affecting organizations everywhere , and it’s coming to the United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Cheap</a:t>
            </a:r>
            <a:r>
              <a:rPr lang="en-US" baseline="0" dirty="0" smtClean="0"/>
              <a:t> data: </a:t>
            </a:r>
            <a:r>
              <a:rPr lang="en-US" sz="1200" dirty="0" smtClean="0"/>
              <a:t>People are sharing more and more online because storage is cheap and companies are now able to take advantage of that and use the data for their benefits</a:t>
            </a:r>
          </a:p>
          <a:p>
            <a:pPr marL="685800" lvl="1" indent="-228600">
              <a:buAutoNum type="arabicParenR"/>
            </a:pPr>
            <a:r>
              <a:rPr lang="en-US" baseline="0" dirty="0" smtClean="0"/>
              <a:t>Companies are now using images uploaded by users to improve their image recognition algorithms. Companies need data and they are using this as a way to get free data. Also, companies are using this data for targeted advertisement.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Social networking site fiasco which lead to sharing of consumer data which lead to precise targeting during election causing impact on election results.</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smtClean="0"/>
              <a:t>GDPR General data protection regulation, follow</a:t>
            </a:r>
            <a:r>
              <a:rPr lang="en-US" sz="1200" baseline="0" dirty="0" smtClean="0"/>
              <a:t> good data practices. Singapore, Argentina, India and Croatia are some of the countries passing new privacy laws</a:t>
            </a:r>
            <a:endParaRPr lang="en-US" sz="1200" dirty="0" smtClean="0"/>
          </a:p>
          <a:p>
            <a:pPr marL="685800" lvl="1" indent="-228600">
              <a:buAutoNum type="arabicParenR"/>
            </a:pPr>
            <a:r>
              <a:rPr lang="en-US" baseline="0" dirty="0" smtClean="0"/>
              <a:t>FCC fines VERIZON for Super cookie , tracking mobile device what website they visited so that they could help companies target their advertisements</a:t>
            </a:r>
          </a:p>
          <a:p>
            <a:pPr marL="228600" lvl="0" indent="-228600">
              <a:buAutoNum type="arabicParen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a:lnSpc>
                <a:spcPct val="100000"/>
              </a:lnSpc>
              <a:spcBef>
                <a:spcPts val="0"/>
              </a:spcBef>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3CC098DC-F3D5-D14F-8783-EEA7CB4B10CD}" type="slidenum">
              <a:rPr lang="en-US" smtClean="0"/>
              <a:t>4</a:t>
            </a:fld>
            <a:endParaRPr lang="en-US" dirty="0"/>
          </a:p>
        </p:txBody>
      </p:sp>
    </p:spTree>
    <p:extLst>
      <p:ext uri="{BB962C8B-B14F-4D97-AF65-F5344CB8AC3E}">
        <p14:creationId xmlns:p14="http://schemas.microsoft.com/office/powerpoint/2010/main" val="11236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a:t>
            </a:r>
            <a:r>
              <a:rPr lang="en-US" dirty="0" err="1" smtClean="0"/>
              <a:t>youtube</a:t>
            </a:r>
            <a:r>
              <a:rPr lang="en-US" dirty="0" smtClean="0"/>
              <a:t>,</a:t>
            </a:r>
            <a:r>
              <a:rPr lang="en-US" baseline="0" dirty="0" smtClean="0"/>
              <a:t> </a:t>
            </a:r>
            <a:r>
              <a:rPr lang="en-US" baseline="0" dirty="0" err="1" smtClean="0"/>
              <a:t>netflix</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5</a:t>
            </a:fld>
            <a:endParaRPr lang="en-US" dirty="0"/>
          </a:p>
        </p:txBody>
      </p:sp>
    </p:spTree>
    <p:extLst>
      <p:ext uri="{BB962C8B-B14F-4D97-AF65-F5344CB8AC3E}">
        <p14:creationId xmlns:p14="http://schemas.microsoft.com/office/powerpoint/2010/main" val="17134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dirty="0" smtClean="0"/>
              <a:t>and companies are now sitting on hoards of data not knowing what is in it.</a:t>
            </a:r>
          </a:p>
          <a:p>
            <a:pPr marL="685800" lvl="1" indent="-228600">
              <a:buAutoNum type="arabicParenR"/>
            </a:pPr>
            <a:r>
              <a:rPr lang="en-US" dirty="0" smtClean="0"/>
              <a:t>Example of the travel and expense company acquiring trip</a:t>
            </a:r>
            <a:r>
              <a:rPr lang="en-US" baseline="0" dirty="0" smtClean="0"/>
              <a:t> information which had hotel receipts which contained </a:t>
            </a:r>
            <a:r>
              <a:rPr lang="en-US" baseline="0" dirty="0" err="1" smtClean="0"/>
              <a:t>creditcard</a:t>
            </a:r>
            <a:r>
              <a:rPr lang="en-US" baseline="0" dirty="0" smtClean="0"/>
              <a:t>, hotel food items </a:t>
            </a:r>
            <a:r>
              <a:rPr lang="en-US" baseline="0" dirty="0" err="1" smtClean="0"/>
              <a:t>etc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dirty="0" smtClean="0"/>
              <a:t>and each device is capturing different data points and linking two datasets is making the data more identifiable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Fitness tracking app gives away location of secret US army bases</a:t>
            </a:r>
          </a:p>
          <a:p>
            <a:r>
              <a:rPr lang="en-US" dirty="0" smtClean="0"/>
              <a:t>3) </a:t>
            </a:r>
            <a:r>
              <a:rPr lang="en-US" sz="1200" dirty="0" smtClean="0"/>
              <a:t>are now continuously streamed to third-party log processing systems with different access control compared to Production systems</a:t>
            </a:r>
          </a:p>
          <a:p>
            <a:r>
              <a:rPr lang="en-US" sz="1200" dirty="0" smtClean="0"/>
              <a:t>	</a:t>
            </a:r>
            <a:r>
              <a:rPr lang="en-US" dirty="0" smtClean="0"/>
              <a:t>Ecommerce company web logs had user searches which contained</a:t>
            </a:r>
            <a:r>
              <a:rPr lang="en-US" baseline="0" dirty="0" smtClean="0"/>
              <a:t> their user names and adult search info</a:t>
            </a:r>
            <a:r>
              <a:rPr lang="mr-IN" baseline="0" dirty="0" smtClean="0"/>
              <a:t>…</a:t>
            </a:r>
            <a:r>
              <a:rPr lang="en-US" baseline="0" dirty="0" smtClean="0"/>
              <a:t>giving away their gender, sexual orientation and other behavioral stats</a:t>
            </a:r>
          </a:p>
          <a:p>
            <a:r>
              <a:rPr lang="en-US" baseline="0" dirty="0" smtClean="0"/>
              <a:t>Twitter passwords</a:t>
            </a:r>
          </a:p>
          <a:p>
            <a:r>
              <a:rPr lang="en-US" baseline="0" dirty="0" smtClean="0"/>
              <a:t>4) Biased Algorithms: Target pregnancy prediction (</a:t>
            </a:r>
            <a:r>
              <a:rPr lang="en-US" sz="1200" b="0" i="0" kern="1200" dirty="0" smtClean="0">
                <a:solidFill>
                  <a:schemeClr val="tx1"/>
                </a:solidFill>
                <a:effectLst/>
                <a:latin typeface="+mn-lt"/>
                <a:ea typeface="+mn-ea"/>
                <a:cs typeface="+mn-cs"/>
              </a:rPr>
              <a:t>unscented lotion, mineral supplements, and cotton balls)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6</a:t>
            </a:fld>
            <a:endParaRPr lang="en-US" dirty="0"/>
          </a:p>
        </p:txBody>
      </p:sp>
    </p:spTree>
    <p:extLst>
      <p:ext uri="{BB962C8B-B14F-4D97-AF65-F5344CB8AC3E}">
        <p14:creationId xmlns:p14="http://schemas.microsoft.com/office/powerpoint/2010/main" val="100302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Privacy and security</a:t>
            </a:r>
            <a:r>
              <a:rPr lang="en-US" baseline="0" dirty="0" smtClean="0"/>
              <a:t> are two sides of the same coin</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7</a:t>
            </a:fld>
            <a:endParaRPr lang="en-US" dirty="0"/>
          </a:p>
        </p:txBody>
      </p:sp>
    </p:spTree>
    <p:extLst>
      <p:ext uri="{BB962C8B-B14F-4D97-AF65-F5344CB8AC3E}">
        <p14:creationId xmlns:p14="http://schemas.microsoft.com/office/powerpoint/2010/main" val="108290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pPr/>
              <a:t>8</a:t>
            </a:fld>
            <a:endParaRPr lang="en-US" dirty="0"/>
          </a:p>
        </p:txBody>
      </p:sp>
    </p:spTree>
    <p:extLst>
      <p:ext uri="{BB962C8B-B14F-4D97-AF65-F5344CB8AC3E}">
        <p14:creationId xmlns:p14="http://schemas.microsoft.com/office/powerpoint/2010/main" val="28103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Privacy and security</a:t>
            </a:r>
            <a:r>
              <a:rPr lang="en-US" baseline="0" dirty="0" smtClean="0"/>
              <a:t> are two sides of the same coin</a:t>
            </a:r>
            <a:endParaRPr lang="en-US" dirty="0"/>
          </a:p>
        </p:txBody>
      </p:sp>
      <p:sp>
        <p:nvSpPr>
          <p:cNvPr id="4" name="Slide Number Placeholder 3"/>
          <p:cNvSpPr>
            <a:spLocks noGrp="1"/>
          </p:cNvSpPr>
          <p:nvPr>
            <p:ph type="sldNum" sz="quarter" idx="10"/>
          </p:nvPr>
        </p:nvSpPr>
        <p:spPr/>
        <p:txBody>
          <a:bodyPr/>
          <a:lstStyle/>
          <a:p>
            <a:fld id="{3CC098DC-F3D5-D14F-8783-EEA7CB4B10CD}" type="slidenum">
              <a:rPr lang="en-US" smtClean="0"/>
              <a:t>9</a:t>
            </a:fld>
            <a:endParaRPr lang="en-US" dirty="0"/>
          </a:p>
        </p:txBody>
      </p:sp>
    </p:spTree>
    <p:extLst>
      <p:ext uri="{BB962C8B-B14F-4D97-AF65-F5344CB8AC3E}">
        <p14:creationId xmlns:p14="http://schemas.microsoft.com/office/powerpoint/2010/main" val="109035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sv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452F6-80C5-C348-92E5-AD34A186E97B}"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4465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52F6-80C5-C348-92E5-AD34A186E97B}"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9409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52F6-80C5-C348-92E5-AD34A186E97B}"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95844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9E67BC7F-74EC-4B52-8591-508FCC198C19}"/>
              </a:ext>
            </a:extLst>
          </p:cNvPr>
          <p:cNvPicPr>
            <a:picLocks noChangeAspect="1"/>
          </p:cNvPicPr>
          <p:nvPr userDrawn="1"/>
        </p:nvPicPr>
        <p:blipFill rotWithShape="1">
          <a:blip r:embed="rId2"/>
          <a:srcRect t="9999"/>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DF627B43-62D0-4895-87DC-674C8925637D}"/>
              </a:ext>
            </a:extLst>
          </p:cNvPr>
          <p:cNvSpPr>
            <a:spLocks noGrp="1"/>
          </p:cNvSpPr>
          <p:nvPr>
            <p:ph type="ctrTitle"/>
          </p:nvPr>
        </p:nvSpPr>
        <p:spPr>
          <a:xfrm>
            <a:off x="605563" y="3071018"/>
            <a:ext cx="10968486" cy="986896"/>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885BD8EF-85F8-4768-B2EB-453CB49A4461}"/>
              </a:ext>
            </a:extLst>
          </p:cNvPr>
          <p:cNvSpPr>
            <a:spLocks noGrp="1"/>
          </p:cNvSpPr>
          <p:nvPr>
            <p:ph type="subTitle" idx="1" hasCustomPrompt="1"/>
          </p:nvPr>
        </p:nvSpPr>
        <p:spPr>
          <a:xfrm>
            <a:off x="605563" y="4078550"/>
            <a:ext cx="10968486" cy="749829"/>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 xmlns:a16="http://schemas.microsoft.com/office/drawing/2014/main" id="{E9B3AD08-EBF3-43F2-96A7-624AE5C4FA82}"/>
              </a:ext>
            </a:extLst>
          </p:cNvPr>
          <p:cNvSpPr>
            <a:spLocks noGrp="1"/>
          </p:cNvSpPr>
          <p:nvPr>
            <p:ph type="body" sz="quarter" idx="10" hasCustomPrompt="1"/>
          </p:nvPr>
        </p:nvSpPr>
        <p:spPr>
          <a:xfrm>
            <a:off x="605563" y="5369718"/>
            <a:ext cx="10968486" cy="973667"/>
          </a:xfrm>
        </p:spPr>
        <p:txBody>
          <a:bodyPr>
            <a:normAutofit/>
          </a:bodyPr>
          <a:lstStyle>
            <a:lvl1pPr marL="0" indent="0">
              <a:buNone/>
              <a:defRPr sz="1800" b="0">
                <a:solidFill>
                  <a:schemeClr val="bg2"/>
                </a:solidFill>
              </a:defRPr>
            </a:lvl1pPr>
          </a:lstStyle>
          <a:p>
            <a:pPr lvl="0"/>
            <a:r>
              <a:rPr lang="en-US" dirty="0"/>
              <a:t>Name, title, date  </a:t>
            </a:r>
          </a:p>
        </p:txBody>
      </p:sp>
      <p:pic>
        <p:nvPicPr>
          <p:cNvPr id="21" name="Graphic 20">
            <a:extLst>
              <a:ext uri="{FF2B5EF4-FFF2-40B4-BE49-F238E27FC236}">
                <a16:creationId xmlns="" xmlns:a16="http://schemas.microsoft.com/office/drawing/2014/main" id="{301C6069-D991-4C5D-8F2B-49606BE7C44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22403" y="797105"/>
            <a:ext cx="2091588" cy="442745"/>
          </a:xfrm>
          <a:prstGeom prst="rect">
            <a:avLst/>
          </a:prstGeom>
        </p:spPr>
      </p:pic>
      <p:cxnSp>
        <p:nvCxnSpPr>
          <p:cNvPr id="23" name="Straight Connector 22">
            <a:extLst>
              <a:ext uri="{FF2B5EF4-FFF2-40B4-BE49-F238E27FC236}">
                <a16:creationId xmlns="" xmlns:a16="http://schemas.microsoft.com/office/drawing/2014/main" id="{7698905B-56B4-472A-88A0-4CAE2C0E3307}"/>
              </a:ext>
            </a:extLst>
          </p:cNvPr>
          <p:cNvCxnSpPr>
            <a:cxnSpLocks/>
          </p:cNvCxnSpPr>
          <p:nvPr userDrawn="1"/>
        </p:nvCxnSpPr>
        <p:spPr>
          <a:xfrm>
            <a:off x="722403" y="5188904"/>
            <a:ext cx="54842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25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47A88-30D3-4030-B0F4-5C1171BCFE5F}"/>
              </a:ext>
            </a:extLst>
          </p:cNvPr>
          <p:cNvSpPr>
            <a:spLocks noGrp="1"/>
          </p:cNvSpPr>
          <p:nvPr>
            <p:ph type="title" hasCustomPrompt="1"/>
          </p:nvPr>
        </p:nvSpPr>
        <p:spPr>
          <a:xfrm>
            <a:off x="605563" y="405728"/>
            <a:ext cx="10968486" cy="684285"/>
          </a:xfrm>
        </p:spPr>
        <p:txBody>
          <a:bodyPr/>
          <a:lstStyle>
            <a:lvl1pPr>
              <a:defRPr b="1" spc="-100"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B721F178-3D83-4F17-8345-9E28014B47CA}"/>
              </a:ext>
            </a:extLst>
          </p:cNvPr>
          <p:cNvSpPr>
            <a:spLocks noGrp="1"/>
          </p:cNvSpPr>
          <p:nvPr>
            <p:ph idx="1"/>
          </p:nvPr>
        </p:nvSpPr>
        <p:spPr>
          <a:xfrm>
            <a:off x="605563" y="1897694"/>
            <a:ext cx="10968486" cy="4045906"/>
          </a:xfrm>
        </p:spPr>
        <p:txBody>
          <a:bodyPr>
            <a:normAutofit/>
          </a:bodyPr>
          <a:lstStyle>
            <a:lvl1pPr>
              <a:defRPr sz="2000" spc="-100" baseline="0">
                <a:solidFill>
                  <a:schemeClr val="tx2">
                    <a:lumMod val="75000"/>
                  </a:schemeClr>
                </a:solidFill>
              </a:defRPr>
            </a:lvl1pPr>
            <a:lvl2pPr>
              <a:defRPr sz="1800">
                <a:solidFill>
                  <a:schemeClr val="tx2">
                    <a:lumMod val="75000"/>
                  </a:schemeClr>
                </a:solidFill>
              </a:defRPr>
            </a:lvl2pPr>
            <a:lvl3pPr>
              <a:defRPr sz="1600">
                <a:solidFill>
                  <a:schemeClr val="tx2">
                    <a:lumMod val="75000"/>
                  </a:schemeClr>
                </a:solidFill>
              </a:defRPr>
            </a:lvl3pPr>
            <a:lvl4pPr>
              <a:defRPr sz="1400">
                <a:solidFill>
                  <a:schemeClr val="tx2">
                    <a:lumMod val="75000"/>
                  </a:schemeClr>
                </a:solidFill>
              </a:defRPr>
            </a:lvl4pPr>
            <a:lvl5pPr>
              <a:defRPr sz="1200">
                <a:solidFill>
                  <a:schemeClr val="tx2">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xmlns="" id="{DB0183AA-634B-4602-B0F1-ED1197760F86}"/>
              </a:ext>
            </a:extLst>
          </p:cNvPr>
          <p:cNvSpPr>
            <a:spLocks noGrp="1"/>
          </p:cNvSpPr>
          <p:nvPr>
            <p:ph type="body" sz="quarter" idx="13" hasCustomPrompt="1"/>
          </p:nvPr>
        </p:nvSpPr>
        <p:spPr>
          <a:xfrm>
            <a:off x="605562" y="1090013"/>
            <a:ext cx="10968487" cy="421288"/>
          </a:xfrm>
        </p:spPr>
        <p:txBody>
          <a:bodyPr>
            <a:normAutofit/>
          </a:bodyPr>
          <a:lstStyle>
            <a:lvl1pPr marL="0" indent="0">
              <a:buNone/>
              <a:defRPr sz="2400" spc="-100" baseline="0">
                <a:solidFill>
                  <a:schemeClr val="tx2"/>
                </a:solidFill>
              </a:defRPr>
            </a:lvl1pPr>
          </a:lstStyle>
          <a:p>
            <a:pPr lvl="0"/>
            <a:r>
              <a:rPr lang="en-US" dirty="0"/>
              <a:t>CLICK TO EDIT MASTER SUBTITLE STYLE</a:t>
            </a:r>
          </a:p>
        </p:txBody>
      </p:sp>
      <p:pic>
        <p:nvPicPr>
          <p:cNvPr id="12" name="Graphic 11">
            <a:extLst>
              <a:ext uri="{FF2B5EF4-FFF2-40B4-BE49-F238E27FC236}">
                <a16:creationId xmlns:a16="http://schemas.microsoft.com/office/drawing/2014/main" xmlns="" id="{CDA53541-73C2-48B9-ACB2-53E8EF5E16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762290" y="6329993"/>
            <a:ext cx="1055160" cy="223084"/>
          </a:xfrm>
          <a:prstGeom prst="rect">
            <a:avLst/>
          </a:prstGeom>
        </p:spPr>
      </p:pic>
    </p:spTree>
    <p:extLst>
      <p:ext uri="{BB962C8B-B14F-4D97-AF65-F5344CB8AC3E}">
        <p14:creationId xmlns:p14="http://schemas.microsoft.com/office/powerpoint/2010/main" val="3375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47A88-30D3-4030-B0F4-5C1171BCFE5F}"/>
              </a:ext>
            </a:extLst>
          </p:cNvPr>
          <p:cNvSpPr>
            <a:spLocks noGrp="1"/>
          </p:cNvSpPr>
          <p:nvPr>
            <p:ph type="title" hasCustomPrompt="1"/>
          </p:nvPr>
        </p:nvSpPr>
        <p:spPr>
          <a:xfrm>
            <a:off x="605563" y="405728"/>
            <a:ext cx="10968486" cy="684285"/>
          </a:xfrm>
        </p:spPr>
        <p:txBody>
          <a:bodyPr/>
          <a:lstStyle>
            <a:lvl1pPr>
              <a:defRPr b="1" spc="-100"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B721F178-3D83-4F17-8345-9E28014B47CA}"/>
              </a:ext>
            </a:extLst>
          </p:cNvPr>
          <p:cNvSpPr>
            <a:spLocks noGrp="1"/>
          </p:cNvSpPr>
          <p:nvPr>
            <p:ph idx="1"/>
          </p:nvPr>
        </p:nvSpPr>
        <p:spPr>
          <a:xfrm>
            <a:off x="605563" y="1897694"/>
            <a:ext cx="10968486" cy="4045906"/>
          </a:xfrm>
        </p:spPr>
        <p:txBody>
          <a:bodyPr>
            <a:normAutofit/>
          </a:bodyPr>
          <a:lstStyle>
            <a:lvl1pPr>
              <a:defRPr sz="2000" spc="-100" baseline="0">
                <a:solidFill>
                  <a:schemeClr val="tx2">
                    <a:lumMod val="75000"/>
                  </a:schemeClr>
                </a:solidFill>
              </a:defRPr>
            </a:lvl1pPr>
            <a:lvl2pPr>
              <a:defRPr sz="1800">
                <a:solidFill>
                  <a:schemeClr val="tx2">
                    <a:lumMod val="75000"/>
                  </a:schemeClr>
                </a:solidFill>
              </a:defRPr>
            </a:lvl2pPr>
            <a:lvl3pPr>
              <a:defRPr sz="1600">
                <a:solidFill>
                  <a:schemeClr val="tx2">
                    <a:lumMod val="75000"/>
                  </a:schemeClr>
                </a:solidFill>
              </a:defRPr>
            </a:lvl3pPr>
            <a:lvl4pPr>
              <a:defRPr sz="1400">
                <a:solidFill>
                  <a:schemeClr val="tx2">
                    <a:lumMod val="75000"/>
                  </a:schemeClr>
                </a:solidFill>
              </a:defRPr>
            </a:lvl4pPr>
            <a:lvl5pPr>
              <a:defRPr sz="1200">
                <a:solidFill>
                  <a:schemeClr val="tx2">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 xmlns:a16="http://schemas.microsoft.com/office/drawing/2014/main" id="{DB0183AA-634B-4602-B0F1-ED1197760F86}"/>
              </a:ext>
            </a:extLst>
          </p:cNvPr>
          <p:cNvSpPr>
            <a:spLocks noGrp="1"/>
          </p:cNvSpPr>
          <p:nvPr>
            <p:ph type="body" sz="quarter" idx="13" hasCustomPrompt="1"/>
          </p:nvPr>
        </p:nvSpPr>
        <p:spPr>
          <a:xfrm>
            <a:off x="605562" y="1090013"/>
            <a:ext cx="10968487" cy="421288"/>
          </a:xfrm>
        </p:spPr>
        <p:txBody>
          <a:bodyPr>
            <a:normAutofit/>
          </a:bodyPr>
          <a:lstStyle>
            <a:lvl1pPr marL="0" indent="0">
              <a:buNone/>
              <a:defRPr sz="2400" spc="-100" baseline="0">
                <a:solidFill>
                  <a:schemeClr val="tx2"/>
                </a:solidFill>
              </a:defRPr>
            </a:lvl1pPr>
          </a:lstStyle>
          <a:p>
            <a:pPr lvl="0"/>
            <a:r>
              <a:rPr lang="en-US" dirty="0"/>
              <a:t>CLICK TO EDIT MASTER SUBTITLE STYLE</a:t>
            </a:r>
          </a:p>
        </p:txBody>
      </p:sp>
      <p:pic>
        <p:nvPicPr>
          <p:cNvPr id="12" name="Graphic 11">
            <a:extLst>
              <a:ext uri="{FF2B5EF4-FFF2-40B4-BE49-F238E27FC236}">
                <a16:creationId xmlns="" xmlns:a16="http://schemas.microsoft.com/office/drawing/2014/main" id="{CDA53541-73C2-48B9-ACB2-53E8EF5E168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762290" y="6329993"/>
            <a:ext cx="1055160" cy="223084"/>
          </a:xfrm>
          <a:prstGeom prst="rect">
            <a:avLst/>
          </a:prstGeom>
        </p:spPr>
      </p:pic>
    </p:spTree>
    <p:extLst>
      <p:ext uri="{BB962C8B-B14F-4D97-AF65-F5344CB8AC3E}">
        <p14:creationId xmlns:p14="http://schemas.microsoft.com/office/powerpoint/2010/main" val="62206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452F6-80C5-C348-92E5-AD34A186E97B}"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96967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52F6-80C5-C348-92E5-AD34A186E97B}" type="datetimeFigureOut">
              <a:rPr lang="en-US" smtClean="0"/>
              <a:t>6/26/18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90777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452F6-80C5-C348-92E5-AD34A186E97B}"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29683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7452F6-80C5-C348-92E5-AD34A186E97B}" type="datetimeFigureOut">
              <a:rPr lang="en-US" smtClean="0"/>
              <a:t>6/26/18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05681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452F6-80C5-C348-92E5-AD34A186E97B}" type="datetimeFigureOut">
              <a:rPr lang="en-US" smtClean="0"/>
              <a:t>6/26/18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5548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452F6-80C5-C348-92E5-AD34A186E97B}" type="datetimeFigureOut">
              <a:rPr lang="en-US" smtClean="0"/>
              <a:t>6/26/18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54400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52F6-80C5-C348-92E5-AD34A186E97B}"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25520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52F6-80C5-C348-92E5-AD34A186E97B}" type="datetimeFigureOut">
              <a:rPr lang="en-US" smtClean="0"/>
              <a:t>6/26/18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D8516-0D96-C24B-8907-9E495DBA1449}" type="slidenum">
              <a:rPr lang="en-US" smtClean="0"/>
              <a:t>‹#›</a:t>
            </a:fld>
            <a:endParaRPr lang="en-US"/>
          </a:p>
        </p:txBody>
      </p:sp>
    </p:spTree>
    <p:extLst>
      <p:ext uri="{BB962C8B-B14F-4D97-AF65-F5344CB8AC3E}">
        <p14:creationId xmlns:p14="http://schemas.microsoft.com/office/powerpoint/2010/main" val="1558437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52F6-80C5-C348-92E5-AD34A186E97B}" type="datetimeFigureOut">
              <a:rPr lang="en-US" smtClean="0"/>
              <a:t>6/26/18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D8516-0D96-C24B-8907-9E495DBA1449}" type="slidenum">
              <a:rPr lang="en-US" smtClean="0"/>
              <a:t>‹#›</a:t>
            </a:fld>
            <a:endParaRPr lang="en-US"/>
          </a:p>
        </p:txBody>
      </p:sp>
    </p:spTree>
    <p:extLst>
      <p:ext uri="{BB962C8B-B14F-4D97-AF65-F5344CB8AC3E}">
        <p14:creationId xmlns:p14="http://schemas.microsoft.com/office/powerpoint/2010/main" val="88005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tiff"/><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iab.org/wp-content/IAB-uploads/2011/03/fred_carte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usaid.gov/sites/default/files/documents/1868/RI_Fellowships_PIA_Summary_May_12_2014.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sv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6" Type="http://schemas.openxmlformats.org/officeDocument/2006/relationships/image" Target="../media/image14.sv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AC884-8DA9-41C1-96E1-FA39C232FD28}"/>
              </a:ext>
            </a:extLst>
          </p:cNvPr>
          <p:cNvSpPr>
            <a:spLocks noGrp="1"/>
          </p:cNvSpPr>
          <p:nvPr>
            <p:ph type="ctrTitle"/>
          </p:nvPr>
        </p:nvSpPr>
        <p:spPr/>
        <p:txBody>
          <a:bodyPr>
            <a:normAutofit/>
          </a:bodyPr>
          <a:lstStyle/>
          <a:p>
            <a:r>
              <a:rPr lang="en-US" dirty="0" smtClean="0"/>
              <a:t>Privacy Ethics </a:t>
            </a:r>
            <a:r>
              <a:rPr lang="mr-IN" dirty="0" smtClean="0"/>
              <a:t>–</a:t>
            </a:r>
            <a:r>
              <a:rPr lang="en-US" dirty="0" smtClean="0"/>
              <a:t> A Big Data Problem</a:t>
            </a:r>
            <a:endParaRPr lang="en-US" dirty="0"/>
          </a:p>
        </p:txBody>
      </p:sp>
    </p:spTree>
    <p:extLst>
      <p:ext uri="{BB962C8B-B14F-4D97-AF65-F5344CB8AC3E}">
        <p14:creationId xmlns:p14="http://schemas.microsoft.com/office/powerpoint/2010/main" val="14694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smtClean="0"/>
              <a:t>Customer/Employees </a:t>
            </a:r>
            <a:r>
              <a:rPr lang="en-US" sz="2400" dirty="0" smtClean="0"/>
              <a:t>first</a:t>
            </a:r>
          </a:p>
          <a:p>
            <a:pPr>
              <a:lnSpc>
                <a:spcPct val="100000"/>
              </a:lnSpc>
              <a:spcBef>
                <a:spcPts val="0"/>
              </a:spcBef>
            </a:pPr>
            <a:endParaRPr lang="en-US" sz="2400" dirty="0"/>
          </a:p>
          <a:p>
            <a:pPr>
              <a:lnSpc>
                <a:spcPct val="100000"/>
              </a:lnSpc>
              <a:spcBef>
                <a:spcPts val="0"/>
              </a:spcBef>
            </a:pPr>
            <a:endParaRPr lang="en-US" sz="2400" dirty="0" smtClean="0"/>
          </a:p>
          <a:p>
            <a:pPr>
              <a:lnSpc>
                <a:spcPct val="100000"/>
              </a:lnSpc>
              <a:spcBef>
                <a:spcPts val="0"/>
              </a:spcBef>
            </a:pPr>
            <a:endParaRPr lang="en-US" sz="2400" dirty="0" smtClean="0"/>
          </a:p>
          <a:p>
            <a:pPr>
              <a:lnSpc>
                <a:spcPct val="100000"/>
              </a:lnSpc>
              <a:spcBef>
                <a:spcPts val="0"/>
              </a:spcBef>
            </a:pPr>
            <a:r>
              <a:rPr lang="en-US" sz="2400" dirty="0" smtClean="0"/>
              <a:t>Performance </a:t>
            </a:r>
            <a:r>
              <a:rPr lang="en-US" sz="2400" dirty="0" smtClean="0"/>
              <a:t>reviews</a:t>
            </a:r>
            <a:endParaRPr lang="en-US" sz="2200" dirty="0" smtClean="0"/>
          </a:p>
          <a:p>
            <a:pPr>
              <a:lnSpc>
                <a:spcPct val="100000"/>
              </a:lnSpc>
              <a:spcBef>
                <a:spcPts val="0"/>
              </a:spcBef>
            </a:pPr>
            <a:endParaRPr lang="en-US" sz="2400" dirty="0"/>
          </a:p>
          <a:p>
            <a:pPr>
              <a:lnSpc>
                <a:spcPct val="100000"/>
              </a:lnSpc>
              <a:spcBef>
                <a:spcPts val="0"/>
              </a:spcBef>
            </a:pPr>
            <a:endParaRPr lang="en-US" sz="2400" dirty="0" smtClean="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Culture</a:t>
            </a:r>
            <a:endParaRPr lang="en-US" spc="0" dirty="0"/>
          </a:p>
        </p:txBody>
      </p:sp>
      <p:sp>
        <p:nvSpPr>
          <p:cNvPr id="4" name="Text Placeholder 3"/>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631" y="4799496"/>
            <a:ext cx="6143417" cy="1203738"/>
          </a:xfrm>
          <a:prstGeom prst="rect">
            <a:avLst/>
          </a:prstGeom>
        </p:spPr>
      </p:pic>
      <p:pic>
        <p:nvPicPr>
          <p:cNvPr id="9" name="Picture 8"/>
          <p:cNvPicPr>
            <a:picLocks noChangeAspect="1"/>
          </p:cNvPicPr>
          <p:nvPr/>
        </p:nvPicPr>
        <p:blipFill>
          <a:blip r:embed="rId4"/>
          <a:stretch>
            <a:fillRect/>
          </a:stretch>
        </p:blipFill>
        <p:spPr>
          <a:xfrm>
            <a:off x="5430630" y="423028"/>
            <a:ext cx="5080000" cy="4394200"/>
          </a:xfrm>
          <a:prstGeom prst="rect">
            <a:avLst/>
          </a:prstGeom>
        </p:spPr>
      </p:pic>
    </p:spTree>
    <p:extLst>
      <p:ext uri="{BB962C8B-B14F-4D97-AF65-F5344CB8AC3E}">
        <p14:creationId xmlns:p14="http://schemas.microsoft.com/office/powerpoint/2010/main" val="28802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smtClean="0"/>
              <a:t>Encrypt Encrypt Encrypt!: Transit, Rest, Backups</a:t>
            </a:r>
          </a:p>
          <a:p>
            <a:pPr>
              <a:lnSpc>
                <a:spcPct val="100000"/>
              </a:lnSpc>
              <a:spcBef>
                <a:spcPts val="0"/>
              </a:spcBef>
            </a:pPr>
            <a:endParaRPr lang="en-US" sz="2400" dirty="0" smtClean="0"/>
          </a:p>
          <a:p>
            <a:pPr>
              <a:lnSpc>
                <a:spcPct val="100000"/>
              </a:lnSpc>
              <a:spcBef>
                <a:spcPts val="0"/>
              </a:spcBef>
            </a:pPr>
            <a:r>
              <a:rPr lang="en-US" sz="2400" dirty="0" smtClean="0"/>
              <a:t>Robust Authentication mechanism</a:t>
            </a:r>
          </a:p>
          <a:p>
            <a:pPr>
              <a:lnSpc>
                <a:spcPct val="100000"/>
              </a:lnSpc>
              <a:spcBef>
                <a:spcPts val="0"/>
              </a:spcBef>
            </a:pPr>
            <a:endParaRPr lang="en-US" sz="2400" dirty="0"/>
          </a:p>
          <a:p>
            <a:pPr>
              <a:lnSpc>
                <a:spcPct val="100000"/>
              </a:lnSpc>
              <a:spcBef>
                <a:spcPts val="0"/>
              </a:spcBef>
            </a:pPr>
            <a:r>
              <a:rPr lang="en-US" sz="2400" dirty="0" smtClean="0"/>
              <a:t>Anonymization and/or </a:t>
            </a:r>
            <a:r>
              <a:rPr lang="en-US" sz="2400" dirty="0" err="1" smtClean="0"/>
              <a:t>Pseudonymization</a:t>
            </a:r>
            <a:endParaRPr lang="en-US" sz="2400" dirty="0" smtClean="0"/>
          </a:p>
          <a:p>
            <a:pPr>
              <a:lnSpc>
                <a:spcPct val="100000"/>
              </a:lnSpc>
              <a:spcBef>
                <a:spcPts val="0"/>
              </a:spcBef>
            </a:pPr>
            <a:endParaRPr lang="en-US" sz="2400" dirty="0" smtClean="0"/>
          </a:p>
          <a:p>
            <a:pPr>
              <a:lnSpc>
                <a:spcPct val="100000"/>
              </a:lnSpc>
              <a:spcBef>
                <a:spcPts val="0"/>
              </a:spcBef>
            </a:pPr>
            <a:r>
              <a:rPr lang="en-US" sz="2400" dirty="0"/>
              <a:t>Store credentials in Vault storage</a:t>
            </a:r>
          </a:p>
          <a:p>
            <a:pPr>
              <a:lnSpc>
                <a:spcPct val="100000"/>
              </a:lnSpc>
              <a:spcBef>
                <a:spcPts val="0"/>
              </a:spcBef>
            </a:pPr>
            <a:endParaRPr lang="en-US" sz="2400" dirty="0" smtClean="0"/>
          </a:p>
          <a:p>
            <a:pPr>
              <a:lnSpc>
                <a:spcPct val="100000"/>
              </a:lnSpc>
              <a:spcBef>
                <a:spcPts val="0"/>
              </a:spcBef>
            </a:pPr>
            <a:r>
              <a:rPr lang="en-US" sz="2400" dirty="0"/>
              <a:t>Audit Logs</a:t>
            </a:r>
          </a:p>
          <a:p>
            <a:pPr>
              <a:lnSpc>
                <a:spcPct val="100000"/>
              </a:lnSpc>
              <a:spcBef>
                <a:spcPts val="0"/>
              </a:spcBef>
            </a:pPr>
            <a:endParaRPr lang="en-US" sz="2400" dirty="0"/>
          </a:p>
          <a:p>
            <a:pPr>
              <a:lnSpc>
                <a:spcPct val="100000"/>
              </a:lnSpc>
              <a:spcBef>
                <a:spcPts val="0"/>
              </a:spcBef>
            </a:pPr>
            <a:endParaRPr lang="en-US" sz="2400" dirty="0" smtClean="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Security</a:t>
            </a:r>
            <a:endParaRPr lang="en-US" spc="0" dirty="0"/>
          </a:p>
        </p:txBody>
      </p:sp>
    </p:spTree>
    <p:extLst>
      <p:ext uri="{BB962C8B-B14F-4D97-AF65-F5344CB8AC3E}">
        <p14:creationId xmlns:p14="http://schemas.microsoft.com/office/powerpoint/2010/main" val="162310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443665"/>
            <a:ext cx="8095703" cy="3748014"/>
          </a:xfrm>
        </p:spPr>
        <p:txBody>
          <a:bodyPr>
            <a:noAutofit/>
          </a:bodyPr>
          <a:lstStyle/>
          <a:p>
            <a:pPr>
              <a:lnSpc>
                <a:spcPct val="100000"/>
              </a:lnSpc>
              <a:spcBef>
                <a:spcPts val="0"/>
              </a:spcBef>
            </a:pPr>
            <a:r>
              <a:rPr lang="en-US" sz="2400" dirty="0"/>
              <a:t>Data Integrity</a:t>
            </a:r>
          </a:p>
          <a:p>
            <a:pPr>
              <a:lnSpc>
                <a:spcPct val="100000"/>
              </a:lnSpc>
              <a:spcBef>
                <a:spcPts val="0"/>
              </a:spcBef>
            </a:pPr>
            <a:endParaRPr lang="en-US" sz="2400" dirty="0" smtClean="0"/>
          </a:p>
          <a:p>
            <a:pPr>
              <a:lnSpc>
                <a:spcPct val="100000"/>
              </a:lnSpc>
              <a:spcBef>
                <a:spcPts val="0"/>
              </a:spcBef>
            </a:pPr>
            <a:r>
              <a:rPr lang="en-US" sz="2400" dirty="0" smtClean="0"/>
              <a:t>Authorization</a:t>
            </a:r>
          </a:p>
          <a:p>
            <a:pPr>
              <a:lnSpc>
                <a:spcPct val="100000"/>
              </a:lnSpc>
              <a:spcBef>
                <a:spcPts val="0"/>
              </a:spcBef>
            </a:pPr>
            <a:endParaRPr lang="en-US" sz="2400" dirty="0"/>
          </a:p>
          <a:p>
            <a:pPr>
              <a:lnSpc>
                <a:spcPct val="100000"/>
              </a:lnSpc>
              <a:spcBef>
                <a:spcPts val="0"/>
              </a:spcBef>
            </a:pPr>
            <a:r>
              <a:rPr lang="en-US" sz="2400" dirty="0"/>
              <a:t>Obscurity by design</a:t>
            </a:r>
          </a:p>
          <a:p>
            <a:pPr>
              <a:lnSpc>
                <a:spcPct val="100000"/>
              </a:lnSpc>
              <a:spcBef>
                <a:spcPts val="0"/>
              </a:spcBef>
            </a:pPr>
            <a:endParaRPr lang="en-US" sz="2400" dirty="0" smtClean="0"/>
          </a:p>
          <a:p>
            <a:pPr>
              <a:lnSpc>
                <a:spcPct val="100000"/>
              </a:lnSpc>
              <a:spcBef>
                <a:spcPts val="0"/>
              </a:spcBef>
            </a:pPr>
            <a:r>
              <a:rPr lang="en-US" sz="2400" dirty="0" smtClean="0"/>
              <a:t>Conservative approach to privacy settings by default</a:t>
            </a:r>
          </a:p>
          <a:p>
            <a:pPr>
              <a:lnSpc>
                <a:spcPct val="100000"/>
              </a:lnSpc>
              <a:spcBef>
                <a:spcPts val="0"/>
              </a:spcBef>
            </a:pPr>
            <a:endParaRPr lang="en-US" sz="2400" dirty="0"/>
          </a:p>
          <a:p>
            <a:pPr>
              <a:lnSpc>
                <a:spcPct val="100000"/>
              </a:lnSpc>
              <a:spcBef>
                <a:spcPts val="0"/>
              </a:spcBef>
            </a:pPr>
            <a:r>
              <a:rPr lang="en-US" sz="2400" dirty="0" smtClean="0"/>
              <a:t>Visibility and </a:t>
            </a:r>
            <a:r>
              <a:rPr lang="en-US" sz="2400" dirty="0" smtClean="0"/>
              <a:t>Transparency</a:t>
            </a:r>
          </a:p>
          <a:p>
            <a:pPr>
              <a:lnSpc>
                <a:spcPct val="100000"/>
              </a:lnSpc>
              <a:spcBef>
                <a:spcPts val="0"/>
              </a:spcBef>
            </a:pPr>
            <a:endParaRPr lang="en-US" sz="2400" dirty="0"/>
          </a:p>
          <a:p>
            <a:pPr>
              <a:lnSpc>
                <a:spcPct val="100000"/>
              </a:lnSpc>
              <a:spcBef>
                <a:spcPts val="0"/>
              </a:spcBef>
            </a:pPr>
            <a:r>
              <a:rPr lang="en-US" sz="2400" dirty="0">
                <a:hlinkClick r:id="rId3"/>
              </a:rPr>
              <a:t>https://</a:t>
            </a:r>
            <a:r>
              <a:rPr lang="en-US" sz="2400" dirty="0" err="1">
                <a:hlinkClick r:id="rId3"/>
              </a:rPr>
              <a:t>iab.org</a:t>
            </a:r>
            <a:r>
              <a:rPr lang="en-US" sz="2400" dirty="0">
                <a:hlinkClick r:id="rId3"/>
              </a:rPr>
              <a:t>/</a:t>
            </a:r>
            <a:r>
              <a:rPr lang="en-US" sz="2400" dirty="0" err="1">
                <a:hlinkClick r:id="rId3"/>
              </a:rPr>
              <a:t>wp</a:t>
            </a:r>
            <a:r>
              <a:rPr lang="en-US" sz="2400" dirty="0">
                <a:hlinkClick r:id="rId3"/>
              </a:rPr>
              <a:t>-content/IAB-uploads/2011/03/</a:t>
            </a:r>
            <a:r>
              <a:rPr lang="en-US" sz="2400" dirty="0" err="1">
                <a:hlinkClick r:id="rId3"/>
              </a:rPr>
              <a:t>fred_carter.pdf</a:t>
            </a:r>
            <a:endParaRPr lang="en-US" sz="2400" dirty="0" smtClean="0"/>
          </a:p>
          <a:p>
            <a:pPr>
              <a:lnSpc>
                <a:spcPct val="100000"/>
              </a:lnSpc>
              <a:spcBef>
                <a:spcPts val="0"/>
              </a:spcBef>
            </a:pPr>
            <a:endParaRPr lang="en-US" sz="2400" dirty="0" smtClean="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Design</a:t>
            </a:r>
            <a:endParaRPr lang="en-US" spc="0" dirty="0"/>
          </a:p>
        </p:txBody>
      </p:sp>
    </p:spTree>
    <p:extLst>
      <p:ext uri="{BB962C8B-B14F-4D97-AF65-F5344CB8AC3E}">
        <p14:creationId xmlns:p14="http://schemas.microsoft.com/office/powerpoint/2010/main" val="468791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normAutofit lnSpcReduction="10000"/>
          </a:bodyPr>
          <a:lstStyle/>
          <a:p>
            <a:pPr>
              <a:lnSpc>
                <a:spcPct val="100000"/>
              </a:lnSpc>
              <a:spcBef>
                <a:spcPts val="0"/>
              </a:spcBef>
            </a:pPr>
            <a:r>
              <a:rPr lang="en-US" b="1" dirty="0"/>
              <a:t>PIA: Privacy impact assessment</a:t>
            </a:r>
          </a:p>
          <a:p>
            <a:pPr>
              <a:lnSpc>
                <a:spcPct val="100000"/>
              </a:lnSpc>
              <a:spcBef>
                <a:spcPts val="0"/>
              </a:spcBef>
            </a:pPr>
            <a:endParaRPr lang="en-US" b="1" dirty="0"/>
          </a:p>
          <a:p>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063535"/>
            <a:ext cx="8095703" cy="3748014"/>
          </a:xfrm>
        </p:spPr>
        <p:txBody>
          <a:bodyPr>
            <a:noAutofit/>
          </a:bodyPr>
          <a:lstStyle/>
          <a:p>
            <a:pPr>
              <a:lnSpc>
                <a:spcPct val="100000"/>
              </a:lnSpc>
              <a:spcBef>
                <a:spcPts val="0"/>
              </a:spcBef>
            </a:pPr>
            <a:r>
              <a:rPr lang="en-US" sz="2400" dirty="0" smtClean="0"/>
              <a:t>Privacy related tasks part of </a:t>
            </a:r>
            <a:r>
              <a:rPr lang="en-US" sz="2400" dirty="0" smtClean="0"/>
              <a:t>scrum/sprint</a:t>
            </a:r>
            <a:endParaRPr lang="en-US" sz="2400" dirty="0" smtClean="0"/>
          </a:p>
          <a:p>
            <a:pPr>
              <a:lnSpc>
                <a:spcPct val="100000"/>
              </a:lnSpc>
              <a:spcBef>
                <a:spcPts val="0"/>
              </a:spcBef>
            </a:pPr>
            <a:endParaRPr lang="en-US" sz="2400" dirty="0"/>
          </a:p>
          <a:p>
            <a:pPr>
              <a:lnSpc>
                <a:spcPct val="100000"/>
              </a:lnSpc>
              <a:spcBef>
                <a:spcPts val="0"/>
              </a:spcBef>
            </a:pPr>
            <a:r>
              <a:rPr lang="en-US" sz="2400" dirty="0" smtClean="0"/>
              <a:t>Data minimization</a:t>
            </a:r>
          </a:p>
          <a:p>
            <a:pPr>
              <a:lnSpc>
                <a:spcPct val="100000"/>
              </a:lnSpc>
              <a:spcBef>
                <a:spcPts val="0"/>
              </a:spcBef>
            </a:pPr>
            <a:endParaRPr lang="en-US" sz="2400" dirty="0"/>
          </a:p>
          <a:p>
            <a:pPr>
              <a:lnSpc>
                <a:spcPct val="100000"/>
              </a:lnSpc>
              <a:spcBef>
                <a:spcPts val="0"/>
              </a:spcBef>
            </a:pPr>
            <a:r>
              <a:rPr lang="en-US" sz="2400" dirty="0" smtClean="0"/>
              <a:t>Self service user management portal</a:t>
            </a:r>
          </a:p>
          <a:p>
            <a:pPr>
              <a:lnSpc>
                <a:spcPct val="100000"/>
              </a:lnSpc>
              <a:spcBef>
                <a:spcPts val="0"/>
              </a:spcBef>
            </a:pPr>
            <a:endParaRPr lang="en-US" sz="2400" dirty="0" smtClean="0"/>
          </a:p>
          <a:p>
            <a:pPr>
              <a:lnSpc>
                <a:spcPct val="100000"/>
              </a:lnSpc>
              <a:spcBef>
                <a:spcPts val="0"/>
              </a:spcBef>
            </a:pPr>
            <a:r>
              <a:rPr lang="en-US" sz="2400" dirty="0" smtClean="0"/>
              <a:t>Honor user consent when processing user data</a:t>
            </a:r>
            <a:endParaRPr lang="en-US" sz="2400" dirty="0"/>
          </a:p>
          <a:p>
            <a:pPr>
              <a:lnSpc>
                <a:spcPct val="100000"/>
              </a:lnSpc>
              <a:spcBef>
                <a:spcPts val="0"/>
              </a:spcBef>
            </a:pPr>
            <a:endParaRPr lang="en-US" sz="2400" dirty="0" smtClean="0"/>
          </a:p>
          <a:p>
            <a:pPr>
              <a:lnSpc>
                <a:spcPct val="100000"/>
              </a:lnSpc>
              <a:spcBef>
                <a:spcPts val="0"/>
              </a:spcBef>
            </a:pPr>
            <a:r>
              <a:rPr lang="en-US" sz="2400" dirty="0" smtClean="0"/>
              <a:t>Retention</a:t>
            </a:r>
          </a:p>
          <a:p>
            <a:pPr marL="0" indent="0">
              <a:lnSpc>
                <a:spcPct val="100000"/>
              </a:lnSpc>
              <a:spcBef>
                <a:spcPts val="0"/>
              </a:spcBef>
              <a:buNone/>
            </a:pPr>
            <a:endParaRPr lang="en-US" sz="2400" dirty="0"/>
          </a:p>
          <a:p>
            <a:pPr marL="0" indent="0">
              <a:lnSpc>
                <a:spcPct val="100000"/>
              </a:lnSpc>
              <a:spcBef>
                <a:spcPts val="0"/>
              </a:spcBef>
              <a:buNone/>
            </a:pPr>
            <a:r>
              <a:rPr lang="en-US" sz="1800" dirty="0" smtClean="0"/>
              <a:t>Ref: </a:t>
            </a:r>
            <a:r>
              <a:rPr lang="en-US" sz="1800" dirty="0" smtClean="0">
                <a:hlinkClick r:id="rId3"/>
              </a:rPr>
              <a:t>https</a:t>
            </a:r>
            <a:r>
              <a:rPr lang="en-US" sz="1800" dirty="0">
                <a:hlinkClick r:id="rId3"/>
              </a:rPr>
              <a:t>://</a:t>
            </a:r>
            <a:r>
              <a:rPr lang="en-US" sz="1800" dirty="0" err="1">
                <a:hlinkClick r:id="rId3"/>
              </a:rPr>
              <a:t>www.usaid.gov</a:t>
            </a:r>
            <a:r>
              <a:rPr lang="en-US" sz="1800" dirty="0">
                <a:hlinkClick r:id="rId3"/>
              </a:rPr>
              <a:t>/sites/default/files/documents/1868/RI_Fellowships_PIA_Summary_May_12_2014.pdf</a:t>
            </a:r>
            <a:endParaRPr lang="en-US" sz="1800" dirty="0"/>
          </a:p>
          <a:p>
            <a:pPr>
              <a:lnSpc>
                <a:spcPct val="100000"/>
              </a:lnSpc>
              <a:spcBef>
                <a:spcPts val="0"/>
              </a:spcBef>
            </a:pPr>
            <a:endParaRPr lang="en-US" sz="2400" dirty="0"/>
          </a:p>
          <a:p>
            <a:pPr>
              <a:lnSpc>
                <a:spcPct val="100000"/>
              </a:lnSpc>
              <a:spcBef>
                <a:spcPts val="0"/>
              </a:spcBef>
            </a:pPr>
            <a:endParaRPr lang="en-US" sz="2400" dirty="0" smtClean="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Process</a:t>
            </a:r>
            <a:endParaRPr lang="en-US" spc="0" dirty="0"/>
          </a:p>
        </p:txBody>
      </p:sp>
    </p:spTree>
    <p:extLst>
      <p:ext uri="{BB962C8B-B14F-4D97-AF65-F5344CB8AC3E}">
        <p14:creationId xmlns:p14="http://schemas.microsoft.com/office/powerpoint/2010/main" val="46881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spc="0" dirty="0" smtClean="0"/>
              <a:t>Continuous compliance</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a:t>Discovery: Rest and In-Motion</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r>
              <a:rPr lang="en-US" sz="2400" dirty="0"/>
              <a:t>Rules</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r>
              <a:rPr lang="en-US" sz="2400" dirty="0"/>
              <a:t>Issue management</a:t>
            </a:r>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Automation</a:t>
            </a:r>
            <a:endParaRPr lang="en-US" spc="0" dirty="0"/>
          </a:p>
        </p:txBody>
      </p:sp>
    </p:spTree>
    <p:extLst>
      <p:ext uri="{BB962C8B-B14F-4D97-AF65-F5344CB8AC3E}">
        <p14:creationId xmlns:p14="http://schemas.microsoft.com/office/powerpoint/2010/main" val="118850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spc="0" dirty="0" smtClean="0"/>
              <a:t>Continuous compliance</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smtClean="0"/>
              <a:t>Labeling</a:t>
            </a:r>
            <a:endParaRPr lang="en-US" sz="2400" dirty="0"/>
          </a:p>
          <a:p>
            <a:pPr lvl="1">
              <a:lnSpc>
                <a:spcPct val="100000"/>
              </a:lnSpc>
              <a:spcBef>
                <a:spcPts val="0"/>
              </a:spcBef>
            </a:pPr>
            <a:r>
              <a:rPr lang="en-US" sz="2200" dirty="0" smtClean="0"/>
              <a:t>Tagging</a:t>
            </a:r>
          </a:p>
          <a:p>
            <a:pPr lvl="1">
              <a:lnSpc>
                <a:spcPct val="100000"/>
              </a:lnSpc>
              <a:spcBef>
                <a:spcPts val="0"/>
              </a:spcBef>
            </a:pPr>
            <a:r>
              <a:rPr lang="en-US" sz="2200" dirty="0" smtClean="0"/>
              <a:t>Classifying</a:t>
            </a:r>
            <a:endParaRPr lang="en-US" sz="2200" dirty="0"/>
          </a:p>
          <a:p>
            <a:pPr lvl="1">
              <a:lnSpc>
                <a:spcPct val="100000"/>
              </a:lnSpc>
              <a:spcBef>
                <a:spcPts val="0"/>
              </a:spcBef>
            </a:pPr>
            <a:r>
              <a:rPr lang="en-US" sz="2200" dirty="0" smtClean="0"/>
              <a:t>Confidence scores</a:t>
            </a:r>
          </a:p>
          <a:p>
            <a:pPr lvl="1">
              <a:lnSpc>
                <a:spcPct val="100000"/>
              </a:lnSpc>
              <a:spcBef>
                <a:spcPts val="0"/>
              </a:spcBef>
            </a:pPr>
            <a:endParaRPr lang="en-US" sz="2200" dirty="0" smtClean="0"/>
          </a:p>
          <a:p>
            <a:pPr>
              <a:lnSpc>
                <a:spcPct val="100000"/>
              </a:lnSpc>
              <a:spcBef>
                <a:spcPts val="0"/>
              </a:spcBef>
            </a:pPr>
            <a:r>
              <a:rPr lang="en-US" sz="2400" dirty="0" smtClean="0"/>
              <a:t>Challenges</a:t>
            </a:r>
          </a:p>
          <a:p>
            <a:pPr lvl="1">
              <a:lnSpc>
                <a:spcPct val="100000"/>
              </a:lnSpc>
              <a:spcBef>
                <a:spcPts val="0"/>
              </a:spcBef>
            </a:pPr>
            <a:r>
              <a:rPr lang="en-US" sz="2200" dirty="0" smtClean="0"/>
              <a:t>Data sources</a:t>
            </a:r>
          </a:p>
          <a:p>
            <a:pPr lvl="1">
              <a:lnSpc>
                <a:spcPct val="100000"/>
              </a:lnSpc>
              <a:spcBef>
                <a:spcPts val="0"/>
              </a:spcBef>
            </a:pPr>
            <a:r>
              <a:rPr lang="en-US" sz="2200" dirty="0" smtClean="0"/>
              <a:t>Data formats</a:t>
            </a:r>
          </a:p>
          <a:p>
            <a:pPr lvl="1">
              <a:lnSpc>
                <a:spcPct val="100000"/>
              </a:lnSpc>
              <a:spcBef>
                <a:spcPts val="0"/>
              </a:spcBef>
            </a:pPr>
            <a:r>
              <a:rPr lang="en-US" sz="2200" dirty="0" smtClean="0"/>
              <a:t>Performance</a:t>
            </a:r>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Automation - Discovery</a:t>
            </a:r>
            <a:endParaRPr lang="en-US" spc="0" dirty="0"/>
          </a:p>
        </p:txBody>
      </p:sp>
    </p:spTree>
    <p:extLst>
      <p:ext uri="{BB962C8B-B14F-4D97-AF65-F5344CB8AC3E}">
        <p14:creationId xmlns:p14="http://schemas.microsoft.com/office/powerpoint/2010/main" val="119923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spc="0" dirty="0" smtClean="0"/>
              <a:t>Continuous compliance</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537383" y="2040674"/>
            <a:ext cx="8095703" cy="4809896"/>
          </a:xfrm>
        </p:spPr>
        <p:txBody>
          <a:bodyPr>
            <a:noAutofit/>
          </a:bodyPr>
          <a:lstStyle/>
          <a:p>
            <a:pPr>
              <a:lnSpc>
                <a:spcPct val="100000"/>
              </a:lnSpc>
              <a:spcBef>
                <a:spcPts val="0"/>
              </a:spcBef>
            </a:pPr>
            <a:r>
              <a:rPr lang="en-US" sz="2400" dirty="0" smtClean="0"/>
              <a:t>Sources</a:t>
            </a:r>
          </a:p>
          <a:p>
            <a:pPr lvl="1">
              <a:lnSpc>
                <a:spcPct val="100000"/>
              </a:lnSpc>
              <a:spcBef>
                <a:spcPts val="0"/>
              </a:spcBef>
            </a:pPr>
            <a:r>
              <a:rPr lang="en-US" sz="2200" dirty="0" smtClean="0"/>
              <a:t>High/Low compute</a:t>
            </a:r>
          </a:p>
          <a:p>
            <a:pPr lvl="1">
              <a:lnSpc>
                <a:spcPct val="100000"/>
              </a:lnSpc>
              <a:spcBef>
                <a:spcPts val="0"/>
              </a:spcBef>
            </a:pPr>
            <a:r>
              <a:rPr lang="en-US" sz="2200" dirty="0" smtClean="0"/>
              <a:t>SAAS</a:t>
            </a:r>
          </a:p>
          <a:p>
            <a:pPr lvl="1">
              <a:lnSpc>
                <a:spcPct val="100000"/>
              </a:lnSpc>
              <a:spcBef>
                <a:spcPts val="0"/>
              </a:spcBef>
            </a:pPr>
            <a:r>
              <a:rPr lang="en-US" sz="2200" dirty="0" smtClean="0"/>
              <a:t>Cloud/Hybrid</a:t>
            </a:r>
          </a:p>
          <a:p>
            <a:pPr lvl="1">
              <a:lnSpc>
                <a:spcPct val="100000"/>
              </a:lnSpc>
              <a:spcBef>
                <a:spcPts val="0"/>
              </a:spcBef>
            </a:pPr>
            <a:endParaRPr lang="en-US" sz="2200" dirty="0"/>
          </a:p>
          <a:p>
            <a:pPr>
              <a:lnSpc>
                <a:spcPct val="100000"/>
              </a:lnSpc>
              <a:spcBef>
                <a:spcPts val="0"/>
              </a:spcBef>
            </a:pPr>
            <a:r>
              <a:rPr lang="en-US" sz="2400" dirty="0" smtClean="0"/>
              <a:t>Formats</a:t>
            </a:r>
            <a:endParaRPr lang="en-US" sz="2400" dirty="0"/>
          </a:p>
          <a:p>
            <a:pPr lvl="1">
              <a:lnSpc>
                <a:spcPct val="100000"/>
              </a:lnSpc>
              <a:spcBef>
                <a:spcPts val="0"/>
              </a:spcBef>
            </a:pPr>
            <a:r>
              <a:rPr lang="en-US" sz="2200" smtClean="0"/>
              <a:t>Structured/Tabular</a:t>
            </a:r>
            <a:r>
              <a:rPr lang="en-US" sz="2200" dirty="0" smtClean="0"/>
              <a:t>: Lookups</a:t>
            </a:r>
            <a:r>
              <a:rPr lang="en-US" sz="2200" smtClean="0"/>
              <a:t>, Regex, Enhancers</a:t>
            </a:r>
            <a:endParaRPr lang="en-US" sz="2200" dirty="0" smtClean="0"/>
          </a:p>
          <a:p>
            <a:pPr lvl="1">
              <a:lnSpc>
                <a:spcPct val="100000"/>
              </a:lnSpc>
              <a:spcBef>
                <a:spcPts val="0"/>
              </a:spcBef>
            </a:pPr>
            <a:r>
              <a:rPr lang="en-US" sz="2200" dirty="0"/>
              <a:t>Unstructured: NLP, NER and </a:t>
            </a:r>
            <a:r>
              <a:rPr lang="en-US" sz="2200" dirty="0" smtClean="0"/>
              <a:t>Enhancers</a:t>
            </a:r>
          </a:p>
          <a:p>
            <a:pPr lvl="1">
              <a:lnSpc>
                <a:spcPct val="100000"/>
              </a:lnSpc>
              <a:spcBef>
                <a:spcPts val="0"/>
              </a:spcBef>
            </a:pPr>
            <a:r>
              <a:rPr lang="en-US" sz="2200" dirty="0" smtClean="0"/>
              <a:t>Semi-structured: JSON, XML</a:t>
            </a:r>
            <a:endParaRPr lang="en-US" sz="2200" dirty="0"/>
          </a:p>
          <a:p>
            <a:pPr lvl="1">
              <a:lnSpc>
                <a:spcPct val="100000"/>
              </a:lnSpc>
              <a:spcBef>
                <a:spcPts val="0"/>
              </a:spcBef>
            </a:pPr>
            <a:endParaRPr lang="en-US" sz="2200" dirty="0" smtClean="0"/>
          </a:p>
          <a:p>
            <a:pPr>
              <a:lnSpc>
                <a:spcPct val="100000"/>
              </a:lnSpc>
              <a:spcBef>
                <a:spcPts val="0"/>
              </a:spcBef>
            </a:pPr>
            <a:r>
              <a:rPr lang="en-US" sz="2400" dirty="0" smtClean="0"/>
              <a:t>Performance</a:t>
            </a:r>
          </a:p>
          <a:p>
            <a:pPr lvl="1">
              <a:lnSpc>
                <a:spcPct val="100000"/>
              </a:lnSpc>
              <a:spcBef>
                <a:spcPts val="0"/>
              </a:spcBef>
            </a:pPr>
            <a:r>
              <a:rPr lang="en-US" sz="2200" dirty="0" smtClean="0"/>
              <a:t>Advanced tokenization</a:t>
            </a:r>
          </a:p>
          <a:p>
            <a:pPr lvl="1">
              <a:lnSpc>
                <a:spcPct val="100000"/>
              </a:lnSpc>
              <a:spcBef>
                <a:spcPts val="0"/>
              </a:spcBef>
            </a:pPr>
            <a:r>
              <a:rPr lang="en-US" sz="2200" dirty="0" smtClean="0"/>
              <a:t>Tries</a:t>
            </a:r>
          </a:p>
          <a:p>
            <a:pPr lvl="1">
              <a:lnSpc>
                <a:spcPct val="100000"/>
              </a:lnSpc>
              <a:spcBef>
                <a:spcPts val="0"/>
              </a:spcBef>
            </a:pPr>
            <a:r>
              <a:rPr lang="en-US" sz="2200" dirty="0" smtClean="0"/>
              <a:t>Feedback loop</a:t>
            </a:r>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Automation - Discovery</a:t>
            </a:r>
            <a:endParaRPr lang="en-US" spc="0" dirty="0"/>
          </a:p>
        </p:txBody>
      </p:sp>
    </p:spTree>
    <p:extLst>
      <p:ext uri="{BB962C8B-B14F-4D97-AF65-F5344CB8AC3E}">
        <p14:creationId xmlns:p14="http://schemas.microsoft.com/office/powerpoint/2010/main" val="183414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spc="0" dirty="0" smtClean="0"/>
              <a:t>Continuous compliance</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smtClean="0"/>
              <a:t>Regulations</a:t>
            </a:r>
            <a:endParaRPr lang="en-US" sz="2400" dirty="0"/>
          </a:p>
          <a:p>
            <a:pPr>
              <a:lnSpc>
                <a:spcPct val="100000"/>
              </a:lnSpc>
              <a:spcBef>
                <a:spcPts val="0"/>
              </a:spcBef>
            </a:pPr>
            <a:endParaRPr lang="en-US" sz="2400" dirty="0"/>
          </a:p>
          <a:p>
            <a:pPr>
              <a:lnSpc>
                <a:spcPct val="100000"/>
              </a:lnSpc>
              <a:spcBef>
                <a:spcPts val="0"/>
              </a:spcBef>
            </a:pPr>
            <a:r>
              <a:rPr lang="en-US" sz="2400" dirty="0" smtClean="0"/>
              <a:t>Consent</a:t>
            </a:r>
          </a:p>
          <a:p>
            <a:pPr>
              <a:lnSpc>
                <a:spcPct val="100000"/>
              </a:lnSpc>
              <a:spcBef>
                <a:spcPts val="0"/>
              </a:spcBef>
            </a:pPr>
            <a:endParaRPr lang="en-US" sz="2400" dirty="0"/>
          </a:p>
          <a:p>
            <a:pPr>
              <a:lnSpc>
                <a:spcPct val="100000"/>
              </a:lnSpc>
              <a:spcBef>
                <a:spcPts val="0"/>
              </a:spcBef>
            </a:pPr>
            <a:r>
              <a:rPr lang="en-US" sz="2400" dirty="0" smtClean="0"/>
              <a:t>Contracts</a:t>
            </a:r>
            <a:endParaRPr lang="en-US" sz="2400" dirty="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Automation - Rules</a:t>
            </a:r>
            <a:endParaRPr lang="en-US" spc="0" dirty="0"/>
          </a:p>
        </p:txBody>
      </p:sp>
    </p:spTree>
    <p:extLst>
      <p:ext uri="{BB962C8B-B14F-4D97-AF65-F5344CB8AC3E}">
        <p14:creationId xmlns:p14="http://schemas.microsoft.com/office/powerpoint/2010/main" val="559788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spc="0" dirty="0" smtClean="0"/>
              <a:t>Continuous compliance</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2400" dirty="0" smtClean="0"/>
              <a:t>Rule Violations</a:t>
            </a:r>
          </a:p>
          <a:p>
            <a:pPr>
              <a:lnSpc>
                <a:spcPct val="100000"/>
              </a:lnSpc>
              <a:spcBef>
                <a:spcPts val="0"/>
              </a:spcBef>
            </a:pPr>
            <a:endParaRPr lang="en-US" sz="2400" dirty="0" smtClean="0"/>
          </a:p>
          <a:p>
            <a:pPr>
              <a:lnSpc>
                <a:spcPct val="100000"/>
              </a:lnSpc>
              <a:spcBef>
                <a:spcPts val="0"/>
              </a:spcBef>
            </a:pPr>
            <a:r>
              <a:rPr lang="en-US" sz="2400" dirty="0" smtClean="0"/>
              <a:t>Issue resolution</a:t>
            </a:r>
            <a:endParaRPr lang="en-US" sz="2400" dirty="0"/>
          </a:p>
          <a:p>
            <a:pPr>
              <a:lnSpc>
                <a:spcPct val="100000"/>
              </a:lnSpc>
              <a:spcBef>
                <a:spcPts val="0"/>
              </a:spcBef>
            </a:pPr>
            <a:endParaRPr lang="en-US" sz="2400" dirty="0"/>
          </a:p>
          <a:p>
            <a:pPr>
              <a:lnSpc>
                <a:spcPct val="100000"/>
              </a:lnSpc>
              <a:spcBef>
                <a:spcPts val="0"/>
              </a:spcBef>
            </a:pPr>
            <a:r>
              <a:rPr lang="en-US" sz="2400" dirty="0" smtClean="0"/>
              <a:t>SAR (Subject Access Requests)</a:t>
            </a:r>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Solution: Automation </a:t>
            </a:r>
            <a:r>
              <a:rPr lang="mr-IN" dirty="0" smtClean="0"/>
              <a:t>–</a:t>
            </a:r>
            <a:r>
              <a:rPr lang="en-US" dirty="0" smtClean="0"/>
              <a:t> Issue Management</a:t>
            </a:r>
            <a:endParaRPr lang="en-US" spc="0" dirty="0"/>
          </a:p>
        </p:txBody>
      </p:sp>
    </p:spTree>
    <p:extLst>
      <p:ext uri="{BB962C8B-B14F-4D97-AF65-F5344CB8AC3E}">
        <p14:creationId xmlns:p14="http://schemas.microsoft.com/office/powerpoint/2010/main" val="1215598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195586"/>
            <a:ext cx="8095703" cy="3013228"/>
          </a:xfrm>
        </p:spPr>
        <p:txBody>
          <a:bodyPr>
            <a:noAutofit/>
          </a:bodyPr>
          <a:lstStyle/>
          <a:p>
            <a:pPr>
              <a:lnSpc>
                <a:spcPct val="100000"/>
              </a:lnSpc>
              <a:spcBef>
                <a:spcPts val="0"/>
              </a:spcBef>
            </a:pPr>
            <a:r>
              <a:rPr lang="en-US" sz="2400" dirty="0" smtClean="0"/>
              <a:t>Low Risk Exposure</a:t>
            </a:r>
            <a:endParaRPr lang="en-US" sz="2400" dirty="0"/>
          </a:p>
          <a:p>
            <a:pPr>
              <a:lnSpc>
                <a:spcPct val="100000"/>
              </a:lnSpc>
              <a:spcBef>
                <a:spcPts val="0"/>
              </a:spcBef>
            </a:pPr>
            <a:endParaRPr lang="en-US" sz="2400" dirty="0" smtClean="0"/>
          </a:p>
          <a:p>
            <a:pPr>
              <a:lnSpc>
                <a:spcPct val="100000"/>
              </a:lnSpc>
              <a:spcBef>
                <a:spcPts val="0"/>
              </a:spcBef>
            </a:pPr>
            <a:r>
              <a:rPr lang="en-US" sz="2400" dirty="0"/>
              <a:t>Brand </a:t>
            </a:r>
            <a:r>
              <a:rPr lang="en-US" sz="2400" dirty="0" smtClean="0"/>
              <a:t>Recognition/Loyalty</a:t>
            </a:r>
            <a:endParaRPr lang="en-US" sz="2400" dirty="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Benefits</a:t>
            </a:r>
            <a:endParaRPr lang="en-US" spc="0" dirty="0"/>
          </a:p>
        </p:txBody>
      </p:sp>
    </p:spTree>
    <p:extLst>
      <p:ext uri="{BB962C8B-B14F-4D97-AF65-F5344CB8AC3E}">
        <p14:creationId xmlns:p14="http://schemas.microsoft.com/office/powerpoint/2010/main" val="94279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421" y="405728"/>
            <a:ext cx="10968486" cy="684285"/>
          </a:xfrm>
        </p:spPr>
        <p:txBody>
          <a:bodyPr>
            <a:normAutofit fontScale="90000"/>
          </a:bodyPr>
          <a:lstStyle/>
          <a:p>
            <a:pPr>
              <a:spcAft>
                <a:spcPts val="300"/>
              </a:spcAft>
            </a:pPr>
            <a:r>
              <a:rPr lang="en-US" dirty="0"/>
              <a:t>RAGHU </a:t>
            </a:r>
            <a:r>
              <a:rPr lang="en-US" dirty="0" smtClean="0"/>
              <a:t>GOLLAMUDI</a:t>
            </a:r>
            <a:endParaRPr lang="en-US" dirty="0"/>
          </a:p>
        </p:txBody>
      </p:sp>
      <p:cxnSp>
        <p:nvCxnSpPr>
          <p:cNvPr id="12" name="Straight Connector 11">
            <a:extLst>
              <a:ext uri="{FF2B5EF4-FFF2-40B4-BE49-F238E27FC236}">
                <a16:creationId xmlns="" xmlns:a16="http://schemas.microsoft.com/office/drawing/2014/main" id="{22E08F0A-8434-4422-B6DE-F7248F826F78}"/>
              </a:ext>
            </a:extLst>
          </p:cNvPr>
          <p:cNvCxnSpPr>
            <a:cxnSpLocks/>
          </p:cNvCxnSpPr>
          <p:nvPr/>
        </p:nvCxnSpPr>
        <p:spPr>
          <a:xfrm>
            <a:off x="328421" y="1462282"/>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328421" y="2124366"/>
            <a:ext cx="6197722" cy="3748014"/>
          </a:xfrm>
        </p:spPr>
        <p:txBody>
          <a:bodyPr>
            <a:noAutofit/>
          </a:bodyPr>
          <a:lstStyle/>
          <a:p>
            <a:pPr>
              <a:lnSpc>
                <a:spcPct val="100000"/>
              </a:lnSpc>
              <a:spcBef>
                <a:spcPts val="0"/>
              </a:spcBef>
            </a:pPr>
            <a:r>
              <a:rPr lang="en-US" sz="2400" dirty="0" smtClean="0"/>
              <a:t>Co-founder/VP Engineering - Integris Software</a:t>
            </a:r>
            <a:endParaRPr lang="en-US" sz="2400" dirty="0"/>
          </a:p>
          <a:p>
            <a:pPr marL="0" indent="0">
              <a:lnSpc>
                <a:spcPct val="100000"/>
              </a:lnSpc>
              <a:spcBef>
                <a:spcPts val="0"/>
              </a:spcBef>
              <a:buNone/>
            </a:pPr>
            <a:endParaRPr lang="en-US" sz="2400" dirty="0" smtClean="0"/>
          </a:p>
          <a:p>
            <a:pPr>
              <a:lnSpc>
                <a:spcPct val="100000"/>
              </a:lnSpc>
              <a:spcBef>
                <a:spcPts val="0"/>
              </a:spcBef>
            </a:pPr>
            <a:r>
              <a:rPr lang="en-US" sz="2400" dirty="0" smtClean="0"/>
              <a:t>Founder/CEO - </a:t>
            </a:r>
            <a:r>
              <a:rPr lang="en-US" sz="2400" dirty="0" err="1" smtClean="0"/>
              <a:t>Revuly</a:t>
            </a:r>
            <a:endParaRPr lang="en-US" sz="2400" dirty="0" smtClean="0"/>
          </a:p>
          <a:p>
            <a:pPr marL="0" indent="0">
              <a:lnSpc>
                <a:spcPct val="100000"/>
              </a:lnSpc>
              <a:spcBef>
                <a:spcPts val="0"/>
              </a:spcBef>
              <a:buNone/>
            </a:pPr>
            <a:endParaRPr lang="en-US" sz="2400" dirty="0"/>
          </a:p>
          <a:p>
            <a:pPr>
              <a:lnSpc>
                <a:spcPct val="100000"/>
              </a:lnSpc>
              <a:spcBef>
                <a:spcPts val="0"/>
              </a:spcBef>
            </a:pPr>
            <a:r>
              <a:rPr lang="en-US" sz="2400" dirty="0" smtClean="0"/>
              <a:t>CTO - Shippable</a:t>
            </a:r>
            <a:endParaRPr lang="en-US" sz="2400" dirty="0" smtClean="0"/>
          </a:p>
          <a:p>
            <a:pPr>
              <a:lnSpc>
                <a:spcPct val="100000"/>
              </a:lnSpc>
              <a:spcBef>
                <a:spcPts val="0"/>
              </a:spcBef>
            </a:pPr>
            <a:endParaRPr lang="en-US" sz="2400" dirty="0"/>
          </a:p>
          <a:p>
            <a:pPr>
              <a:lnSpc>
                <a:spcPct val="100000"/>
              </a:lnSpc>
              <a:spcBef>
                <a:spcPts val="0"/>
              </a:spcBef>
            </a:pPr>
            <a:r>
              <a:rPr lang="en-US" sz="2400" dirty="0" smtClean="0"/>
              <a:t>Principal Dev Lead </a:t>
            </a:r>
            <a:r>
              <a:rPr lang="mr-IN" sz="2400" dirty="0" smtClean="0"/>
              <a:t>–</a:t>
            </a:r>
            <a:r>
              <a:rPr lang="en-US" sz="2400" dirty="0" smtClean="0"/>
              <a:t> Microsoft</a:t>
            </a:r>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303196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endParaRPr lang="en-US" spc="0" dirty="0"/>
          </a:p>
        </p:txBody>
      </p: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5066513" y="2491759"/>
            <a:ext cx="8095703" cy="3013228"/>
          </a:xfrm>
        </p:spPr>
        <p:txBody>
          <a:bodyPr>
            <a:noAutofit/>
          </a:bodyPr>
          <a:lstStyle/>
          <a:p>
            <a:pPr marL="0" indent="0">
              <a:lnSpc>
                <a:spcPct val="100000"/>
              </a:lnSpc>
              <a:spcBef>
                <a:spcPts val="0"/>
              </a:spcBef>
              <a:buNone/>
            </a:pPr>
            <a:endParaRPr lang="en-US" sz="3200" dirty="0" smtClean="0"/>
          </a:p>
          <a:p>
            <a:pPr marL="0" indent="0">
              <a:lnSpc>
                <a:spcPct val="100000"/>
              </a:lnSpc>
              <a:spcBef>
                <a:spcPts val="0"/>
              </a:spcBef>
              <a:buNone/>
            </a:pPr>
            <a:r>
              <a:rPr lang="en-US" sz="3200" dirty="0" smtClean="0"/>
              <a:t>Thank You</a:t>
            </a:r>
            <a:endParaRPr lang="en-US" sz="3200" dirty="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endParaRPr lang="en-US" spc="0" dirty="0"/>
          </a:p>
        </p:txBody>
      </p:sp>
    </p:spTree>
    <p:extLst>
      <p:ext uri="{BB962C8B-B14F-4D97-AF65-F5344CB8AC3E}">
        <p14:creationId xmlns:p14="http://schemas.microsoft.com/office/powerpoint/2010/main" val="72627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hought bubble">
            <a:extLst>
              <a:ext uri="{FF2B5EF4-FFF2-40B4-BE49-F238E27FC236}">
                <a16:creationId xmlns="" xmlns:a16="http://schemas.microsoft.com/office/drawing/2014/main" id="{6D11646B-EB96-4363-926B-E6194477354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3840" y="747870"/>
            <a:ext cx="10980876" cy="6492816"/>
          </a:xfrm>
          <a:prstGeom prst="rect">
            <a:avLst/>
          </a:prstGeom>
        </p:spPr>
      </p:pic>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p:txBody>
          <a:bodyPr>
            <a:normAutofit fontScale="90000"/>
          </a:bodyPr>
          <a:lstStyle/>
          <a:p>
            <a:r>
              <a:rPr lang="en-US" dirty="0"/>
              <a:t>Trivia</a:t>
            </a:r>
            <a:endParaRPr lang="en-US" spc="0" dirty="0"/>
          </a:p>
        </p:txBody>
      </p: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2583887" y="2978338"/>
            <a:ext cx="7877079" cy="931770"/>
          </a:xfrm>
        </p:spPr>
        <p:txBody>
          <a:bodyPr>
            <a:noAutofit/>
          </a:bodyPr>
          <a:lstStyle/>
          <a:p>
            <a:pPr marL="0" indent="0">
              <a:lnSpc>
                <a:spcPct val="100000"/>
              </a:lnSpc>
              <a:spcBef>
                <a:spcPts val="0"/>
              </a:spcBef>
              <a:buNone/>
            </a:pPr>
            <a:r>
              <a:rPr lang="en-US" sz="3600" spc="0" dirty="0">
                <a:solidFill>
                  <a:schemeClr val="tx1"/>
                </a:solidFill>
              </a:rPr>
              <a:t>What happened on the 25</a:t>
            </a:r>
            <a:r>
              <a:rPr lang="en-US" sz="3600" spc="0" baseline="30000" dirty="0">
                <a:solidFill>
                  <a:schemeClr val="tx1"/>
                </a:solidFill>
              </a:rPr>
              <a:t>th</a:t>
            </a:r>
            <a:r>
              <a:rPr lang="en-US" sz="3600" spc="0" dirty="0">
                <a:solidFill>
                  <a:schemeClr val="tx1"/>
                </a:solidFill>
              </a:rPr>
              <a:t> May 2018?</a:t>
            </a:r>
            <a:endParaRPr lang="en-US" sz="3600" b="1" dirty="0">
              <a:solidFill>
                <a:schemeClr val="tx1"/>
              </a:solidFill>
            </a:endParaRPr>
          </a:p>
        </p:txBody>
      </p:sp>
      <p:sp>
        <p:nvSpPr>
          <p:cNvPr id="5" name="Text Placeholder 4">
            <a:extLst>
              <a:ext uri="{FF2B5EF4-FFF2-40B4-BE49-F238E27FC236}">
                <a16:creationId xmlns="" xmlns:a16="http://schemas.microsoft.com/office/drawing/2014/main" id="{9639052E-21CB-4A2D-9250-329CA8A59390}"/>
              </a:ext>
            </a:extLst>
          </p:cNvPr>
          <p:cNvSpPr>
            <a:spLocks noGrp="1"/>
          </p:cNvSpPr>
          <p:nvPr>
            <p:ph type="body" sz="quarter" idx="13"/>
          </p:nvPr>
        </p:nvSpPr>
        <p:spPr/>
        <p:txBody>
          <a:bodyPr/>
          <a:lstStyle/>
          <a:p>
            <a:endParaRPr lang="en-US"/>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722403"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Tree>
    <p:extLst>
      <p:ext uri="{BB962C8B-B14F-4D97-AF65-F5344CB8AC3E}">
        <p14:creationId xmlns:p14="http://schemas.microsoft.com/office/powerpoint/2010/main" val="34146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s://www.wired.com/wp-content/uploads/2014/08/Cnt4_Fr53-1.jpg">
            <a:extLst>
              <a:ext uri="{FF2B5EF4-FFF2-40B4-BE49-F238E27FC236}">
                <a16:creationId xmlns="" xmlns:a16="http://schemas.microsoft.com/office/drawing/2014/main" id="{2DA2C448-3B6F-4809-9CD2-B7E40601B3EA}"/>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Lst>
          </a:blip>
          <a:srcRect l="24704" r="31423" b="9091"/>
          <a:stretch/>
        </p:blipFill>
        <p:spPr>
          <a:xfrm>
            <a:off x="3501401" y="1899604"/>
            <a:ext cx="4331204" cy="49583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p:txBody>
          <a:bodyPr>
            <a:normAutofit fontScale="90000"/>
          </a:bodyPr>
          <a:lstStyle/>
          <a:p>
            <a:r>
              <a:rPr lang="en-US" spc="0" dirty="0"/>
              <a:t>GENERAL DATA PROTECTION </a:t>
            </a:r>
            <a:br>
              <a:rPr lang="en-US" spc="0" dirty="0"/>
            </a:br>
            <a:r>
              <a:rPr lang="en-US" spc="0" dirty="0"/>
              <a:t>REGULATION (“GDPR”)</a:t>
            </a:r>
          </a:p>
        </p:txBody>
      </p:sp>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276129"/>
            <a:ext cx="10968487" cy="421288"/>
          </a:xfrm>
        </p:spPr>
        <p:txBody>
          <a:bodyPr/>
          <a:lstStyle/>
          <a:p>
            <a:r>
              <a:rPr lang="en-US" spc="0" dirty="0"/>
              <a:t>May 25</a:t>
            </a:r>
            <a:r>
              <a:rPr lang="en-US" spc="0" baseline="30000" dirty="0"/>
              <a:t>th</a:t>
            </a:r>
            <a:r>
              <a:rPr lang="en-US" spc="0" dirty="0"/>
              <a:t>, 2018  </a:t>
            </a:r>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722403" y="1899604"/>
            <a:ext cx="11512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211629"/>
            <a:ext cx="5971701" cy="3748014"/>
          </a:xfrm>
        </p:spPr>
        <p:txBody>
          <a:bodyPr>
            <a:noAutofit/>
          </a:bodyPr>
          <a:lstStyle/>
          <a:p>
            <a:pPr>
              <a:lnSpc>
                <a:spcPct val="100000"/>
              </a:lnSpc>
              <a:spcBef>
                <a:spcPts val="0"/>
              </a:spcBef>
            </a:pPr>
            <a:r>
              <a:rPr lang="en-US" sz="2400" dirty="0" smtClean="0">
                <a:solidFill>
                  <a:schemeClr val="tx1"/>
                </a:solidFill>
              </a:rPr>
              <a:t>People are more aware</a:t>
            </a:r>
            <a:endParaRPr lang="en-US" sz="2400" dirty="0" smtClean="0">
              <a:solidFill>
                <a:schemeClr val="tx1"/>
              </a:solidFill>
            </a:endParaRPr>
          </a:p>
          <a:p>
            <a:pPr>
              <a:lnSpc>
                <a:spcPct val="100000"/>
              </a:lnSpc>
              <a:spcBef>
                <a:spcPts val="0"/>
              </a:spcBef>
            </a:pPr>
            <a:endParaRPr lang="en-US" sz="2400" dirty="0">
              <a:solidFill>
                <a:schemeClr val="tx1"/>
              </a:solidFill>
            </a:endParaRPr>
          </a:p>
          <a:p>
            <a:pPr>
              <a:lnSpc>
                <a:spcPct val="100000"/>
              </a:lnSpc>
              <a:spcBef>
                <a:spcPts val="0"/>
              </a:spcBef>
            </a:pPr>
            <a:endParaRPr lang="en-US" sz="2400" dirty="0">
              <a:solidFill>
                <a:schemeClr val="tx1"/>
              </a:solidFill>
            </a:endParaRPr>
          </a:p>
          <a:p>
            <a:pPr>
              <a:lnSpc>
                <a:spcPct val="100000"/>
              </a:lnSpc>
              <a:spcBef>
                <a:spcPts val="0"/>
              </a:spcBef>
            </a:pPr>
            <a:r>
              <a:rPr lang="en-US" sz="2400" dirty="0" smtClean="0">
                <a:solidFill>
                  <a:schemeClr val="tx1"/>
                </a:solidFill>
              </a:rPr>
              <a:t>Unethical processing</a:t>
            </a:r>
            <a:endParaRPr lang="en-US" sz="2400" dirty="0" smtClean="0">
              <a:solidFill>
                <a:schemeClr val="tx1"/>
              </a:solidFill>
            </a:endParaRPr>
          </a:p>
          <a:p>
            <a:pPr>
              <a:lnSpc>
                <a:spcPct val="100000"/>
              </a:lnSpc>
              <a:spcBef>
                <a:spcPts val="0"/>
              </a:spcBef>
            </a:pPr>
            <a:endParaRPr lang="en-US" sz="2400" dirty="0" smtClean="0">
              <a:solidFill>
                <a:schemeClr val="tx1"/>
              </a:solidFill>
            </a:endParaRPr>
          </a:p>
          <a:p>
            <a:pPr>
              <a:lnSpc>
                <a:spcPct val="100000"/>
              </a:lnSpc>
              <a:spcBef>
                <a:spcPts val="0"/>
              </a:spcBef>
            </a:pPr>
            <a:endParaRPr lang="en-US" sz="2400" dirty="0">
              <a:solidFill>
                <a:schemeClr val="tx1"/>
              </a:solidFill>
            </a:endParaRPr>
          </a:p>
          <a:p>
            <a:pPr>
              <a:lnSpc>
                <a:spcPct val="100000"/>
              </a:lnSpc>
              <a:spcBef>
                <a:spcPts val="0"/>
              </a:spcBef>
            </a:pPr>
            <a:r>
              <a:rPr lang="en-US" sz="2400" dirty="0" smtClean="0">
                <a:solidFill>
                  <a:schemeClr val="tx1"/>
                </a:solidFill>
              </a:rPr>
              <a:t>Governments around the world are catching up</a:t>
            </a:r>
            <a:endParaRPr lang="en-US" sz="1800" dirty="0">
              <a:solidFill>
                <a:schemeClr val="tx1"/>
              </a:solidFill>
            </a:endParaRPr>
          </a:p>
        </p:txBody>
      </p:sp>
      <p:pic>
        <p:nvPicPr>
          <p:cNvPr id="3" name="Picture 2">
            <a:extLst>
              <a:ext uri="{FF2B5EF4-FFF2-40B4-BE49-F238E27FC236}">
                <a16:creationId xmlns="" xmlns:a16="http://schemas.microsoft.com/office/drawing/2014/main" id="{CED86AEE-498A-487B-9DA3-67163C708B88}"/>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821536" y="-34218"/>
            <a:ext cx="5370465" cy="6892219"/>
          </a:xfrm>
          <a:prstGeom prst="rect">
            <a:avLst/>
          </a:prstGeom>
        </p:spPr>
      </p:pic>
    </p:spTree>
    <p:extLst>
      <p:ext uri="{BB962C8B-B14F-4D97-AF65-F5344CB8AC3E}">
        <p14:creationId xmlns:p14="http://schemas.microsoft.com/office/powerpoint/2010/main" val="155768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605562" y="1090013"/>
            <a:ext cx="10968487" cy="421288"/>
          </a:xfrm>
        </p:spPr>
        <p:txBody>
          <a:bodyPr/>
          <a:lstStyle/>
          <a:p>
            <a:r>
              <a:rPr lang="en-US" dirty="0"/>
              <a:t>DATA IS </a:t>
            </a:r>
            <a:r>
              <a:rPr lang="en-US" dirty="0" smtClean="0"/>
              <a:t>EXPLODING</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a:t>Problem: </a:t>
            </a:r>
            <a:r>
              <a:rPr lang="en-US" dirty="0" smtClean="0"/>
              <a:t>A </a:t>
            </a:r>
            <a:r>
              <a:rPr lang="en-US" dirty="0"/>
              <a:t>Big Data </a:t>
            </a:r>
            <a:r>
              <a:rPr lang="en-US" dirty="0" smtClean="0"/>
              <a:t>Problem?</a:t>
            </a:r>
            <a:endParaRPr lang="en-US" spc="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9010" y="1897062"/>
            <a:ext cx="8502315" cy="4744369"/>
          </a:xfrm>
        </p:spPr>
      </p:pic>
    </p:spTree>
    <p:extLst>
      <p:ext uri="{BB962C8B-B14F-4D97-AF65-F5344CB8AC3E}">
        <p14:creationId xmlns:p14="http://schemas.microsoft.com/office/powerpoint/2010/main" val="679855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90CFB5C8-93CD-4628-88BC-B0D1045A2A86}"/>
              </a:ext>
            </a:extLst>
          </p:cNvPr>
          <p:cNvSpPr>
            <a:spLocks noGrp="1"/>
          </p:cNvSpPr>
          <p:nvPr>
            <p:ph type="body" sz="quarter" idx="13"/>
          </p:nvPr>
        </p:nvSpPr>
        <p:spPr>
          <a:xfrm>
            <a:off x="328422" y="1090013"/>
            <a:ext cx="10968487" cy="421288"/>
          </a:xfrm>
        </p:spPr>
        <p:txBody>
          <a:bodyPr/>
          <a:lstStyle/>
          <a:p>
            <a:r>
              <a:rPr lang="en-US" dirty="0"/>
              <a:t>DATA IS </a:t>
            </a:r>
            <a:r>
              <a:rPr lang="en-US" dirty="0" smtClean="0"/>
              <a:t>EXPLODING</a:t>
            </a:r>
            <a:endParaRPr lang="en-US" spc="0" dirty="0"/>
          </a:p>
        </p:txBody>
      </p:sp>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32842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328421" y="2124366"/>
            <a:ext cx="6197722" cy="3748014"/>
          </a:xfrm>
        </p:spPr>
        <p:txBody>
          <a:bodyPr>
            <a:noAutofit/>
          </a:bodyPr>
          <a:lstStyle/>
          <a:p>
            <a:pPr>
              <a:lnSpc>
                <a:spcPct val="100000"/>
              </a:lnSpc>
              <a:spcBef>
                <a:spcPts val="0"/>
              </a:spcBef>
            </a:pPr>
            <a:r>
              <a:rPr lang="en-US" sz="2400" dirty="0" smtClean="0"/>
              <a:t>Data is being acquired/purchased at a rapid pace</a:t>
            </a:r>
            <a:endParaRPr lang="en-US" sz="2400" dirty="0"/>
          </a:p>
          <a:p>
            <a:pPr marL="0" indent="0">
              <a:lnSpc>
                <a:spcPct val="100000"/>
              </a:lnSpc>
              <a:spcBef>
                <a:spcPts val="0"/>
              </a:spcBef>
              <a:buNone/>
            </a:pPr>
            <a:endParaRPr lang="en-US" sz="2400" dirty="0" smtClean="0"/>
          </a:p>
          <a:p>
            <a:pPr>
              <a:lnSpc>
                <a:spcPct val="100000"/>
              </a:lnSpc>
              <a:spcBef>
                <a:spcPts val="0"/>
              </a:spcBef>
            </a:pPr>
            <a:r>
              <a:rPr lang="en-US" sz="2400" dirty="0" smtClean="0"/>
              <a:t>IOT data is ending up into massive data lakes</a:t>
            </a:r>
          </a:p>
          <a:p>
            <a:pPr marL="0" indent="0">
              <a:lnSpc>
                <a:spcPct val="100000"/>
              </a:lnSpc>
              <a:spcBef>
                <a:spcPts val="0"/>
              </a:spcBef>
              <a:buNone/>
            </a:pPr>
            <a:endParaRPr lang="en-US" sz="2400" dirty="0"/>
          </a:p>
          <a:p>
            <a:pPr>
              <a:lnSpc>
                <a:spcPct val="100000"/>
              </a:lnSpc>
              <a:spcBef>
                <a:spcPts val="0"/>
              </a:spcBef>
            </a:pPr>
            <a:r>
              <a:rPr lang="en-US" sz="2400" dirty="0" smtClean="0"/>
              <a:t>Application logs</a:t>
            </a:r>
          </a:p>
          <a:p>
            <a:pPr>
              <a:lnSpc>
                <a:spcPct val="100000"/>
              </a:lnSpc>
              <a:spcBef>
                <a:spcPts val="0"/>
              </a:spcBef>
            </a:pPr>
            <a:endParaRPr lang="en-US" sz="2400" dirty="0"/>
          </a:p>
          <a:p>
            <a:pPr>
              <a:lnSpc>
                <a:spcPct val="100000"/>
              </a:lnSpc>
              <a:spcBef>
                <a:spcPts val="0"/>
              </a:spcBef>
            </a:pPr>
            <a:r>
              <a:rPr lang="en-US" sz="2400" dirty="0" smtClean="0"/>
              <a:t>Biased Algorithms</a:t>
            </a:r>
          </a:p>
          <a:p>
            <a:pPr>
              <a:lnSpc>
                <a:spcPct val="100000"/>
              </a:lnSpc>
              <a:spcBef>
                <a:spcPts val="0"/>
              </a:spcBef>
            </a:pPr>
            <a:endParaRPr lang="en-US" sz="2400" dirty="0"/>
          </a:p>
          <a:p>
            <a:pPr>
              <a:lnSpc>
                <a:spcPct val="100000"/>
              </a:lnSpc>
              <a:spcBef>
                <a:spcPts val="0"/>
              </a:spcBef>
            </a:pPr>
            <a:endParaRPr lang="en-US" sz="2400" dirty="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328422" y="405728"/>
            <a:ext cx="10968486" cy="684285"/>
          </a:xfrm>
        </p:spPr>
        <p:txBody>
          <a:bodyPr>
            <a:normAutofit fontScale="90000"/>
          </a:bodyPr>
          <a:lstStyle/>
          <a:p>
            <a:r>
              <a:rPr lang="en-US" dirty="0"/>
              <a:t>Problem: </a:t>
            </a:r>
            <a:r>
              <a:rPr lang="en-US" dirty="0" smtClean="0"/>
              <a:t>A </a:t>
            </a:r>
            <a:r>
              <a:rPr lang="en-US" dirty="0"/>
              <a:t>Big Data </a:t>
            </a:r>
            <a:r>
              <a:rPr lang="en-US" dirty="0" smtClean="0"/>
              <a:t>Problem?</a:t>
            </a:r>
            <a:endParaRPr lang="en-US" spc="0" dirty="0"/>
          </a:p>
        </p:txBody>
      </p:sp>
      <p:pic>
        <p:nvPicPr>
          <p:cNvPr id="3" name="Picture 2"/>
          <p:cNvPicPr>
            <a:picLocks noChangeAspect="1"/>
          </p:cNvPicPr>
          <p:nvPr/>
        </p:nvPicPr>
        <p:blipFill rotWithShape="1">
          <a:blip r:embed="rId3"/>
          <a:srcRect l="-1" t="-963" r="11399" b="5453"/>
          <a:stretch/>
        </p:blipFill>
        <p:spPr>
          <a:xfrm>
            <a:off x="6526143" y="507366"/>
            <a:ext cx="5665857" cy="5694649"/>
          </a:xfrm>
          <a:prstGeom prst="rect">
            <a:avLst/>
          </a:prstGeom>
        </p:spPr>
      </p:pic>
    </p:spTree>
    <p:extLst>
      <p:ext uri="{BB962C8B-B14F-4D97-AF65-F5344CB8AC3E}">
        <p14:creationId xmlns:p14="http://schemas.microsoft.com/office/powerpoint/2010/main" val="37264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2658952" y="3250779"/>
            <a:ext cx="8095703" cy="3748014"/>
          </a:xfrm>
        </p:spPr>
        <p:txBody>
          <a:bodyPr>
            <a:noAutofit/>
          </a:bodyPr>
          <a:lstStyle/>
          <a:p>
            <a:pPr marL="0" indent="0">
              <a:lnSpc>
                <a:spcPct val="100000"/>
              </a:lnSpc>
              <a:spcBef>
                <a:spcPts val="0"/>
              </a:spcBef>
              <a:buNone/>
            </a:pPr>
            <a:r>
              <a:rPr lang="en-US" sz="3600" dirty="0"/>
              <a:t>Privacy Vs Security</a:t>
            </a:r>
            <a:r>
              <a:rPr lang="en-US" sz="3600" dirty="0" smtClean="0"/>
              <a:t>?</a:t>
            </a:r>
            <a:endParaRPr lang="en-US" sz="3600" b="1" dirty="0" smtClean="0"/>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Trivia</a:t>
            </a:r>
            <a:endParaRPr lang="en-US" spc="0" dirty="0"/>
          </a:p>
        </p:txBody>
      </p:sp>
      <p:sp>
        <p:nvSpPr>
          <p:cNvPr id="3" name="Text Placeholder 2"/>
          <p:cNvSpPr>
            <a:spLocks noGrp="1"/>
          </p:cNvSpPr>
          <p:nvPr>
            <p:ph type="body" sz="quarter" idx="13"/>
          </p:nvPr>
        </p:nvSpPr>
        <p:spPr>
          <a:xfrm>
            <a:off x="605562" y="1090013"/>
            <a:ext cx="10968487" cy="421288"/>
          </a:xfrm>
        </p:spPr>
        <p:txBody>
          <a:bodyPr/>
          <a:lstStyle/>
          <a:p>
            <a:endParaRPr lang="en-US"/>
          </a:p>
        </p:txBody>
      </p:sp>
    </p:spTree>
    <p:extLst>
      <p:ext uri="{BB962C8B-B14F-4D97-AF65-F5344CB8AC3E}">
        <p14:creationId xmlns:p14="http://schemas.microsoft.com/office/powerpoint/2010/main" val="116561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A2E3B49-B8E8-4573-AC0E-D629AE997C9E}"/>
              </a:ext>
            </a:extLst>
          </p:cNvPr>
          <p:cNvSpPr/>
          <p:nvPr/>
        </p:nvSpPr>
        <p:spPr>
          <a:xfrm>
            <a:off x="6089806" y="0"/>
            <a:ext cx="614471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F7AFBCC-EAF5-4CB0-A515-25CFB321A6E6}"/>
              </a:ext>
            </a:extLst>
          </p:cNvPr>
          <p:cNvSpPr>
            <a:spLocks noGrp="1"/>
          </p:cNvSpPr>
          <p:nvPr>
            <p:ph type="title"/>
          </p:nvPr>
        </p:nvSpPr>
        <p:spPr>
          <a:xfrm>
            <a:off x="605563" y="405728"/>
            <a:ext cx="4615366" cy="684285"/>
          </a:xfrm>
        </p:spPr>
        <p:txBody>
          <a:bodyPr>
            <a:normAutofit fontScale="90000"/>
          </a:bodyPr>
          <a:lstStyle/>
          <a:p>
            <a:r>
              <a:rPr lang="en-US" dirty="0"/>
              <a:t>PRIVACY </a:t>
            </a:r>
            <a:br>
              <a:rPr lang="en-US" dirty="0"/>
            </a:br>
            <a:r>
              <a:rPr lang="en-US" dirty="0"/>
              <a:t>VS SECURITY </a:t>
            </a:r>
          </a:p>
        </p:txBody>
      </p:sp>
      <p:sp>
        <p:nvSpPr>
          <p:cNvPr id="12" name="Content Placeholder 5">
            <a:extLst>
              <a:ext uri="{FF2B5EF4-FFF2-40B4-BE49-F238E27FC236}">
                <a16:creationId xmlns="" xmlns:a16="http://schemas.microsoft.com/office/drawing/2014/main" id="{6F9B2D7F-6527-4009-831B-B4B9E65F215A}"/>
              </a:ext>
            </a:extLst>
          </p:cNvPr>
          <p:cNvSpPr txBox="1">
            <a:spLocks/>
          </p:cNvSpPr>
          <p:nvPr/>
        </p:nvSpPr>
        <p:spPr>
          <a:xfrm>
            <a:off x="6264072" y="1858821"/>
            <a:ext cx="5040675" cy="2934999"/>
          </a:xfrm>
          <a:prstGeom prst="rect">
            <a:avLst/>
          </a:prstGeom>
        </p:spPr>
        <p:txBody>
          <a:bodyPr vert="horz" lIns="91440" tIns="45720" rIns="91440" bIns="45720" rtlCol="0">
            <a:noAutofit/>
          </a:bodyPr>
          <a:lstStyle>
            <a:lvl1pPr indent="0" defTabSz="914400">
              <a:lnSpc>
                <a:spcPct val="100000"/>
              </a:lnSpc>
              <a:spcBef>
                <a:spcPts val="0"/>
              </a:spcBef>
              <a:spcAft>
                <a:spcPts val="1800"/>
              </a:spcAft>
              <a:buFont typeface="Arial" panose="020B0604020202020204" pitchFamily="34" charset="0"/>
              <a:buNone/>
              <a:defRPr sz="1600" spc="-100" baseline="0">
                <a:solidFill>
                  <a:schemeClr val="tx2">
                    <a:lumMod val="75000"/>
                  </a:schemeClr>
                </a:solidFill>
                <a:latin typeface="Karla" pitchFamily="2" charset="0"/>
                <a:ea typeface="Karla" pitchFamily="2" charset="0"/>
              </a:defRPr>
            </a:lvl1pPr>
            <a:lvl2pPr marL="685800" indent="-228600" defTabSz="914400">
              <a:lnSpc>
                <a:spcPct val="90000"/>
              </a:lnSpc>
              <a:spcBef>
                <a:spcPts val="500"/>
              </a:spcBef>
              <a:buFont typeface="Arial" panose="020B0604020202020204" pitchFamily="34" charset="0"/>
              <a:buChar char="•"/>
              <a:defRPr>
                <a:solidFill>
                  <a:schemeClr val="tx2">
                    <a:lumMod val="75000"/>
                  </a:schemeClr>
                </a:solidFill>
                <a:latin typeface="Karla" pitchFamily="2" charset="0"/>
                <a:ea typeface="Karla" pitchFamily="2" charset="0"/>
              </a:defRPr>
            </a:lvl2pPr>
            <a:lvl3pPr marL="1143000" indent="-228600" defTabSz="914400">
              <a:lnSpc>
                <a:spcPct val="90000"/>
              </a:lnSpc>
              <a:spcBef>
                <a:spcPts val="500"/>
              </a:spcBef>
              <a:buFont typeface="Arial" panose="020B0604020202020204" pitchFamily="34" charset="0"/>
              <a:buChar char="•"/>
              <a:defRPr sz="1600">
                <a:solidFill>
                  <a:schemeClr val="tx2">
                    <a:lumMod val="75000"/>
                  </a:schemeClr>
                </a:solidFill>
                <a:latin typeface="Karla" pitchFamily="2" charset="0"/>
                <a:ea typeface="Karla" pitchFamily="2" charset="0"/>
              </a:defRPr>
            </a:lvl3pPr>
            <a:lvl4pPr marL="1600200" indent="-228600" defTabSz="914400">
              <a:lnSpc>
                <a:spcPct val="90000"/>
              </a:lnSpc>
              <a:spcBef>
                <a:spcPts val="500"/>
              </a:spcBef>
              <a:buFont typeface="Arial" panose="020B0604020202020204" pitchFamily="34" charset="0"/>
              <a:buChar char="•"/>
              <a:defRPr sz="1400">
                <a:solidFill>
                  <a:schemeClr val="tx2">
                    <a:lumMod val="75000"/>
                  </a:schemeClr>
                </a:solidFill>
                <a:latin typeface="Karla" pitchFamily="2" charset="0"/>
                <a:ea typeface="Karla" pitchFamily="2" charset="0"/>
              </a:defRPr>
            </a:lvl4pPr>
            <a:lvl5pPr marL="2057400" indent="-228600" defTabSz="914400">
              <a:lnSpc>
                <a:spcPct val="90000"/>
              </a:lnSpc>
              <a:spcBef>
                <a:spcPts val="500"/>
              </a:spcBef>
              <a:buFont typeface="Arial" panose="020B0604020202020204" pitchFamily="34" charset="0"/>
              <a:buChar char="•"/>
              <a:defRPr sz="1200">
                <a:solidFill>
                  <a:schemeClr val="tx2">
                    <a:lumMod val="75000"/>
                  </a:schemeClr>
                </a:solidFill>
                <a:latin typeface="Karla" pitchFamily="2" charset="0"/>
                <a:ea typeface="Karla"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000" b="1" dirty="0">
                <a:solidFill>
                  <a:schemeClr val="bg1"/>
                </a:solidFill>
                <a:latin typeface="+mn-lt"/>
              </a:rPr>
              <a:t>SECURITY IS</a:t>
            </a:r>
            <a:r>
              <a:rPr lang="mr-IN" sz="2000" b="1" dirty="0">
                <a:solidFill>
                  <a:schemeClr val="bg1"/>
                </a:solidFill>
                <a:latin typeface="+mn-lt"/>
              </a:rPr>
              <a:t>…</a:t>
            </a:r>
            <a:endParaRPr lang="en-US" sz="2000" b="1" dirty="0">
              <a:solidFill>
                <a:schemeClr val="bg1"/>
              </a:solidFill>
              <a:latin typeface="+mn-lt"/>
            </a:endParaRPr>
          </a:p>
          <a:p>
            <a:pPr marL="285750" indent="-285750">
              <a:buFont typeface="Arial" charset="0"/>
              <a:buChar char="•"/>
            </a:pPr>
            <a:r>
              <a:rPr lang="en-US" sz="2400" dirty="0" smtClean="0">
                <a:solidFill>
                  <a:schemeClr val="bg1"/>
                </a:solidFill>
                <a:latin typeface="+mn-lt"/>
              </a:rPr>
              <a:t>A </a:t>
            </a:r>
            <a:r>
              <a:rPr lang="en-US" sz="2400" dirty="0">
                <a:solidFill>
                  <a:schemeClr val="bg1"/>
                </a:solidFill>
                <a:latin typeface="+mn-lt"/>
              </a:rPr>
              <a:t>framework to protect information</a:t>
            </a:r>
          </a:p>
          <a:p>
            <a:pPr marL="342900" indent="-342900">
              <a:buFont typeface="Arial" charset="0"/>
              <a:buChar char="•"/>
            </a:pPr>
            <a:r>
              <a:rPr lang="en-US" sz="2400" dirty="0" smtClean="0">
                <a:solidFill>
                  <a:schemeClr val="bg1"/>
                </a:solidFill>
                <a:latin typeface="+mn-lt"/>
              </a:rPr>
              <a:t>Focused </a:t>
            </a:r>
            <a:r>
              <a:rPr lang="en-US" sz="2400" dirty="0">
                <a:solidFill>
                  <a:schemeClr val="bg1"/>
                </a:solidFill>
                <a:latin typeface="+mn-lt"/>
              </a:rPr>
              <a:t>on confidentiality and accessibility </a:t>
            </a:r>
          </a:p>
          <a:p>
            <a:pPr marL="342900" indent="-342900">
              <a:buFont typeface="Arial" charset="0"/>
              <a:buChar char="•"/>
            </a:pPr>
            <a:r>
              <a:rPr lang="en-US" sz="2400" dirty="0" smtClean="0">
                <a:solidFill>
                  <a:schemeClr val="bg1"/>
                </a:solidFill>
                <a:latin typeface="+mn-lt"/>
              </a:rPr>
              <a:t>Clearly </a:t>
            </a:r>
            <a:r>
              <a:rPr lang="en-US" sz="2400" dirty="0">
                <a:solidFill>
                  <a:schemeClr val="bg1"/>
                </a:solidFill>
                <a:latin typeface="+mn-lt"/>
              </a:rPr>
              <a:t>defined with explicit controls to </a:t>
            </a:r>
            <a:r>
              <a:rPr lang="en-US" sz="2400" dirty="0" smtClean="0">
                <a:solidFill>
                  <a:schemeClr val="bg1"/>
                </a:solidFill>
                <a:latin typeface="+mn-lt"/>
              </a:rPr>
              <a:t>monitor </a:t>
            </a:r>
            <a:r>
              <a:rPr lang="en-US" sz="2400" dirty="0">
                <a:solidFill>
                  <a:schemeClr val="bg1"/>
                </a:solidFill>
                <a:latin typeface="+mn-lt"/>
              </a:rPr>
              <a:t>for and prevent </a:t>
            </a:r>
            <a:r>
              <a:rPr lang="en-US" sz="2400" dirty="0" smtClean="0">
                <a:solidFill>
                  <a:schemeClr val="bg1"/>
                </a:solidFill>
                <a:latin typeface="+mn-lt"/>
              </a:rPr>
              <a:t>unauthorized </a:t>
            </a:r>
            <a:r>
              <a:rPr lang="en-US" sz="2400" dirty="0" smtClean="0">
                <a:solidFill>
                  <a:schemeClr val="bg1"/>
                </a:solidFill>
                <a:latin typeface="+mn-lt"/>
              </a:rPr>
              <a:t>access</a:t>
            </a:r>
          </a:p>
          <a:p>
            <a:pPr marL="342900" indent="-342900">
              <a:buFont typeface="Arial" charset="0"/>
              <a:buChar char="•"/>
            </a:pPr>
            <a:r>
              <a:rPr lang="en-US" sz="2400" dirty="0" smtClean="0">
                <a:solidFill>
                  <a:schemeClr val="bg1"/>
                </a:solidFill>
                <a:latin typeface="+mn-lt"/>
              </a:rPr>
              <a:t>Matured market</a:t>
            </a:r>
            <a:endParaRPr lang="en-US" sz="2400" dirty="0">
              <a:solidFill>
                <a:schemeClr val="bg1"/>
              </a:solidFill>
              <a:latin typeface="+mn-lt"/>
            </a:endParaRPr>
          </a:p>
        </p:txBody>
      </p:sp>
      <p:sp>
        <p:nvSpPr>
          <p:cNvPr id="13" name="Content Placeholder 5">
            <a:extLst>
              <a:ext uri="{FF2B5EF4-FFF2-40B4-BE49-F238E27FC236}">
                <a16:creationId xmlns="" xmlns:a16="http://schemas.microsoft.com/office/drawing/2014/main" id="{7441297A-E4D8-4CE7-953C-1C9CEF3F3870}"/>
              </a:ext>
            </a:extLst>
          </p:cNvPr>
          <p:cNvSpPr>
            <a:spLocks noGrp="1"/>
          </p:cNvSpPr>
          <p:nvPr>
            <p:ph idx="1"/>
          </p:nvPr>
        </p:nvSpPr>
        <p:spPr>
          <a:xfrm>
            <a:off x="607664" y="1971115"/>
            <a:ext cx="5047703" cy="3748014"/>
          </a:xfrm>
        </p:spPr>
        <p:txBody>
          <a:bodyPr vert="horz" lIns="91440" tIns="45720" rIns="91440" bIns="45720" rtlCol="0">
            <a:noAutofit/>
          </a:bodyPr>
          <a:lstStyle/>
          <a:p>
            <a:pPr marL="0" indent="0">
              <a:lnSpc>
                <a:spcPct val="100000"/>
              </a:lnSpc>
              <a:spcBef>
                <a:spcPts val="0"/>
              </a:spcBef>
              <a:spcAft>
                <a:spcPts val="1800"/>
              </a:spcAft>
              <a:buNone/>
            </a:pPr>
            <a:r>
              <a:rPr lang="en-US" b="1" dirty="0"/>
              <a:t>PRIVACY IS</a:t>
            </a:r>
            <a:r>
              <a:rPr lang="mr-IN" b="1" dirty="0"/>
              <a:t>…</a:t>
            </a:r>
            <a:endParaRPr lang="en-US" b="1" dirty="0"/>
          </a:p>
          <a:p>
            <a:pPr>
              <a:lnSpc>
                <a:spcPct val="100000"/>
              </a:lnSpc>
              <a:spcBef>
                <a:spcPts val="0"/>
              </a:spcBef>
              <a:spcAft>
                <a:spcPts val="1800"/>
              </a:spcAft>
            </a:pPr>
            <a:r>
              <a:rPr lang="en-US" sz="2400" dirty="0" smtClean="0"/>
              <a:t>A </a:t>
            </a:r>
            <a:r>
              <a:rPr lang="en-US" sz="2400" dirty="0"/>
              <a:t>fundamental right of the individual</a:t>
            </a:r>
          </a:p>
          <a:p>
            <a:pPr>
              <a:lnSpc>
                <a:spcPct val="100000"/>
              </a:lnSpc>
              <a:spcBef>
                <a:spcPts val="0"/>
              </a:spcBef>
              <a:spcAft>
                <a:spcPts val="1800"/>
              </a:spcAft>
            </a:pPr>
            <a:r>
              <a:rPr lang="en-US" sz="2400" dirty="0" smtClean="0"/>
              <a:t>Focused </a:t>
            </a:r>
            <a:r>
              <a:rPr lang="en-US" sz="2400" dirty="0"/>
              <a:t>on use of data based on business </a:t>
            </a:r>
            <a:r>
              <a:rPr lang="en-US" sz="2400" dirty="0" smtClean="0"/>
              <a:t> purpose </a:t>
            </a:r>
            <a:r>
              <a:rPr lang="en-US" sz="2400" dirty="0"/>
              <a:t>and consent</a:t>
            </a:r>
          </a:p>
          <a:p>
            <a:pPr>
              <a:lnSpc>
                <a:spcPct val="100000"/>
              </a:lnSpc>
              <a:spcBef>
                <a:spcPts val="0"/>
              </a:spcBef>
              <a:spcAft>
                <a:spcPts val="1800"/>
              </a:spcAft>
            </a:pPr>
            <a:r>
              <a:rPr lang="en-US" sz="2400" dirty="0" smtClean="0"/>
              <a:t>Open </a:t>
            </a:r>
            <a:r>
              <a:rPr lang="en-US" sz="2400" dirty="0"/>
              <a:t>to interpretation based on context and risk </a:t>
            </a:r>
          </a:p>
          <a:p>
            <a:pPr>
              <a:lnSpc>
                <a:spcPct val="100000"/>
              </a:lnSpc>
              <a:spcBef>
                <a:spcPts val="0"/>
              </a:spcBef>
              <a:spcAft>
                <a:spcPts val="1800"/>
              </a:spcAft>
            </a:pPr>
            <a:r>
              <a:rPr lang="en-US" sz="2400" dirty="0" smtClean="0"/>
              <a:t>Under-invested </a:t>
            </a:r>
            <a:r>
              <a:rPr lang="en-US" sz="2400" dirty="0"/>
              <a:t>market</a:t>
            </a:r>
          </a:p>
        </p:txBody>
      </p:sp>
      <p:cxnSp>
        <p:nvCxnSpPr>
          <p:cNvPr id="55" name="Straight Connector 54">
            <a:extLst>
              <a:ext uri="{FF2B5EF4-FFF2-40B4-BE49-F238E27FC236}">
                <a16:creationId xmlns="" xmlns:a16="http://schemas.microsoft.com/office/drawing/2014/main" id="{B70D2572-0A5D-4374-A67E-D7C4402DD6E2}"/>
              </a:ext>
            </a:extLst>
          </p:cNvPr>
          <p:cNvCxnSpPr>
            <a:cxnSpLocks/>
          </p:cNvCxnSpPr>
          <p:nvPr/>
        </p:nvCxnSpPr>
        <p:spPr>
          <a:xfrm>
            <a:off x="722403"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 xmlns:a16="http://schemas.microsoft.com/office/drawing/2014/main" id="{085DBDDF-4E62-4C03-B318-5AD9817605C0}"/>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10760409" y="6329554"/>
            <a:ext cx="1057820" cy="223646"/>
          </a:xfrm>
          <a:prstGeom prst="rect">
            <a:avLst/>
          </a:prstGeom>
        </p:spPr>
      </p:pic>
    </p:spTree>
    <p:extLst>
      <p:ext uri="{BB962C8B-B14F-4D97-AF65-F5344CB8AC3E}">
        <p14:creationId xmlns:p14="http://schemas.microsoft.com/office/powerpoint/2010/main" val="59109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22E08F0A-8434-4422-B6DE-F7248F826F78}"/>
              </a:ext>
            </a:extLst>
          </p:cNvPr>
          <p:cNvCxnSpPr>
            <a:cxnSpLocks/>
          </p:cNvCxnSpPr>
          <p:nvPr/>
        </p:nvCxnSpPr>
        <p:spPr>
          <a:xfrm>
            <a:off x="605562" y="1899604"/>
            <a:ext cx="11444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5">
            <a:extLst>
              <a:ext uri="{FF2B5EF4-FFF2-40B4-BE49-F238E27FC236}">
                <a16:creationId xmlns="" xmlns:a16="http://schemas.microsoft.com/office/drawing/2014/main" id="{203A7F5F-0C05-4BF9-8BB6-730219EB37DB}"/>
              </a:ext>
            </a:extLst>
          </p:cNvPr>
          <p:cNvSpPr>
            <a:spLocks noGrp="1"/>
          </p:cNvSpPr>
          <p:nvPr>
            <p:ph idx="1"/>
          </p:nvPr>
        </p:nvSpPr>
        <p:spPr>
          <a:xfrm>
            <a:off x="605562" y="2620128"/>
            <a:ext cx="8095703" cy="3748014"/>
          </a:xfrm>
        </p:spPr>
        <p:txBody>
          <a:bodyPr>
            <a:noAutofit/>
          </a:bodyPr>
          <a:lstStyle/>
          <a:p>
            <a:pPr>
              <a:lnSpc>
                <a:spcPct val="100000"/>
              </a:lnSpc>
              <a:spcBef>
                <a:spcPts val="0"/>
              </a:spcBef>
            </a:pPr>
            <a:r>
              <a:rPr lang="en-US" sz="3200" b="1" dirty="0" smtClean="0"/>
              <a:t>Security: Have controls in place to limit access to information and protect against unauthorized use and acquisition</a:t>
            </a:r>
          </a:p>
          <a:p>
            <a:pPr>
              <a:lnSpc>
                <a:spcPct val="100000"/>
              </a:lnSpc>
              <a:spcBef>
                <a:spcPts val="0"/>
              </a:spcBef>
            </a:pPr>
            <a:endParaRPr lang="en-US" sz="3200" b="1" dirty="0" smtClean="0"/>
          </a:p>
          <a:p>
            <a:pPr>
              <a:lnSpc>
                <a:spcPct val="100000"/>
              </a:lnSpc>
              <a:spcBef>
                <a:spcPts val="0"/>
              </a:spcBef>
            </a:pPr>
            <a:endParaRPr lang="en-US" sz="3200" b="1" dirty="0" smtClean="0"/>
          </a:p>
          <a:p>
            <a:pPr>
              <a:lnSpc>
                <a:spcPct val="100000"/>
              </a:lnSpc>
              <a:spcBef>
                <a:spcPts val="0"/>
              </a:spcBef>
            </a:pPr>
            <a:r>
              <a:rPr lang="en-US" sz="3200" b="1" dirty="0" smtClean="0"/>
              <a:t>Privacy: Information is collected, processed, protected and destroyed legally and fairly</a:t>
            </a:r>
          </a:p>
        </p:txBody>
      </p:sp>
      <p:sp>
        <p:nvSpPr>
          <p:cNvPr id="22" name="Footer Placeholder 3">
            <a:extLst>
              <a:ext uri="{FF2B5EF4-FFF2-40B4-BE49-F238E27FC236}">
                <a16:creationId xmlns="" xmlns:a16="http://schemas.microsoft.com/office/drawing/2014/main" id="{A576E4D4-CC5A-43F2-B9EA-757AD7B5E00E}"/>
              </a:ext>
            </a:extLst>
          </p:cNvPr>
          <p:cNvSpPr txBox="1">
            <a:spLocks/>
          </p:cNvSpPr>
          <p:nvPr/>
        </p:nvSpPr>
        <p:spPr>
          <a:xfrm>
            <a:off x="4038600" y="648544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CONFIDENTIAL. </a:t>
            </a:r>
          </a:p>
        </p:txBody>
      </p:sp>
      <p:sp>
        <p:nvSpPr>
          <p:cNvPr id="2" name="Title 1">
            <a:extLst>
              <a:ext uri="{FF2B5EF4-FFF2-40B4-BE49-F238E27FC236}">
                <a16:creationId xmlns="" xmlns:a16="http://schemas.microsoft.com/office/drawing/2014/main" id="{CA0B8B11-4333-44AB-A6B4-62FD07831AF9}"/>
              </a:ext>
            </a:extLst>
          </p:cNvPr>
          <p:cNvSpPr>
            <a:spLocks noGrp="1"/>
          </p:cNvSpPr>
          <p:nvPr>
            <p:ph type="title"/>
          </p:nvPr>
        </p:nvSpPr>
        <p:spPr>
          <a:xfrm>
            <a:off x="605562" y="405728"/>
            <a:ext cx="10968486" cy="684285"/>
          </a:xfrm>
        </p:spPr>
        <p:txBody>
          <a:bodyPr>
            <a:normAutofit fontScale="90000"/>
          </a:bodyPr>
          <a:lstStyle/>
          <a:p>
            <a:r>
              <a:rPr lang="en-US" dirty="0" smtClean="0"/>
              <a:t>Confusion : Privacy Vs Security</a:t>
            </a:r>
            <a:endParaRPr lang="en-US" spc="0" dirty="0"/>
          </a:p>
        </p:txBody>
      </p:sp>
      <p:sp>
        <p:nvSpPr>
          <p:cNvPr id="3" name="Text Placeholder 2"/>
          <p:cNvSpPr>
            <a:spLocks noGrp="1"/>
          </p:cNvSpPr>
          <p:nvPr>
            <p:ph type="body" sz="quarter" idx="13"/>
          </p:nvPr>
        </p:nvSpPr>
        <p:spPr>
          <a:xfrm>
            <a:off x="605562" y="1090013"/>
            <a:ext cx="10968487" cy="421288"/>
          </a:xfrm>
        </p:spPr>
        <p:txBody>
          <a:bodyPr/>
          <a:lstStyle/>
          <a:p>
            <a:endParaRPr lang="en-US"/>
          </a:p>
        </p:txBody>
      </p:sp>
    </p:spTree>
    <p:extLst>
      <p:ext uri="{BB962C8B-B14F-4D97-AF65-F5344CB8AC3E}">
        <p14:creationId xmlns:p14="http://schemas.microsoft.com/office/powerpoint/2010/main" val="2054912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28074</TotalTime>
  <Words>1069</Words>
  <Application>Microsoft Macintosh PowerPoint</Application>
  <PresentationFormat>Widescreen</PresentationFormat>
  <Paragraphs>254</Paragraphs>
  <Slides>20</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Calibri Light</vt:lpstr>
      <vt:lpstr>Gill Sans MT</vt:lpstr>
      <vt:lpstr>Karla</vt:lpstr>
      <vt:lpstr>Mangal</vt:lpstr>
      <vt:lpstr>Arial</vt:lpstr>
      <vt:lpstr>Office Theme</vt:lpstr>
      <vt:lpstr>Privacy Ethics – A Big Data Problem</vt:lpstr>
      <vt:lpstr>RAGHU GOLLAMUDI</vt:lpstr>
      <vt:lpstr>Trivia</vt:lpstr>
      <vt:lpstr>GENERAL DATA PROTECTION  REGULATION (“GDPR”)</vt:lpstr>
      <vt:lpstr>Problem: A Big Data Problem?</vt:lpstr>
      <vt:lpstr>Problem: A Big Data Problem?</vt:lpstr>
      <vt:lpstr>Trivia</vt:lpstr>
      <vt:lpstr>PRIVACY  VS SECURITY </vt:lpstr>
      <vt:lpstr>Confusion : Privacy Vs Security</vt:lpstr>
      <vt:lpstr>Solution: Culture</vt:lpstr>
      <vt:lpstr>Solution: Security</vt:lpstr>
      <vt:lpstr>Solution: Design</vt:lpstr>
      <vt:lpstr>Solution: Process</vt:lpstr>
      <vt:lpstr>Solution: Automation</vt:lpstr>
      <vt:lpstr>Solution: Automation - Discovery</vt:lpstr>
      <vt:lpstr>Solution: Automation - Discovery</vt:lpstr>
      <vt:lpstr>Solution: Automation - Rules</vt:lpstr>
      <vt:lpstr>Solution: Automation – Issue Management</vt:lpstr>
      <vt:lpstr>Benefits</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INTEGRIS SOFTWARE</dc:title>
  <dc:creator>Raghu Gollamudi</dc:creator>
  <cp:lastModifiedBy>Raghu Gollamudi</cp:lastModifiedBy>
  <cp:revision>275</cp:revision>
  <dcterms:created xsi:type="dcterms:W3CDTF">2018-06-07T22:42:19Z</dcterms:created>
  <dcterms:modified xsi:type="dcterms:W3CDTF">2018-06-27T13:16:06Z</dcterms:modified>
</cp:coreProperties>
</file>