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Nixie One"/>
      <p:regular r:id="rId31"/>
    </p:embeddedFont>
    <p:embeddedFont>
      <p:font typeface="Helvetica Neue"/>
      <p:regular r:id="rId32"/>
      <p:bold r:id="rId33"/>
      <p:italic r:id="rId34"/>
      <p:boldItalic r:id="rId35"/>
    </p:embeddedFont>
    <p:embeddedFont>
      <p:font typeface="Helvetica Neue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ixieOne-regular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33" Type="http://schemas.openxmlformats.org/officeDocument/2006/relationships/font" Target="fonts/HelveticaNeue-bold.fntdata"/><Relationship Id="rId10" Type="http://schemas.openxmlformats.org/officeDocument/2006/relationships/slide" Target="slides/slide5.xml"/><Relationship Id="rId32" Type="http://schemas.openxmlformats.org/officeDocument/2006/relationships/font" Target="fonts/HelveticaNeue-regular.fntdata"/><Relationship Id="rId13" Type="http://schemas.openxmlformats.org/officeDocument/2006/relationships/slide" Target="slides/slide8.xml"/><Relationship Id="rId35" Type="http://schemas.openxmlformats.org/officeDocument/2006/relationships/font" Target="fonts/HelveticaNeue-bold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-italic.fntdata"/><Relationship Id="rId15" Type="http://schemas.openxmlformats.org/officeDocument/2006/relationships/slide" Target="slides/slide10.xml"/><Relationship Id="rId37" Type="http://schemas.openxmlformats.org/officeDocument/2006/relationships/font" Target="fonts/HelveticaNeueLight-bold.fntdata"/><Relationship Id="rId14" Type="http://schemas.openxmlformats.org/officeDocument/2006/relationships/slide" Target="slides/slide9.xml"/><Relationship Id="rId36" Type="http://schemas.openxmlformats.org/officeDocument/2006/relationships/font" Target="fonts/HelveticaNeueLight-regular.fntdata"/><Relationship Id="rId17" Type="http://schemas.openxmlformats.org/officeDocument/2006/relationships/slide" Target="slides/slide12.xml"/><Relationship Id="rId39" Type="http://schemas.openxmlformats.org/officeDocument/2006/relationships/font" Target="fonts/HelveticaNeueLight-boldItalic.fntdata"/><Relationship Id="rId16" Type="http://schemas.openxmlformats.org/officeDocument/2006/relationships/slide" Target="slides/slide11.xml"/><Relationship Id="rId38" Type="http://schemas.openxmlformats.org/officeDocument/2006/relationships/font" Target="fonts/HelveticaNeueLigh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>
  <p:cSld name="Photo - Horizontal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77313" y="0"/>
            <a:ext cx="8189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2300" u="none" cap="none" strike="noStrike">
                <a:solidFill>
                  <a:srgbClr val="3EBFA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2300" u="none" cap="none" strike="noStrike">
                <a:solidFill>
                  <a:srgbClr val="3EBFA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2300" u="none" cap="none" strike="noStrike">
                <a:solidFill>
                  <a:srgbClr val="3EBFA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2300" u="none" cap="none" strike="noStrike">
                <a:solidFill>
                  <a:srgbClr val="3EBFA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2300" u="none" cap="none" strike="noStrike">
                <a:solidFill>
                  <a:srgbClr val="3EBFA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2300" u="none" cap="none" strike="noStrike">
                <a:solidFill>
                  <a:srgbClr val="3EBFA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2300" u="none" cap="none" strike="noStrike">
                <a:solidFill>
                  <a:srgbClr val="3EBFA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2300" u="none" cap="none" strike="noStrike">
                <a:solidFill>
                  <a:srgbClr val="3EBFA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1" i="0" sz="2300" u="none" cap="none" strike="noStrike">
                <a:solidFill>
                  <a:srgbClr val="3EBFA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77313" y="982338"/>
            <a:ext cx="8189400" cy="3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16.png"/><Relationship Id="rId6" Type="http://schemas.openxmlformats.org/officeDocument/2006/relationships/image" Target="../media/image22.png"/><Relationship Id="rId7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hyperlink" Target="http://www.menti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 rotWithShape="1">
          <a:blip r:embed="rId3">
            <a:alphaModFix amt="34000"/>
          </a:blip>
          <a:srcRect b="0" l="0" r="0" t="0"/>
          <a:stretch/>
        </p:blipFill>
        <p:spPr>
          <a:xfrm>
            <a:off x="0" y="-4025"/>
            <a:ext cx="9144001" cy="515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-4166087" y="1698113"/>
            <a:ext cx="17581500" cy="43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000" u="none" cap="none" strike="noStrik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Natalie Evans Harris</a:t>
            </a:r>
            <a:br>
              <a:rPr b="1" i="0" lang="en" sz="2000" u="none" cap="none" strike="noStrik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b="1" i="0" lang="en" sz="1400" u="none" cap="none" strike="noStrik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0" lang="en" sz="1400" u="none" cap="none" strike="noStrik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Co-Founder and COO, </a:t>
            </a: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BrightHive</a:t>
            </a:r>
            <a:endParaRPr b="1" i="0" sz="1400" u="none" cap="none" strike="noStrike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Co-Ideator, </a:t>
            </a: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Community-driven Principles for Ethical Data Practices (CPEDS)</a:t>
            </a:r>
            <a:endParaRPr b="1" i="0" sz="1400" u="none" cap="none" strike="noStrike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Former Senior Policy Advisor to US Chief Technology Officer, </a:t>
            </a: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Obama Administration</a:t>
            </a:r>
            <a:endParaRPr b="0" i="0" sz="1400" u="none" cap="none" strike="noStrike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7650" y="3601700"/>
            <a:ext cx="1094174" cy="84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5">
            <a:alphaModFix amt="89000"/>
          </a:blip>
          <a:srcRect b="7407" l="9179" r="18251" t="0"/>
          <a:stretch/>
        </p:blipFill>
        <p:spPr>
          <a:xfrm>
            <a:off x="6220525" y="3611625"/>
            <a:ext cx="1494600" cy="76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6">
            <a:alphaModFix amt="76000"/>
          </a:blip>
          <a:srcRect b="0" l="0" r="0" t="0"/>
          <a:stretch/>
        </p:blipFill>
        <p:spPr>
          <a:xfrm>
            <a:off x="3877075" y="3601700"/>
            <a:ext cx="1364700" cy="76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1190675" y="84125"/>
            <a:ext cx="7090200" cy="16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0" lang="en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Spurring The Ethical Imagination for Responsible Use of Data</a:t>
            </a:r>
            <a:r>
              <a:rPr b="1" i="0" lang="en" sz="3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3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" name="Shape 63"/>
          <p:cNvCxnSpPr/>
          <p:nvPr/>
        </p:nvCxnSpPr>
        <p:spPr>
          <a:xfrm>
            <a:off x="1411300" y="1680125"/>
            <a:ext cx="6639900" cy="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4" name="Shape 64"/>
          <p:cNvCxnSpPr/>
          <p:nvPr/>
        </p:nvCxnSpPr>
        <p:spPr>
          <a:xfrm>
            <a:off x="1415825" y="3426750"/>
            <a:ext cx="6639900" cy="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5" name="Shape 65"/>
          <p:cNvSpPr txBox="1"/>
          <p:nvPr/>
        </p:nvSpPr>
        <p:spPr>
          <a:xfrm>
            <a:off x="446325" y="4692900"/>
            <a:ext cx="27207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</a:rPr>
              <a:t>@QuietStormnat</a:t>
            </a:r>
            <a:endParaRPr b="1" sz="1800">
              <a:solidFill>
                <a:schemeClr val="accent1"/>
              </a:solidFill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5121350" y="4692900"/>
            <a:ext cx="30501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</a:rPr>
              <a:t>natalie@brighthive.io</a:t>
            </a:r>
            <a:endParaRPr b="1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0" y="-10950"/>
            <a:ext cx="919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>
            <p:ph type="title"/>
          </p:nvPr>
        </p:nvSpPr>
        <p:spPr>
          <a:xfrm>
            <a:off x="2362200" y="1736950"/>
            <a:ext cx="615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Growing tension between individual rights and company profits 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250" y="1001704"/>
            <a:ext cx="2183100" cy="2076900"/>
          </a:xfrm>
          <a:prstGeom prst="ellipse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" name="Shape 148"/>
          <p:cNvSpPr txBox="1"/>
          <p:nvPr/>
        </p:nvSpPr>
        <p:spPr>
          <a:xfrm>
            <a:off x="636275" y="1747300"/>
            <a:ext cx="12903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Trust?</a:t>
            </a:r>
            <a:endParaRPr b="1" i="0" sz="2400" u="none" cap="none" strike="noStrike">
              <a:solidFill>
                <a:srgbClr val="EFEFE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0" y="-10950"/>
            <a:ext cx="919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296100" y="312050"/>
            <a:ext cx="8551800" cy="46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Ultimately:</a:t>
            </a:r>
            <a:br>
              <a:rPr b="0" i="0" lang="en" sz="18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" sz="18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Ethics is driven by </a:t>
            </a:r>
            <a:r>
              <a:rPr b="1" i="0" lang="en" sz="1800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culture</a:t>
            </a:r>
            <a:r>
              <a:rPr b="0" i="0" lang="en" sz="18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br>
              <a:rPr b="0" i="0" lang="en" sz="18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" sz="18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measured by </a:t>
            </a:r>
            <a:r>
              <a:rPr b="1" i="0" lang="en" sz="1800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compliance</a:t>
            </a:r>
            <a:r>
              <a:rPr b="0" i="0" lang="en" sz="18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br>
              <a:rPr b="0" i="0" lang="en" sz="18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" sz="18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and determined by </a:t>
            </a:r>
            <a:r>
              <a:rPr b="1" i="0" lang="en" sz="1800" u="none" cap="none" strike="noStrik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society</a:t>
            </a:r>
            <a:endParaRPr b="1" i="0" sz="1800" u="none" cap="none" strike="noStrik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Building Trust requires: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Empowering </a:t>
            </a:r>
            <a:r>
              <a:rPr b="1" lang="en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People 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to speak on data use, 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establishing </a:t>
            </a:r>
            <a:r>
              <a:rPr b="1" lang="en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Processes 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to clarify practices, 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and leveraging </a:t>
            </a:r>
            <a:r>
              <a:rPr b="1" lang="en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Technology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 to hold us accountable 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5" name="Shape 155"/>
          <p:cNvSpPr txBox="1"/>
          <p:nvPr>
            <p:ph type="title"/>
          </p:nvPr>
        </p:nvSpPr>
        <p:spPr>
          <a:xfrm>
            <a:off x="159300" y="521225"/>
            <a:ext cx="897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24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What We’ve Learned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0" y="-10950"/>
            <a:ext cx="919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>
            <p:ph type="title"/>
          </p:nvPr>
        </p:nvSpPr>
        <p:spPr>
          <a:xfrm>
            <a:off x="159300" y="1435625"/>
            <a:ext cx="897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Remember the individual IS THE MOST POWERFUL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239000" y="2008325"/>
            <a:ext cx="8551800" cy="46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“There is no executive order; there is no law that can require the American people to form a national community. This we must do as individuals, and if we do it as individuals, there is no President of the United States who can veto that decision… 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we must define the "common good"</a:t>
            </a:r>
            <a:r>
              <a:rPr b="0" i="0" lang="en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and begin again to shape a common future.”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Barbara Charlie Jordan, Former House of Representative, Texas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1976 Democratic National Convention Keynote Address 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-51900" y="0"/>
            <a:ext cx="919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>
            <p:ph type="title"/>
          </p:nvPr>
        </p:nvSpPr>
        <p:spPr>
          <a:xfrm>
            <a:off x="2396850" y="894650"/>
            <a:ext cx="615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Community-driven Principles for Ethical Data Sharing (CPEDS)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2450575" y="1825150"/>
            <a:ext cx="8551800" cy="46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By Data Scientists, For Data Scientists:</a:t>
            </a:r>
            <a:endParaRPr b="1" i="1" sz="1800" u="none" cap="none" strike="noStrike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2498175" y="1523350"/>
            <a:ext cx="576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Increases responsiveness to the needs and concerns of data scientists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Better captures the diverse spectrum of interests across the data science community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May facilitate adoption of the code of ethics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775" y="315300"/>
            <a:ext cx="2217600" cy="21684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775" y="4584825"/>
            <a:ext cx="1568126" cy="406550"/>
          </a:xfrm>
          <a:prstGeom prst="rect">
            <a:avLst/>
          </a:prstGeom>
          <a:solidFill>
            <a:srgbClr val="EEEEEE"/>
          </a:solidFill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67472" y="4579351"/>
            <a:ext cx="1942225" cy="406550"/>
          </a:xfrm>
          <a:prstGeom prst="rect">
            <a:avLst/>
          </a:prstGeom>
          <a:solidFill>
            <a:srgbClr val="EEEEEE"/>
          </a:solidFill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5350" y="4253725"/>
            <a:ext cx="887451" cy="78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-25950" y="0"/>
            <a:ext cx="91959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 amt="77000"/>
          </a:blip>
          <a:srcRect b="0" l="14441" r="14134" t="0"/>
          <a:stretch/>
        </p:blipFill>
        <p:spPr>
          <a:xfrm>
            <a:off x="511225" y="581900"/>
            <a:ext cx="3980100" cy="3802200"/>
          </a:xfrm>
          <a:prstGeom prst="ellipse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0" y="-10950"/>
            <a:ext cx="919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53775" y="71700"/>
            <a:ext cx="8960700" cy="46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As a community, what’s important is… </a:t>
            </a:r>
            <a:endParaRPr b="1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Informed and purposeful </a:t>
            </a: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consent</a:t>
            </a:r>
            <a:endParaRPr b="1" i="0" sz="1400" u="none" cap="none" strike="noStrike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Guarantee the </a:t>
            </a: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security </a:t>
            </a: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of data, subjects, and algorithms</a:t>
            </a:r>
            <a: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Protect </a:t>
            </a: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anonymous data subjects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Transparency </a:t>
            </a: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as the default</a:t>
            </a:r>
            <a: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Foster </a:t>
            </a: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diversity</a:t>
            </a:r>
            <a:r>
              <a:rPr b="0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400" u="none" cap="none" strike="noStrike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Acknowledge and mitigate unfair </a:t>
            </a: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bias</a:t>
            </a:r>
            <a:r>
              <a:rPr b="0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400" u="none" cap="none" strike="noStrike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Clearly established </a:t>
            </a: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provenance </a:t>
            </a:r>
            <a:endParaRPr b="0" i="0" sz="1400" u="none" cap="none" strike="noStrike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Respect</a:t>
            </a: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relevant tensions</a:t>
            </a:r>
            <a: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Communicate</a:t>
            </a: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responsibly and accessibly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800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Exercise Our Ethical Imagination!! </a:t>
            </a:r>
            <a:endParaRPr b="0" i="0" sz="1800" u="none" cap="none" strike="noStrike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164850" y="4178200"/>
            <a:ext cx="27558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www.datapractices.org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0" y="-10950"/>
            <a:ext cx="919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53775" y="71700"/>
            <a:ext cx="8960700" cy="46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As a community, what’s important is…</a:t>
            </a:r>
            <a:endParaRPr b="1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Collecting and Storage of Data</a:t>
            </a: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Informed and purposeful </a:t>
            </a: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consent</a:t>
            </a:r>
            <a:endParaRPr b="1" i="0" sz="1400" u="none" cap="none" strike="noStrike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Guarantee the </a:t>
            </a: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security </a:t>
            </a: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of data, subjects, and algorithms</a:t>
            </a:r>
            <a: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Protect </a:t>
            </a: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anonymous data subjects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5029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Foster </a:t>
            </a: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diversity</a:t>
            </a:r>
            <a:r>
              <a:rPr b="0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400" u="none" cap="none" strike="noStrike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800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Exercise Our Ethical Imagination!! </a:t>
            </a:r>
            <a:endParaRPr b="0" i="0" sz="1800" u="none" cap="none" strike="noStrike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3164850" y="4178200"/>
            <a:ext cx="27558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www.datapractices.org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0" y="-10950"/>
            <a:ext cx="919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53775" y="71700"/>
            <a:ext cx="8960700" cy="46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As a community, what’s important is… </a:t>
            </a:r>
            <a:endParaRPr b="1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Analysis of Data </a:t>
            </a:r>
            <a:endParaRPr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Transparency </a:t>
            </a: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as the default</a:t>
            </a:r>
            <a: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Foster </a:t>
            </a: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diversity</a:t>
            </a:r>
            <a:r>
              <a:rPr b="0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400" u="none" cap="none" strike="noStrike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Acknowledge and mitigate unfair </a:t>
            </a: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bias</a:t>
            </a:r>
            <a:r>
              <a:rPr b="0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400" u="none" cap="none" strike="noStrike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800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Exercise Our Ethical Imagination!! </a:t>
            </a:r>
            <a:endParaRPr b="0" i="0" sz="1800" u="none" cap="none" strike="noStrike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3164850" y="4178200"/>
            <a:ext cx="27558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www.datapractices.org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0" y="-10950"/>
            <a:ext cx="919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53775" y="71700"/>
            <a:ext cx="8960700" cy="46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As a community, what’s important is… </a:t>
            </a:r>
            <a:endParaRPr b="1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Use of Data</a:t>
            </a:r>
            <a:endParaRPr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Foster </a:t>
            </a: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diversity</a:t>
            </a:r>
            <a:r>
              <a:rPr b="0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 											</a:t>
            </a:r>
            <a:r>
              <a:rPr b="1" lang="en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Clearly established </a:t>
            </a:r>
            <a:r>
              <a:rPr b="1" lang="en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provenance </a:t>
            </a:r>
            <a:endParaRPr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Respect</a:t>
            </a: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relevant tensions</a:t>
            </a:r>
            <a: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Communicate</a:t>
            </a:r>
            <a: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responsibly and accessibly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1800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Exercise Our Ethical Imagination!! </a:t>
            </a:r>
            <a:endParaRPr b="0" i="0" sz="1800" u="none" cap="none" strike="noStrike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3164850" y="4178200"/>
            <a:ext cx="27558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www.datapractices.org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0" y="-10950"/>
            <a:ext cx="919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>
            <p:ph type="title"/>
          </p:nvPr>
        </p:nvSpPr>
        <p:spPr>
          <a:xfrm>
            <a:off x="159300" y="826025"/>
            <a:ext cx="897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24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Defining Your Ethical Principles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288375" y="1370950"/>
            <a:ext cx="7543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"/>
              <a:buAutoNum type="arabicPeriod"/>
            </a:pPr>
            <a:r>
              <a:rPr lang="en" sz="1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What are three words to describe the relationship between people and data?</a:t>
            </a:r>
            <a:endParaRPr sz="18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"/>
              <a:buAutoNum type="arabicPeriod"/>
            </a:pPr>
            <a:r>
              <a:rPr lang="en" sz="1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What are the key activities of the data lifecycle that affect this relationship?</a:t>
            </a:r>
            <a:endParaRPr sz="18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"/>
              <a:buAutoNum type="arabicPeriod"/>
            </a:pPr>
            <a:r>
              <a:rPr lang="en" sz="1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What are key questions you can ask yourself during those activities to check yourself?</a:t>
            </a:r>
            <a:endParaRPr sz="18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78575" y="4308000"/>
            <a:ext cx="745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Go to</a:t>
            </a:r>
            <a:r>
              <a:rPr b="1" lang="en" sz="2400">
                <a:solidFill>
                  <a:schemeClr val="accent1"/>
                </a:solidFill>
              </a:rPr>
              <a:t> </a:t>
            </a:r>
            <a:r>
              <a:rPr b="1" lang="en" sz="2400" u="sng">
                <a:solidFill>
                  <a:schemeClr val="accent1"/>
                </a:solidFill>
                <a:hlinkClick r:id="rId4"/>
              </a:rPr>
              <a:t>www.menti.com</a:t>
            </a:r>
            <a:r>
              <a:rPr b="1" lang="en" sz="2400">
                <a:solidFill>
                  <a:schemeClr val="accent1"/>
                </a:solidFill>
              </a:rPr>
              <a:t>		</a:t>
            </a:r>
            <a:r>
              <a:rPr b="1" lang="en" sz="2400"/>
              <a:t>Enter code</a:t>
            </a:r>
            <a:r>
              <a:rPr b="1" lang="en" sz="2400">
                <a:solidFill>
                  <a:schemeClr val="accent1"/>
                </a:solidFill>
              </a:rPr>
              <a:t> 14 33 64</a:t>
            </a:r>
            <a:endParaRPr b="1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0" y="0"/>
            <a:ext cx="919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type="title"/>
          </p:nvPr>
        </p:nvSpPr>
        <p:spPr>
          <a:xfrm>
            <a:off x="2674875" y="1920400"/>
            <a:ext cx="646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How are summer job opportunities distributed in my city?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225" y="1621725"/>
            <a:ext cx="2057400" cy="19866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" name="Shape 74"/>
          <p:cNvSpPr txBox="1"/>
          <p:nvPr>
            <p:ph type="title"/>
          </p:nvPr>
        </p:nvSpPr>
        <p:spPr>
          <a:xfrm>
            <a:off x="2751075" y="2758600"/>
            <a:ext cx="237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Describe.</a:t>
            </a:r>
            <a:endParaRPr b="0" i="0" sz="1400" u="none" cap="none" strike="noStrike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-51900" y="0"/>
            <a:ext cx="919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1576825" y="484000"/>
            <a:ext cx="6828300" cy="4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6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Strengthen community</a:t>
            </a:r>
            <a: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with Data For Democracy to continue working on Principles, supporting data scientists, and holding each other accountable</a:t>
            </a:r>
            <a:b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30"/>
              <a:buFont typeface="Noto Sans Symbols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Building partnerships</a:t>
            </a:r>
            <a: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to drive development of standards, tools, frameworks, etc to support the community in navigating the data life-cycle responsibly</a:t>
            </a:r>
            <a:b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1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0" lang="en" sz="1400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Develop ethical framework</a:t>
            </a:r>
            <a:r>
              <a:rPr b="0" i="0" lang="en" sz="14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by leveraging principles and examining personal relationship between data and the citizen.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875" y="378250"/>
            <a:ext cx="1119900" cy="10695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5">
            <a:alphaModFix/>
          </a:blip>
          <a:srcRect b="0" l="17148" r="15519" t="0"/>
          <a:stretch/>
        </p:blipFill>
        <p:spPr>
          <a:xfrm>
            <a:off x="169700" y="1596725"/>
            <a:ext cx="1179600" cy="11187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225" y="2874825"/>
            <a:ext cx="1290900" cy="11745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0" y="-10950"/>
            <a:ext cx="919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>
            <p:ph type="title"/>
          </p:nvPr>
        </p:nvSpPr>
        <p:spPr>
          <a:xfrm>
            <a:off x="159300" y="1999050"/>
            <a:ext cx="673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While Data Science can’t do the impossible, </a:t>
            </a:r>
            <a:r>
              <a:rPr b="1" i="0" lang="en" sz="2400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if we get this right</a:t>
            </a:r>
            <a:r>
              <a:rPr b="1" i="0" lang="en" sz="2400" u="none" cap="none" strike="noStrik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, we can make the impossible more doable.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0" y="16000"/>
            <a:ext cx="919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type="title"/>
          </p:nvPr>
        </p:nvSpPr>
        <p:spPr>
          <a:xfrm>
            <a:off x="2706100" y="1273950"/>
            <a:ext cx="643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Which students are at risk of dropping out early?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2737200" y="1999050"/>
            <a:ext cx="171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Predict.</a:t>
            </a:r>
            <a:endParaRPr b="0" i="0" sz="1400" u="none" cap="none" strike="noStrike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075" y="1080675"/>
            <a:ext cx="2192400" cy="20283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8683" y="4207100"/>
            <a:ext cx="2462642" cy="7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69775" y="4232679"/>
            <a:ext cx="1678591" cy="6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63738" y="11963400"/>
            <a:ext cx="2514600" cy="17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42188" y="11979275"/>
            <a:ext cx="3276600" cy="17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4293" y="4207100"/>
            <a:ext cx="1118775" cy="7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76343" y="4207100"/>
            <a:ext cx="1428480" cy="7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0" y="0"/>
            <a:ext cx="919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type="title"/>
          </p:nvPr>
        </p:nvSpPr>
        <p:spPr>
          <a:xfrm>
            <a:off x="2706100" y="1273950"/>
            <a:ext cx="643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What occupations are changing most rapidly in my area?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2737200" y="1999050"/>
            <a:ext cx="171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Detect.</a:t>
            </a:r>
            <a:endParaRPr b="0" i="0" sz="1400" u="none" cap="none" strike="noStrike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3738" y="11963400"/>
            <a:ext cx="2514600" cy="17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2188" y="11979275"/>
            <a:ext cx="3276600" cy="17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3375" y="1042049"/>
            <a:ext cx="2043900" cy="18954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2575" y="4202600"/>
            <a:ext cx="1996975" cy="7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83375" y="3472575"/>
            <a:ext cx="2645450" cy="149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-71725" y="35850"/>
            <a:ext cx="919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>
            <p:ph type="title"/>
          </p:nvPr>
        </p:nvSpPr>
        <p:spPr>
          <a:xfrm>
            <a:off x="2706100" y="1273950"/>
            <a:ext cx="643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How are my training programs affecting future wages and employment?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2737200" y="1999050"/>
            <a:ext cx="171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Evaluate.</a:t>
            </a:r>
            <a:endParaRPr b="0" i="0" sz="1400" u="none" cap="none" strike="noStrike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3738" y="11963400"/>
            <a:ext cx="2514600" cy="17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2188" y="11979275"/>
            <a:ext cx="3276600" cy="17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2250" y="954300"/>
            <a:ext cx="2085000" cy="20031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-71725" y="35850"/>
            <a:ext cx="919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type="title"/>
          </p:nvPr>
        </p:nvSpPr>
        <p:spPr>
          <a:xfrm>
            <a:off x="4200575" y="1864250"/>
            <a:ext cx="492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“Data Science can do the impossible!”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3738" y="11963400"/>
            <a:ext cx="2514600" cy="17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2188" y="11979275"/>
            <a:ext cx="3276600" cy="17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5751" y="1173875"/>
            <a:ext cx="3717925" cy="22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0" y="-10950"/>
            <a:ext cx="919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160725" y="1677225"/>
            <a:ext cx="8679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We are a people in a quandary about the present. We are a people in search of our future. </a:t>
            </a:r>
            <a:r>
              <a:rPr b="1" i="0" lang="en" sz="1400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We are a people in search of a national community. </a:t>
            </a:r>
            <a:endParaRPr b="1" i="0" sz="1400" u="none" cap="none" strike="noStrike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We are a people trying not only to </a:t>
            </a:r>
            <a:r>
              <a:rPr b="1" i="0" lang="en" sz="1400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solve the problems of the present</a:t>
            </a:r>
            <a:r>
              <a:rPr b="0" i="0" lang="en" sz="1400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b="0" i="0" lang="en" sz="1400" u="none" cap="none" strike="noStrik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unemployment, inflation, but we are attempting on a larger scale to fulfill the promise of America. </a:t>
            </a:r>
            <a:endParaRPr b="0" i="0" sz="1400" u="none" cap="none" strike="noStrike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We are attempting to fulfill our national purpose, to create and sustain </a:t>
            </a:r>
            <a:r>
              <a:rPr b="1" i="0" lang="en" sz="1400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a society in which all of us are equal</a:t>
            </a:r>
            <a:r>
              <a:rPr b="0" i="0" lang="en" sz="1400" u="none" cap="none" strike="noStrik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.”</a:t>
            </a:r>
            <a:endParaRPr b="0" i="0" sz="1400" u="none" cap="none" strike="noStrike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1" lang="en" sz="1400" u="none" cap="none" strike="noStrik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Barbara Charlie Jordan, Former House of Representative, Texas </a:t>
            </a:r>
            <a:endParaRPr b="0" i="0" sz="1400" u="none" cap="none" strike="noStrike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1" lang="en" sz="1400" u="none" cap="none" strike="noStrik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1976 Democratic National Convention Keynote Address</a:t>
            </a:r>
            <a:endParaRPr b="0" i="0" sz="1400" u="none" cap="none" strike="noStrike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Shape 126"/>
          <p:cNvSpPr txBox="1"/>
          <p:nvPr>
            <p:ph type="title"/>
          </p:nvPr>
        </p:nvSpPr>
        <p:spPr>
          <a:xfrm>
            <a:off x="159300" y="1283225"/>
            <a:ext cx="897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Individuals Are The Power: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 amt="78000"/>
          </a:blip>
          <a:srcRect b="11343" l="0" r="0" t="16676"/>
          <a:stretch/>
        </p:blipFill>
        <p:spPr>
          <a:xfrm>
            <a:off x="356323" y="1143000"/>
            <a:ext cx="5596749" cy="255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>
            <a:alphaModFix amt="6000"/>
          </a:blip>
          <a:srcRect b="14937" l="1322" r="0" t="0"/>
          <a:stretch/>
        </p:blipFill>
        <p:spPr>
          <a:xfrm>
            <a:off x="-25950" y="0"/>
            <a:ext cx="919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type="title"/>
          </p:nvPr>
        </p:nvSpPr>
        <p:spPr>
          <a:xfrm>
            <a:off x="6296900" y="1895425"/>
            <a:ext cx="284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Challenges to using Data for Social Good</a:t>
            </a:r>
            <a:endParaRPr b="0" i="0" sz="1400" u="none" cap="none" strike="noStrike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 amt="6000"/>
          </a:blip>
          <a:srcRect b="14937" l="1322" r="0" t="0"/>
          <a:stretch/>
        </p:blipFill>
        <p:spPr>
          <a:xfrm>
            <a:off x="-25950" y="0"/>
            <a:ext cx="91959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325" y="557250"/>
            <a:ext cx="4328700" cy="4029000"/>
          </a:xfrm>
          <a:prstGeom prst="ellipse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" name="Shape 140"/>
          <p:cNvSpPr txBox="1"/>
          <p:nvPr/>
        </p:nvSpPr>
        <p:spPr>
          <a:xfrm rot="1480100">
            <a:off x="2317221" y="2552609"/>
            <a:ext cx="1236329" cy="862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666666"/>
                </a:solidFill>
                <a:latin typeface="Nixie One"/>
                <a:ea typeface="Nixie One"/>
                <a:cs typeface="Nixie One"/>
                <a:sym typeface="Nixie One"/>
              </a:rPr>
              <a:t>Data</a:t>
            </a:r>
            <a:endParaRPr b="1" i="0" sz="2400" u="none" cap="none" strike="noStrike">
              <a:solidFill>
                <a:srgbClr val="666666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