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Jean Barmash"/>
  <p:cmAuthor clrIdx="1" id="1" initials="" lastIdx="1" name="Jim Pos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9C5D65F-4994-46C5-9B7B-D5CFBC17E0D3}">
  <a:tblStyle styleId="{89C5D65F-4994-46C5-9B7B-D5CFBC17E0D3}"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6-19T10:45:08.970">
    <p:pos x="6000" y="0"/>
    <p:text>I like this slide, but you can probably make it a bit more visual.  Seems like you have four entities here: 
External Account
Coinbase Account 
Bank Account (how is that different from external account?)
Coinbase Crypto Account (how is that different from coinbase account).  
Perhaps have arrows between entities showing direction of debit / credit?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06-19T23:29:56.314">
    <p:pos x="6000" y="0"/>
    <p:text>Your slide on scalable architecture looks the same as "non-scalable architecture" slide.   
I think the point you are making is that originally you did not have unified interface, but now you do - but we need to explain that visually as well.</p:text>
  </p:cm>
  <p:cm authorId="1" idx="1" dt="2017-06-19T23:29:56.314">
    <p:pos x="6000" y="100"/>
    <p:text>In the other slide there's a clear separation with the crypto currencies on the left and the fiat methods on the right. Here there are intermixed and symmetrical in more directions, showing the equality.</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7-06-19T11:53:36.840">
    <p:pos x="6000" y="0"/>
    <p:text>The points about online vs offline I would break out into a separate slide, calling it something like "Architecting for Security" or something like that.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All right, let’s get started. My name is Jim Posen, and I’ll be talking to you today about how payments work at Coinbase. </a:t>
            </a:r>
            <a:r>
              <a:rPr lang="en"/>
              <a:t>How many of you know what Coinbase does? For those who don't, Coinbase provides services to exchange your local currency for blockchain-based digital currencies. So if you want to buy or sell Bitcoin, we want Coinbase to be the place you go to do that. Today I’m going to focus just on our infrastructure for moving various currencies on and off the platform and between accounts. But to understand this architecture and how we arrived at it, it is important we understand how Coinbase got to where it is today.</a:t>
            </a:r>
          </a:p>
          <a:p>
            <a:pPr lvl="0">
              <a:spcBef>
                <a:spcPts val="0"/>
              </a:spcBef>
              <a:buNone/>
            </a:pPr>
            <a:r>
              <a:t/>
            </a:r>
            <a:endParaRPr/>
          </a:p>
          <a:p>
            <a:pPr lvl="0">
              <a:spcBef>
                <a:spcPts val="0"/>
              </a:spcBef>
              <a:buNone/>
            </a:pPr>
            <a:r>
              <a:rPr lang="en"/>
              <a:t>30s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I know many of you may not be too familiar with idea of digital currencies, so l</a:t>
            </a:r>
            <a:r>
              <a:rPr lang="en"/>
              <a:t>et's get this out of the way early. What is Bitcoin?</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Bitcoin really refers to two things.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First, there is Bitcoin the asset. This is a purely digital resource with a limited supply. Some people use it like a currency to buy things, some people look at it as a financial asset like gold, but in either case the main point is that it is scarce.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Bitcoin is also the name of the Internet protocol used to transfer Bitcoin the asset between people. You can think of it like email: email is both a digital message as in "I sent you an email" or a protocol as in "I'm running an email server."</a:t>
            </a:r>
          </a:p>
          <a:p>
            <a:pPr lvl="0">
              <a:spcBef>
                <a:spcPts val="0"/>
              </a:spcBef>
              <a:buClr>
                <a:schemeClr val="dk1"/>
              </a:buClr>
              <a:buSzPct val="100000"/>
              <a:buFont typeface="Arial"/>
              <a:buNone/>
            </a:pPr>
            <a:r>
              <a:t/>
            </a:r>
            <a:endParaRPr/>
          </a:p>
          <a:p>
            <a:pPr lvl="0">
              <a:spcBef>
                <a:spcPts val="0"/>
              </a:spcBef>
              <a:buNone/>
            </a:pPr>
            <a:r>
              <a:rPr lang="en"/>
              <a:t>Now, maybe you're thinking "all money is digital now, no one uses cash, so what makes this Bitcoin thing so special?"</a:t>
            </a:r>
          </a:p>
          <a:p>
            <a:pPr lvl="0">
              <a:spcBef>
                <a:spcPts val="0"/>
              </a:spcBef>
              <a:buNone/>
            </a:pPr>
            <a:r>
              <a:t/>
            </a:r>
            <a:endParaRPr/>
          </a:p>
          <a:p>
            <a:pPr lvl="0">
              <a:spcBef>
                <a:spcPts val="0"/>
              </a:spcBef>
              <a:buNone/>
            </a:pPr>
            <a:r>
              <a:rPr lang="en"/>
              <a:t>45s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With regular dollars, which I may start calling fiat money, you store them in a bank account. When you want to spend that money, someone charges your bank account and moves the funds to their bank account. To move money from your bank account directly, you need to give someone your bank account and routing numbers.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With Bitcoin, the money is stored in cryptographically generated addresses and in order to spend it you need to provide a cryptographic signature. When you want to spend the Bitcoin, you just broadcast a transaction to the peer-to-peer network using the Bitcoin wallet software and other people will see it. So with Bitcoin, you don’t need someone else, a bank, to store the money or send transactions for you.</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Since Bitcoin is a peer-to-peer protocol with no central authority</a:t>
            </a:r>
            <a:r>
              <a:rPr lang="en"/>
              <a:t>, Bitcoin is created by a process called mining and the protocol specifies the rate at which new Bitcoin is issued. Unlike the US dollar, where the Federal Reserve has various ways of influencing the money supply. In the US, the central bank is required to settle transactions between banks and there is no visibility into these interbank transactions. Bitcoin instead has a completely public transaction ledger so everyone can see every transaction that has ever occurred.</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There are two ways to move money between US banks: wire payments and the ACH network. I'm going to focus on ACH today. It takes 3 business days to confirm that an ACH payment completed successfully, and even after that it is possible that the payment will be reversed in cases of identity theft or other types of fraud. Bitcoin transactions, on the other hand, generally confirm in about 30 minutes, aren’t dependent on banking hours, and cannot be reversed once they are confirmed.</a:t>
            </a:r>
          </a:p>
          <a:p>
            <a:pPr lvl="0">
              <a:spcBef>
                <a:spcPts val="0"/>
              </a:spcBef>
              <a:buClr>
                <a:schemeClr val="dk1"/>
              </a:buClr>
              <a:buSzPct val="100000"/>
              <a:buFont typeface="Arial"/>
              <a:buNone/>
            </a:pPr>
            <a:r>
              <a:t/>
            </a:r>
            <a:endParaRPr/>
          </a:p>
          <a:p>
            <a:pPr lvl="0">
              <a:spcBef>
                <a:spcPts val="0"/>
              </a:spcBef>
              <a:buNone/>
            </a:pPr>
            <a:r>
              <a:rPr lang="en"/>
              <a:t>The point here isn't to say one system is better than another, but to highlight that these systems are very different on a fundamental level.</a:t>
            </a:r>
          </a:p>
          <a:p>
            <a:pPr lvl="0">
              <a:spcBef>
                <a:spcPts val="0"/>
              </a:spcBef>
              <a:buNone/>
            </a:pPr>
            <a:r>
              <a:t/>
            </a:r>
            <a:endParaRPr/>
          </a:p>
          <a:p>
            <a:pPr lvl="0">
              <a:spcBef>
                <a:spcPts val="0"/>
              </a:spcBef>
              <a:buNone/>
            </a:pPr>
            <a:r>
              <a:rPr lang="en"/>
              <a:t>6m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Over the next 40 or so minutes, I’m going to present to you the payments architecture we are developing to for integrating with various blockchains and traditional payment rails using the same service-level abstraction. But first we need to understand how blockchain and banking integrations work on a technical level. So we are going to dive into the mechanics of the ACH network and the Bitcoin blockchain to provide this foundation. Then I’ll describe the architecture and abstraction layer at a high level, and finally</a:t>
            </a:r>
            <a:r>
              <a:rPr lang="en"/>
              <a:t> reify those concepts</a:t>
            </a:r>
            <a:r>
              <a:rPr lang="en"/>
              <a:t> using our ACH and Bitcoin microservices as examples. Understanding how Coinbase integrates with the ACH network and Bitcoin blockchain should illustrate what this abstract architecture looks like in production. Sound good to everyone? I sure hope so.</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So let’s start with how ACH works.</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ACH, for Automated Clearing House, is a </a:t>
            </a:r>
            <a:r>
              <a:rPr lang="en"/>
              <a:t>system in the US for moving money between bank accounts. When you use direct deposit to receive your paycheck or pay your credit card bill with your bank account, you are using the ACH network.</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There are lots of scary banking terms and obscure details about ACH, but at its core it is very simple. Let's say you want to deposit dollars from your bank account into your Coinbase account. Coinbase then initiates, or originates, a debit on your bank account. It does this by sending the required transaction information, like the amount and your bank account and routing numbers, to its bank. This bank is known as the ODFI, the Originating Depository Financial Institution. Your bank, in this scenario, is the RDFI, the Receiving Depository Financial Institution.</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 way the originator sends the transactions to the bank is using an ACH batch file. The originator batches up all ACH payments on a daily basis and generates a file listing them in an archaic fixed-width text format. The originator then uploads the file to the bank via FTP.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The ODFI, Coinbase's bank, then forwards the transaction information to a central ACH operator, the main one of which is the Federal Reserve.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Overnight, the Fed makes the record of the debit available to the RDFI.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When the RDFI, your bank, opens the next morning, it sees the request to debit your account and reduces your balance.</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OK, so that seems pretty reasonable. Now the transaction is complete, right? Nope. What happens if there's no money in your bank account? Or the account is closed?</a:t>
            </a:r>
          </a:p>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Let's say the RDFI gets a debit on an account with insufficient funds. Since it can't debit the receiver's balance, it has to return the payment. It does this by creating an ACH return file, again in a fixed-width text format, and sends that to the ACH operator, which forwards it back down the chain to the ODFI, then the originator. And the originator can now process it.</a:t>
            </a:r>
          </a:p>
          <a:p>
            <a:pPr lv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The return file specifies which payments from a particular batch are being returned and a code for each one. The return code indicates why the payment was returned. R01, for example, means insufficient funds, R02 means the receiver's bank account is closed, and so on. As per ACH rules, the RDFI has up to 24 hours to return a payment for one of the reasons I just listed. So if it takes one day to deliver the batch file to the RDFI, one day to submit the return file, and one day to deliver the return file to the ODFI, it can take three days to see that a transaction didn’t succeed. And all of this happens in the time domain of banking days, so if Coinbase originated the payment on Wednesday, it wouldn't see the returned payment until the following Monday.</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But wait, we’re still not done. Even after this 24 hour window, the payment may be returned for a host of different reasons. For example, the R10 return code means there was an unauthorized debit on the account and the receiver wants to charge it back. R10s can be issued within 60 days of a charge hitting a person's bank account. While this is an important consumer protection, in practice it means you can't be sure if an ACH payment completed until at least 60 days after you initiate it.</a:t>
            </a:r>
          </a:p>
          <a:p>
            <a:pPr lvl="0">
              <a:spcBef>
                <a:spcPts val="0"/>
              </a:spcBef>
              <a:buClr>
                <a:schemeClr val="dk1"/>
              </a:buClr>
              <a:buSzPct val="100000"/>
              <a:buFont typeface="Arial"/>
              <a:buNone/>
            </a:pPr>
            <a:r>
              <a:t/>
            </a:r>
            <a:endParaRPr/>
          </a:p>
          <a:p>
            <a:pPr lvl="0">
              <a:spcBef>
                <a:spcPts val="0"/>
              </a:spcBef>
              <a:buNone/>
            </a:pPr>
            <a:r>
              <a:rPr lang="en"/>
              <a:t>Note also that there's no explicit feedback in the system that a payment actually completed successfully. The originator just has to wait for any returns and the longer it waits, the more confident it can be that the change in its bank account balance is permanent. It’s sort of a “no news is good news” system. I’ll mention too that these time limits, 24 hours and 60 days, are how the network is </a:t>
            </a:r>
            <a:r>
              <a:rPr i="1" lang="en"/>
              <a:t>supposed</a:t>
            </a:r>
            <a:r>
              <a:rPr lang="en"/>
              <a:t> to work, but we of course see payments get returned after they are supposed to.</a:t>
            </a: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OK, now onto Bitcoin. As we said before, Bitcoin does not have central authorities. There are no banks or ACH operators with special status in the system; all the nodes are equal. Anyone can originate a payment, and everyone on the network sees the same thing. Bitcoin uses a gossip protocol where each node on the network connects to a handful of other nodes and they relay messages to each other, including notifications of new transactions and such. It’s designed such that even if you are connected to a malicious Bitcoin node, it can’t trick you into accepting a transaction that’s not valid. To understand why, we need to quickly review some basic crypto.</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45s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Source: Source: http://epsombusec.blogspot.com/2016/03/bitcoin.html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In May of 2012, coinbase.com launched as a hosted Bitcoin wallet. It was just a website where you could store, send in, and send out Bitcoin. Sort of like a bank, but for Bitcoin.</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Then in November that year, Coinbase added the ability to buy and sell Bitcoin using funds in your actual bank account. This has been the core of our business ever since.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But in 2012 we only supported US bank accounts. It wasn't until September 2014 that we expanded internationally and added European bank accounts as a payment option as well.</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In January 2015, Coinbase launched it's second major product, the Coinbase Exchange, which we have since renamed to GDAX. Whereas on coinbase.com, you can buy and sell Bitcoin directly to or from Coinbase the company, GDAX is a marketplace matching buyers and sellers. It is geared toward professional traders and large institutions, but more complicated to use for regular customers. But while GDAX is a wholly separate product, it shares the same underlying payments infrastructure that Coinbase uses for moving funds on and off the platform.</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At this time, all of Coinbase, except the exchange, was in one monolithic Rails application and it had started to become a major pain point. The Bitcoin related code, which was obviously the oldest, was really starting to degrade in 2015, so we</a:t>
            </a:r>
          </a:p>
          <a:p>
            <a:pPr lvl="0">
              <a:spcBef>
                <a:spcPts val="0"/>
              </a:spcBef>
              <a:buClr>
                <a:schemeClr val="dk1"/>
              </a:buClr>
              <a:buSzPct val="100000"/>
              <a:buFont typeface="Arial"/>
              <a:buNone/>
            </a:pPr>
            <a:r>
              <a:rPr lang="en"/>
              <a:t>decided to move it into a microservice. In February 2016, we launched Wallace, a new microservice to handle our integration with the Bitcoin blockchain. This was one of our first production microservices, and the first one to handle an entire payment integration.</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 last milestone worth noting here came in May 2016, when we added support for a second digital currency, Ethereum. Ever since Bitcoin first came out in 2009, other digital currencies using similar blockchain technology started to emerge, and Ethereum is a particularly popular one.</a:t>
            </a:r>
          </a:p>
          <a:p>
            <a:pPr lvl="0">
              <a:spcBef>
                <a:spcPts val="0"/>
              </a:spcBef>
              <a:buClr>
                <a:schemeClr val="dk1"/>
              </a:buClr>
              <a:buSzPct val="100000"/>
              <a:buFont typeface="Arial"/>
              <a:buNone/>
            </a:pPr>
            <a:r>
              <a:t/>
            </a:r>
            <a:endParaRPr/>
          </a:p>
          <a:p>
            <a:pPr lvl="0">
              <a:spcBef>
                <a:spcPts val="0"/>
              </a:spcBef>
              <a:buNone/>
            </a:pPr>
            <a:r>
              <a:rPr lang="en"/>
              <a:t>So over the course of the past 5 years, we have expanded the number of digital currencies one can trade, the number of countries and payment options we support, the number of trading platforms to include GDAX, and the number of codebases that our payments code is split across. Which brings us to day, when we now have…</a:t>
            </a:r>
          </a:p>
          <a:p>
            <a:pPr lvl="0">
              <a:spcBef>
                <a:spcPts val="0"/>
              </a:spcBef>
              <a:buNone/>
            </a:pPr>
            <a:r>
              <a:t/>
            </a:r>
            <a:endParaRPr/>
          </a:p>
          <a:p>
            <a:pPr lvl="0">
              <a:spcBef>
                <a:spcPts val="0"/>
              </a:spcBef>
              <a:buNone/>
            </a:pPr>
            <a:r>
              <a:rPr lang="en"/>
              <a:t>2m30s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There are two main cryptographic primitives that we need.</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 first is digital signatures, the same type used in TLS certificate chains. So say you have a public-private key pair, you can take the private key and some message and produce a signature. The really cool thing about this signature though, is that anyone, without knowing your secret key, can verify that the signature for this message was created by the owner of the public key. Said another way, the signatures are impossible to forge for a particular public key unless created using the associated private key.</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 second thing we need is a hash function. I assume most people know what hash functions do, but for the sake of completeness, they are functions that deterministically produce a small, unique, random-looking identifier for any data. So if there's a file I'm supposed to send you that you already know the hash of, it is impossible for me to send you another file and fool you into thinking that it is the one you’re expecting.</a:t>
            </a:r>
          </a:p>
          <a:p>
            <a:pPr lvl="0">
              <a:spcBef>
                <a:spcPts val="0"/>
              </a:spcBef>
              <a:buClr>
                <a:schemeClr val="dk1"/>
              </a:buClr>
              <a:buSzPct val="100000"/>
              <a:buFont typeface="Arial"/>
              <a:buNone/>
            </a:pPr>
            <a:r>
              <a:t/>
            </a:r>
            <a:endParaRPr/>
          </a:p>
          <a:p>
            <a:pPr lvl="0">
              <a:spcBef>
                <a:spcPts val="0"/>
              </a:spcBef>
              <a:buNone/>
            </a:pPr>
            <a:r>
              <a:rPr lang="en"/>
              <a:t>OK, now that that's out of the way, we can talk about Bitcoin.</a:t>
            </a:r>
          </a:p>
          <a:p>
            <a:pPr lvl="0">
              <a:spcBef>
                <a:spcPts val="0"/>
              </a:spcBef>
              <a:buNone/>
            </a:pPr>
            <a:r>
              <a:t/>
            </a:r>
            <a:endParaRPr/>
          </a:p>
          <a:p>
            <a:pPr lvl="0">
              <a:spcBef>
                <a:spcPts val="0"/>
              </a:spcBef>
              <a:buNone/>
            </a:pPr>
            <a:r>
              <a:rPr lang="en"/>
              <a:t>1m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In the banking world, we are used to digital money just being account balances that go up and down. You receive money, your balance goes up, you send money, the balance goes down. But Bitcoin actually works more like coins.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Bitcoin comes in </a:t>
            </a:r>
            <a:r>
              <a:rPr b="1" lang="en"/>
              <a:t>discrete units called UTXOs</a:t>
            </a:r>
            <a:r>
              <a:rPr lang="en"/>
              <a:t>. Each UTXO has an </a:t>
            </a:r>
            <a:r>
              <a:rPr b="1" lang="en"/>
              <a:t>amount and a Bitcoin address</a:t>
            </a:r>
            <a:r>
              <a:rPr lang="en"/>
              <a:t>, which is derived from a public key. The UTXO can only be spent if the owner of the Bitcoin address provides a </a:t>
            </a:r>
            <a:r>
              <a:rPr b="1" lang="en"/>
              <a:t>digital signature using the private key linked to the address</a:t>
            </a:r>
            <a:r>
              <a:rPr lang="en"/>
              <a:t>. Unlike coins, though, UTXOs don’t get </a:t>
            </a:r>
            <a:r>
              <a:rPr b="1" lang="en"/>
              <a:t>transferred or reassigned</a:t>
            </a:r>
            <a:r>
              <a:rPr lang="en"/>
              <a:t>. Instead, when you want to send Bitcoin you </a:t>
            </a:r>
            <a:r>
              <a:rPr b="1" lang="en"/>
              <a:t>create</a:t>
            </a:r>
            <a:r>
              <a:rPr lang="en"/>
              <a:t> brand new UTXOs assigned to the recipient’s Bitcoin address and at the same time </a:t>
            </a:r>
            <a:r>
              <a:rPr b="1" lang="en"/>
              <a:t>destroy</a:t>
            </a:r>
            <a:r>
              <a:rPr lang="en"/>
              <a:t> and equal amount of your own UTXOs. The way you create and destroy these UTXOs is with a transaction.</a:t>
            </a:r>
          </a:p>
          <a:p>
            <a:pPr lvl="0">
              <a:spcBef>
                <a:spcPts val="0"/>
              </a:spcBef>
              <a:buNone/>
            </a:pPr>
            <a:r>
              <a:t/>
            </a:r>
            <a:endParaRPr/>
          </a:p>
          <a:p>
            <a:pPr lvl="0">
              <a:spcBef>
                <a:spcPts val="0"/>
              </a:spcBef>
              <a:buNone/>
            </a:pPr>
            <a:r>
              <a:rPr lang="en"/>
              <a:t>45s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Let's say Alice owns these three UTXOs, one for half a Bitcoin, one for 2, and one for 4. Meaning each one is associated with a Bitcoin address that Alice, and only Alice, owns the private key to. So Alice has a total of 6.5 Bitcoin and wants to send 5 to Bob. What Alice is going to do is create one new UTXO belonging to Bob for 5 BTC, and in exchange destroy her 2 and 4 Bitcoin UTXOS. The remaining 1 BTC will go into another new UTXO back to Alice, which we call the change.</a:t>
            </a:r>
          </a:p>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The way this works is that Alice creates a new transaction with the two old UTXOs as inputs and the new UTXOs as outputs. The inputs are like pointers to the old ones and the new ones actually live in the transaction. Once this transaction is processed everyone can see that the old UTXOs have been spent and are no longer valid and the newly created ones are.</a:t>
            </a:r>
          </a:p>
          <a:p>
            <a:pPr lvl="0">
              <a:spcBef>
                <a:spcPts val="0"/>
              </a:spcBef>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This transaction is not valid yet though. So far anyone could generate the data containing this transaction information.</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30s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The last thing we need is for Alice to provide a digital signature on each input saying in effect "I, the owner of this input, authorize it to be spent as a part of this particular transaction." Now anyone can check this signature against the Bitcoin address of the inputs and see that the transaction is valid.</a:t>
            </a:r>
          </a:p>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I'll point out now that UTXO actually stands for "Unspent Transaction Output".</a:t>
            </a:r>
          </a:p>
          <a:p>
            <a:pPr lvl="0">
              <a:spcBef>
                <a:spcPts val="0"/>
              </a:spcBef>
              <a:buNone/>
            </a:pPr>
            <a:r>
              <a:t/>
            </a:r>
            <a:endParaRPr>
              <a:solidFill>
                <a:schemeClr val="dk1"/>
              </a:solidFill>
            </a:endParaRPr>
          </a:p>
          <a:p>
            <a:pPr lvl="0">
              <a:spcBef>
                <a:spcPts val="0"/>
              </a:spcBef>
              <a:buNone/>
            </a:pPr>
            <a:r>
              <a:rPr lang="en">
                <a:solidFill>
                  <a:schemeClr val="dk1"/>
                </a:solidFill>
              </a:rPr>
              <a:t>So we have a way of moving funds through transactions, but what if Alice tries to send the same funds to Carol? How can we be sure that Alice is not going to reuse those same inputs in a different transaction?</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1m45s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are going to impose an</a:t>
            </a:r>
            <a:r>
              <a:rPr lang="en"/>
              <a:t> absolute ordering of all transactions. New transactions can only be added to the end of this append-only ledger if they are valid. Using the ledger, we can determine the set of all valid UTXOs after each transaction happens. So let’s say there’s a transaction, number 286 in the ledger, with three outputs all belonging to Alice. Since transaction 286 created this new outputs, immediately after the transaction they are still unspent.</a:t>
            </a:r>
          </a:p>
          <a:p>
            <a:pPr lvl="0">
              <a:spcBef>
                <a:spcPts val="0"/>
              </a:spcBef>
              <a:buNone/>
            </a:pPr>
            <a:r>
              <a:t/>
            </a:r>
            <a:endParaRPr/>
          </a:p>
          <a:p>
            <a:pPr lvl="0">
              <a:spcBef>
                <a:spcPts val="0"/>
              </a:spcBef>
              <a:buNone/>
            </a:pPr>
            <a:r>
              <a:rPr lang="en"/>
              <a:t>Next we will append the transaction Alice just created to Bob in the previous example.</a:t>
            </a:r>
          </a:p>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After this transaction we can see that two of the outputs from the previous transaction are marked as spent. So there are now still three unspent outputs totalling 6.5 Bitcoin, but now one of them belongs to Bob.</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And if Bob creates a new transaction to Carol and that gets appended to the ledger...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we wind up with four unspent outputs, again preserving the total value of 6.5 BTC. At each step, we can ensure that a transaction never spends an output that has already been spent. We call the set of unspent outputs the UTXO set and we can look at each transaction as a transformation of the UTXO set. And what we see is that the UTXO set is fully determined by the ordering of transactions.</a:t>
            </a:r>
          </a:p>
          <a:p>
            <a:pPr lvl="0">
              <a:spcBef>
                <a:spcPts val="0"/>
              </a:spcBef>
              <a:buNone/>
            </a:pPr>
            <a:r>
              <a:t/>
            </a:r>
            <a:endParaRPr>
              <a:solidFill>
                <a:schemeClr val="dk1"/>
              </a:solidFill>
            </a:endParaRPr>
          </a:p>
          <a:p>
            <a:pPr lvl="0">
              <a:spcBef>
                <a:spcPts val="0"/>
              </a:spcBef>
              <a:buNone/>
            </a:pPr>
            <a:r>
              <a:rPr lang="en">
                <a:solidFill>
                  <a:schemeClr val="dk1"/>
                </a:solidFill>
              </a:rPr>
              <a:t>But what if part of the network sees one ledger, and another part of the network sees a different ledger. How can be be sure there's only one global ledger? That is Bitcoin's big breakthrough.</a:t>
            </a:r>
          </a:p>
          <a:p>
            <a:pPr lvl="0">
              <a:spcBef>
                <a:spcPts val="0"/>
              </a:spcBef>
              <a:buNone/>
            </a:pPr>
            <a:r>
              <a:t/>
            </a:r>
            <a:endParaRPr>
              <a:solidFill>
                <a:schemeClr val="dk1"/>
              </a:solidFill>
            </a:endParaRPr>
          </a:p>
          <a:p>
            <a:pPr lvl="0">
              <a:spcBef>
                <a:spcPts val="0"/>
              </a:spcBef>
              <a:buNone/>
            </a:pPr>
            <a:r>
              <a:rPr lang="en">
                <a:solidFill>
                  <a:schemeClr val="dk1"/>
                </a:solidFill>
              </a:rPr>
              <a:t>1m30s</a:t>
            </a:r>
          </a:p>
          <a:p>
            <a:pPr lvl="0" rtl="0">
              <a:spcBef>
                <a:spcPts val="0"/>
              </a:spcBef>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first thing we do is batch transactions into a block. Each block contains an ordered list of transactions and a pointer to the previous block, forming a linked list, or chain, of blocks. This pointer is stored in each block as the hash of the previous block. And since hashes are collision resistant, this makes it impossible to tamper with or modify the contents of the previous blocks in a chain.</a:t>
            </a:r>
          </a:p>
          <a:p>
            <a:pPr lvl="0">
              <a:spcBef>
                <a:spcPts val="0"/>
              </a:spcBef>
              <a:buNone/>
            </a:pPr>
            <a:r>
              <a:t/>
            </a:r>
            <a:endParaRPr/>
          </a:p>
          <a:p>
            <a:pPr lvl="0">
              <a:spcBef>
                <a:spcPts val="0"/>
              </a:spcBef>
              <a:buNone/>
            </a:pPr>
            <a:r>
              <a:rPr lang="en"/>
              <a:t>Except that it’s actually not strictly one chain.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Since multiple blocks can have a pointer to the same preceding block, it forms more of a tree structure. But we really need the network to choose just one of these chains as </a:t>
            </a:r>
            <a:r>
              <a:rPr i="1" lang="en"/>
              <a:t>the</a:t>
            </a:r>
            <a:r>
              <a:rPr lang="en"/>
              <a:t> block chain. The creator of Bitcoin came up with a very clever way of ensuring that the whole network reaches consensus on which chain is the official chain.</a:t>
            </a:r>
          </a:p>
          <a:p>
            <a:pPr lvl="0">
              <a:spcBef>
                <a:spcPts val="0"/>
              </a:spcBef>
              <a:buNone/>
            </a:pPr>
            <a:r>
              <a:t/>
            </a:r>
            <a:endParaRPr/>
          </a:p>
          <a:p>
            <a:pPr lvl="0">
              <a:spcBef>
                <a:spcPts val="0"/>
              </a:spcBef>
              <a:buNone/>
            </a:pPr>
            <a:r>
              <a:rPr lang="en"/>
              <a:t>What he did was make it provably difficult to generate a new block using the randomness properties of hash functions. Essentially each node that wants to create a new block has to spent a lot of computing cycles brute forcing a bunch of different blocks until one of them has a valid hash. In exchange for this computing power, the node that creates a new block gets a reward of newly minted Bitcoin. That’s why the process of generating new blocks is called mining.</a:t>
            </a:r>
          </a:p>
          <a:p>
            <a:pPr lvl="0">
              <a:spcBef>
                <a:spcPts val="0"/>
              </a:spcBef>
              <a:buNone/>
            </a:pPr>
            <a:r>
              <a:t/>
            </a:r>
            <a:endParaRPr/>
          </a:p>
          <a:p>
            <a:pPr lvl="0" rtl="0">
              <a:spcBef>
                <a:spcPts val="0"/>
              </a:spcBef>
              <a:buNone/>
            </a:pPr>
            <a:r>
              <a:rPr lang="en"/>
              <a:t>Since it is hard to generate new blocks, then the whole network produces them at a very slow rate, one every ten minutes. Each node simply chooses the longest block chain it sees, and since blocks come out slower than it takes to propagate them across the Internet, it is harder for the network to get confused.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While it is possible for nodes on the network to disagree on the longest chain temporarily, the next block that comes out will most likely resolve the dispute. So here if some nodes thought block 277a was the longest chain, and some thought 277b was, as soon so they all see block 278, that’s the clear winner. In practice it is standard to wait for a transaction to be buried under three blocks to be sure that it is permanently in the ledger.</a:t>
            </a:r>
          </a:p>
          <a:p>
            <a:pPr lvl="0">
              <a:spcBef>
                <a:spcPts val="0"/>
              </a:spcBef>
              <a:buNone/>
            </a:pPr>
            <a:r>
              <a:t/>
            </a:r>
            <a:endParaRPr>
              <a:solidFill>
                <a:schemeClr val="dk1"/>
              </a:solidFill>
            </a:endParaRPr>
          </a:p>
          <a:p>
            <a:pPr lvl="0">
              <a:spcBef>
                <a:spcPts val="0"/>
              </a:spcBef>
              <a:buNone/>
            </a:pPr>
            <a:r>
              <a:rPr lang="en">
                <a:solidFill>
                  <a:schemeClr val="dk1"/>
                </a:solidFill>
              </a:rPr>
              <a:t>This technology for creating a public ledger, called a proof-of-work blockchain, is very secure and very general. Since Bitcoin came out in 2009, there has been an explosion in the number of different blockchains, including the other two that Coinbase added support for, Ethereum and Litecoin.</a:t>
            </a:r>
          </a:p>
          <a:p>
            <a:pPr lvl="0">
              <a:spcBef>
                <a:spcPts val="0"/>
              </a:spcBef>
              <a:buNone/>
            </a:pPr>
            <a:r>
              <a:t/>
            </a:r>
            <a:endParaRPr>
              <a:solidFill>
                <a:schemeClr val="dk1"/>
              </a:solidFill>
            </a:endParaRPr>
          </a:p>
          <a:p>
            <a:pPr lvl="0">
              <a:spcBef>
                <a:spcPts val="0"/>
              </a:spcBef>
              <a:buNone/>
            </a:pPr>
            <a:r>
              <a:rPr lang="en">
                <a:solidFill>
                  <a:schemeClr val="dk1"/>
                </a:solidFill>
              </a:rPr>
              <a:t>2m30s</a:t>
            </a:r>
          </a:p>
          <a:p>
            <a:pPr lvl="0">
              <a:spcBef>
                <a:spcPts val="0"/>
              </a:spcBef>
              <a:buNone/>
            </a:pPr>
            <a:r>
              <a:t/>
            </a:r>
            <a:endParaRPr>
              <a:solidFill>
                <a:schemeClr val="dk1"/>
              </a:solidFill>
            </a:endParaRPr>
          </a:p>
          <a:p>
            <a:pPr lvl="0" rtl="0">
              <a:spcBef>
                <a:spcPts val="0"/>
              </a:spcBef>
              <a:buNone/>
            </a:pPr>
            <a:r>
              <a:rPr lang="en">
                <a:solidFill>
                  <a:schemeClr val="dk1"/>
                </a:solidFill>
              </a:rPr>
              <a:t>18:45</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Whew, OK, you guys still with me? Cool, now onto the fun part.</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Now that we understand all that, we can talk about how </a:t>
            </a:r>
            <a:r>
              <a:rPr i="1" lang="en"/>
              <a:t>we</a:t>
            </a:r>
            <a:r>
              <a:rPr lang="en"/>
              <a:t> process ACH and Bitcoin payments at Coinbase and how it fits into our larger payments architecture. As we do this though, it's important to keep in mind the evolution of Coinbase as a company because, as is often true, the architecture has had to adapt to changing requirements.</a:t>
            </a:r>
          </a:p>
          <a:p>
            <a:pPr lvl="0">
              <a:spcBef>
                <a:spcPts val="0"/>
              </a:spcBef>
              <a:buClr>
                <a:schemeClr val="dk1"/>
              </a:buClr>
              <a:buSzPct val="100000"/>
              <a:buFont typeface="Arial"/>
              <a:buNone/>
            </a:pPr>
            <a:r>
              <a:rPr lang="en"/>
              <a:t> </a:t>
            </a:r>
          </a:p>
          <a:p>
            <a:pPr lvl="0" rtl="0">
              <a:spcBef>
                <a:spcPts val="0"/>
              </a:spcBef>
              <a:buClr>
                <a:schemeClr val="dk1"/>
              </a:buClr>
              <a:buSzPct val="100000"/>
              <a:buFont typeface="Arial"/>
              <a:buNone/>
            </a:pPr>
            <a:r>
              <a:rPr lang="en"/>
              <a:t>19m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Again, we started with just one digital currency, Bitcoin. Then we had Bitcoin and ACH. Then Bitcoin and multiple payment options. Then Bitcoin and multiple payment options on multiple platforms. And now we have multiple digital currencies as well. So we need an architecture that scales along each of these four dimensions.</a:t>
            </a:r>
          </a:p>
          <a:p>
            <a:pPr lvl="0" rtl="0">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8" name="Shape 5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There's a natural separation in our platform between digital currencies and fiat currencies: digital currencies are the product and fiat currencies are how you pay for them. A design with this sort of separation is especially easy to justify when there is just one product, Bitcoin. In fact, from the earliest days, this separation was baked into the code. The best illustration of this I can give is that there were completely separate models for moving Bitcoin onto and off of the platform and moving fiat money.</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For a long time, all payments code, in fact pretty much all the code, was in the monolithic Rails application that we affectionately call the Monorail. </a:t>
            </a:r>
            <a:r>
              <a:rPr lang="en"/>
              <a:t>So loosely, we had three payments concepts that all lived inside the Monorail: transactions for sending and receiving Bitcoin, fiat payments, and in the middle what I'm going to call "core transaction processing." As we started scaling from one to two to three payment methods, each integration was written slightly differently in a subtle and annoying way. And as we kept adding more code to the Rails app, the common problems with monoliths began to become more painful: slower build and deploy times, poorly-defined interfaces, inability to switch databases, you know what I’m talking about. Then later when moving to decouple Coinbase from GDAX and considering support for multiple digital currencies, we realized the existing architecture was untenable. So we started thinking about what a </a:t>
            </a:r>
            <a:r>
              <a:rPr i="1" lang="en"/>
              <a:t>microservice</a:t>
            </a:r>
            <a:r>
              <a:rPr lang="en"/>
              <a:t> architecture for payments would look like.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1m30s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0" name="Shape 5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There are multiple types of transactions you can do on Coinbase. The five main ones are depositing funds into your Coinbase account, withdrawing funds from your Coinbase account, buying digital currency, selling digital currency, and sending digital currency to another account.</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In the simplest case, you can look at these all as debiting money from one place and crediting an equal amount to another place. </a:t>
            </a:r>
            <a:r>
              <a:rPr lang="en">
                <a:solidFill>
                  <a:schemeClr val="dk1"/>
                </a:solidFill>
              </a:rPr>
              <a:t>That is, by the way, the core idea behind double-entry accounting. So </a:t>
            </a:r>
            <a:r>
              <a:rPr lang="en"/>
              <a:t>for example, buys debit an external bank account account, convert the amount to digital currency, and credit it to your Coinbase account. The business logic for these transactions gets more complicated when considering the timing of the credits and debits and handling refunds and chargebacks and the like, but I’ll leave that stuff for another talk.</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t>
            </a:r>
          </a:p>
          <a:p>
            <a:pPr lvl="0">
              <a:spcBef>
                <a:spcPts val="0"/>
              </a:spcBef>
              <a:buClr>
                <a:schemeClr val="dk1"/>
              </a:buClr>
              <a:buSzPct val="100000"/>
              <a:buFont typeface="Arial"/>
              <a:buNone/>
            </a:pPr>
            <a:r>
              <a:rPr lang="en"/>
              <a:t>But when you look at all transactions </a:t>
            </a:r>
            <a:r>
              <a:rPr lang="en">
                <a:solidFill>
                  <a:schemeClr val="dk1"/>
                </a:solidFill>
              </a:rPr>
              <a:t>as just orchestrating debits and credits such that they all balance out</a:t>
            </a:r>
            <a:r>
              <a:rPr lang="en"/>
              <a:t>, you realize that from the point of view of the core transaction processing logic, it doesn't matter if a credit or debit is for Bitcoin or fiat currency as long as we know the amount, currency, and status of the payment. So instead of an architecture where we differentiate between the digital currencies and the fiat currencies, treating one as the product and one as the payment method, we can just split the system into transaction logic and payment logic.</a:t>
            </a:r>
          </a:p>
          <a:p>
            <a:pPr lvl="0">
              <a:spcBef>
                <a:spcPts val="0"/>
              </a:spcBef>
              <a:buClr>
                <a:schemeClr val="dk1"/>
              </a:buClr>
              <a:buSzPct val="100000"/>
              <a:buFont typeface="Arial"/>
              <a:buNone/>
            </a:pPr>
            <a:r>
              <a:rPr lang="en"/>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6" name="Shape 5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Our transaction processing service has the job of completing buys, sells, deposits, withdrawals, and sends. It does this by initiating payments and delegating the work of performing them to another service. So while the transaction logic knows when and why payments are created, it does not know how they are completed.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That is the job of our payment microservices. These services lack the context of the higher-level transaction that spawned the payments, but knows how to complete credits and debits for system they integrate with. The important thing is that despite different services integrating with different systems, they all implement a common service interface, which I will describe in a second. In fact the primary goal of these services is to hide away all details of the integration from the transaction service, including whether the service communicates with a bank or a blockchain, while still fulfilling this contract.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So our architecture can have this central transaction processing service and a bunch of microservices that each handle one payment integration. And now all services are symmetrical because they expose the same interface. To add a new payment integration in this architecture, we would just need to write to implement a new microservice and could avoid making changes to the rest of the system.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4" name="Shape 5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Supporting multiple trading platforms fits quite nicely into this model, too. Consider that Coinbase accounts and GDAX accounts are payment methods that you can credit and debit just like any other. All we need is make the the Coinbase and GDAX accounting systems, which are different, implement this universal service interface.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This model is very simple but very powerful. </a:t>
            </a:r>
            <a:r>
              <a:rPr lang="en">
                <a:solidFill>
                  <a:schemeClr val="dk1"/>
                </a:solidFill>
              </a:rPr>
              <a:t>The idea of treating blockchains and traditional payment methods equally as just different ways of moving money may seem obvious now, but until we had to integrate with multiple of each, it was not clear this was the best approach. If there is a single instance of something, it is often tempting to treat it as a one-off. Not only is this model conceptually cleaner, but it helps us split up work more effectively among members of the team by service, so that one service maintainer doesn’t need to know the details of another payment service.</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So far this has been pretty abstract, and I’m sure you are all wondering what this magical service interface looks like that enables such an architecture.</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2m30s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Shape 6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7" name="Shape 6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The first thing we need is a serializable data model that the two services can synchronize on. We call this the payment.</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 payment has: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 unique identifier, often a UUID but it doesn't have to be.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 currency.</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An amount. We indicate credits with positive amounts and debits with negative amounts.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a:t>
            </a:r>
            <a:r>
              <a:rPr lang="en"/>
              <a:t>he fee that Coinbase pays to perform the payment, which is not necessarily the fee a customer pays to Coinbase. So with ACH for example, this is the fee Coinbase pays to the bank to complete the transaction.</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 payment method information. This is different for each service, and represents an identifier for an external account. For ACH, this is the account and routing number, and for Bitcoin it is the Bitcoin address that received funds or that we are sending to. It could also be an internal ID that allows the payment service to look up the information from its local database.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We also may need an internal identifier. Whereas the payment method references an external account, the account ID references a Coinbase user.</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And we need to know the payment status. There are five payment statuses: created, started, completed, cancelled, and reversed. A payment starts in created, moves to started when it has been sent to the external system, like the bank, and is pending, then can be completed or cancelled. Some payments can be reversed from the completed state, and some are irreversible.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These are the fields that must be defined for all payments, but of course some integrations are going to include some additional information. We’ll see some examples in a few minutes.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Cleverly defining a "payment" in each service is how we are able to unify banks and blockchains. Sometimes this is simple and sometimes it is not. With Bitcoin for example, we cannot map transactions one-to-one with payments because a transaction can have multiple outputs that send funds to different Coinbase accounts. There's also of course the question of when a payment should be considered completed. This is up to each payment service to decide.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2m30s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3" name="Shape 6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Now that we understand the content of the data transmitted between the payment services and the transaction processor, we can discuss what the actual communication looks like. Each service exposes a REST interface for synchronous communication and can send and receive messages asynchronously to or from the transaction processor via message queue. We use Amazon SQS as our message queues, and have one queue to send messages in each direction. All messages over both the REST and SQS interfaces are serialized with JSON and authenticated with HMAC.</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2" name="Shape 6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First you can always synchronously query a payment by ID. This is straightforward. It just returns the payment information as JSON.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2" name="Shape 6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Next, the transaction processor needs to be able to create new credits and debits. It does this by sending asynchronous create_payment messages. Note here that payment ID is sent by the transaction processor, not generated by the payment service. This is very important for a few reasons. First, makes it possible to link asynchronous response messages to the original requests, something that is taken for granted with synchronous communication. Second, Amazon SQS makes an at-least-once delivery guarantee, which is standard for distributed message queues. If a message is delivered twice, we can use the unique payment ID to ensure that we don’t create a duplicate payment.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Shape 6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2" name="Shape 6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In response to the create_payment message, the payment service sends back a payment_update message. The payment at this point has a created status. As the payment goes through it's lifecycle from started to completed or cancelled to possibly reversed, the payment service pushes a payment_update message at each status change.</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Notice here that the payment_update messages only include the ID of the payment instead of the full payment data, requiring the transaction processor to follow up with a synchronous lookup. The reason for this is to ensure that messages received out of order, which is possible with a distributed message queue like SQS, are handled correctly, because the message receiver always fetches the up-to-date payment state. If the payment service is down when the request is made, no problem, we'll just requeue the payment_update message for later. Some of you may be quick to point out that we can avoid this additional round trip by using message sequence numbers or something like that. We could, but I’d argue it’s more complex to implement. This is an example of a case where we prioritize simplicity and consistency over performance and availability. </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Another principle we follow is to use asynchronous communication wherever possible. This makes the system handle downtime in the payment services gracefully. When the payment service comes back online, it can just process all messages waiting in the queue. The asynchronicity also eliminates any timing assumptions made about the payment integration. Our ACH service for example, may not batch and originate a payment for many hours. As long as the payment completes eventually, that is all we care about.</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There are some other messages that certain services implement as well, but these are the most important.</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12m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2" name="Shape 7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What I want to do now is dive into the details of our production ACH and Bitcoin payment microservices, called Iron Bank and Wallace, and show concretely how they implement this service interface. How payments are defined, when messages are sent, when payments transition states, and so on.</a:t>
            </a:r>
          </a:p>
          <a:p>
            <a:pPr lvl="0">
              <a:spcBef>
                <a:spcPts val="0"/>
              </a:spcBef>
              <a:buClr>
                <a:schemeClr val="dk1"/>
              </a:buClr>
              <a:buSzPct val="100000"/>
              <a:buFont typeface="Arial"/>
              <a:buNone/>
            </a:pPr>
            <a:r>
              <a:t/>
            </a:r>
            <a:endParaRPr>
              <a:solidFill>
                <a:schemeClr val="dk1"/>
              </a:solidFill>
            </a:endParaRPr>
          </a:p>
          <a:p>
            <a:pPr lvl="0">
              <a:spcBef>
                <a:spcPts val="0"/>
              </a:spcBef>
              <a:buNone/>
            </a:pPr>
            <a:r>
              <a:rPr lang="en">
                <a:solidFill>
                  <a:schemeClr val="dk1"/>
                </a:solidFill>
              </a:rPr>
              <a:t>But before we do that, I want to make sure I haven’t misled you into thinking that we currently have a beautiful, modular, loosely coupled backed. Our move to this architecture is still a work in progress. As things currently stand, the transaction processing logic is implemented inside the monolithic Rails app. The transaction logic interacts with the payment integrations through adapter objects since not all of the payment integrations have been migrated to microservices yet. Also, even the services I am about to describe deviate slightly from the message formats I showed earlier above as they were developed before this interface was formalized. But they fulfill this contract conceptually, are are, I think, sufficient to show that this abstraction and communication protocol work for both banks and blockchains. So with that said, let's get into it.</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30m30s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Shape 7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8" name="Shape 7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As I just mentioned, our ACH payment service is called the Iron Bank, and it implements the ACH-related logic we saw early on in the presentation. For anyone wondering, that symbol in the middle is the symbol for the Iron Bank of Braavos in Game of Thrones.</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These are the main components of the Iron Bank architecture. On the left, we have the transaction processing code living in the Monorail, and in the middle, we have the Iron Bank microservice. And on the right, the Iron Bank service communicates with the SFTP server run by our bank, the ODFI.</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Shape 7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6" name="Shape 7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Essentially, throughout the day as customers make requests to deposit or withdraw from their bank account, the Monorail sends the requests to Iron Bank as create_payment messages. The Iron Bank service just collects these payments in its database. The payment method in these messages an account number/routing number pair. Since this is very sensitive personally identifiable information that we are obligated to keep secure, we encrypt these messages end to end from the Monorail to Iron Bank, and the account information in stored encrypted in Postgres.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Shape 7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5" name="Shape 7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After saving the record of a new payment, Iron Bank immediately sends back a payment_update message.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4" name="Shape 7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The Monorail then receives the message and queries the current state of the payment, which now has a created status. This serves as an acknowledgement to the Rails app that Iron Bank received the payment. Until this ack is received, the Monorail will periodically resend the create_payment message.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Fiat currencies just means government-issued.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3" name="Shape 8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Sometime before the our bank closes for the day, Iron Bank assigns each payment to a batch, generates an ACH batch file enumerating them, and uploads it to an FTP server managed by the bank. The bank then forwards that information to the Federal Reserve.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Shape 8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6" name="Shape 8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After it does, the ODFI drops a new file on the FTP server acknowledging which payments were sent to the Fed. Some of the payments in our batch may be withheld by the bank for one reason or another, and we can tell which by parsing the ACK file. Iron Bank polls the FTP server looking for this ACK file, and when it gets it, it marks each payment in the file as completed. We still don’t know at this point that these payments won't be returned, but we can be sure that the RDFI will receive them.</a:t>
            </a:r>
          </a:p>
          <a:p>
            <a:pPr lvl="0" rtl="0">
              <a:spcBef>
                <a:spcPts val="0"/>
              </a:spcBef>
              <a:buClr>
                <a:schemeClr val="dk1"/>
              </a:buClr>
              <a:buSzPct val="100000"/>
              <a:buFont typeface="Arial"/>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Shape 8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8" name="Shape 8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Iron Bank then pushes payment_update messages for each completed payment in the batch, and the Monorail again responds by querying the updated status of each payment. And that’s pretty much the end of the story for </a:t>
            </a:r>
            <a:r>
              <a:rPr i="1" lang="en">
                <a:solidFill>
                  <a:schemeClr val="dk1"/>
                </a:solidFill>
              </a:rPr>
              <a:t>successful</a:t>
            </a:r>
            <a:r>
              <a:rPr lang="en">
                <a:solidFill>
                  <a:schemeClr val="dk1"/>
                </a:solidFill>
              </a:rPr>
              <a:t> credits and debits.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Shape 9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8" name="Shape 9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However, at some point later, the bank may drop a return file for the batch on the FTP server. When Iron Bank sees it, it parses the files and marks all returned payments with a reversed status.</a:t>
            </a:r>
          </a:p>
          <a:p>
            <a:pPr lvl="0" rtl="0">
              <a:spcBef>
                <a:spcPts val="0"/>
              </a:spcBef>
              <a:buClr>
                <a:schemeClr val="dk1"/>
              </a:buClr>
              <a:buSzPct val="100000"/>
              <a:buFont typeface="Arial"/>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Shape 9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0" name="Shape 9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Iron Bank then again pushes payment_update messages for each reversed payment, and the transaction processing logic can handle the reversal appropriately.</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And now we’re done. Since there’s no way for a customer to push money to Coinbase via ACH, this the process is exactly the same for both debits and credits.</a:t>
            </a:r>
          </a:p>
          <a:p>
            <a:pPr lvl="0" rtl="0">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Shape 9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0" name="Shape 9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Iron Bank implementation is not quite that straightforward though, of course. I want to quickly mention some of the more interesting implementation details encapsulated in the Iron Bank service.</a:t>
            </a:r>
          </a:p>
          <a:p>
            <a:pPr lvl="0">
              <a:spcBef>
                <a:spcPts val="0"/>
              </a:spcBef>
              <a:buNone/>
            </a:pPr>
            <a:r>
              <a:t/>
            </a:r>
            <a:endParaRPr/>
          </a:p>
          <a:p>
            <a:pPr lvl="0">
              <a:spcBef>
                <a:spcPts val="0"/>
              </a:spcBef>
              <a:buNone/>
            </a:pPr>
            <a:r>
              <a:rPr lang="en"/>
              <a:t>First, there’s not just one bank that we use to originate payments. We have accounts with multiple banks, both for redundancy and so we can process more transactions. See, each bank has limits on the volume we can transact per day, and they also might have restrictions on which customers we can originate payments for. Some banks may not process transactions for business accounts for example.</a:t>
            </a:r>
            <a:r>
              <a:rPr lang="en"/>
              <a:t> When generating batches, Iron Bank needs to understand the limits imposed by our banks and only enter payments the bank will accept. It also needs other details about the banks like the operating hours for each one so we can finalize and upload the batches before the banks close.</a:t>
            </a:r>
          </a:p>
          <a:p>
            <a:pPr lvl="0">
              <a:spcBef>
                <a:spcPts val="0"/>
              </a:spcBef>
              <a:buNone/>
            </a:pPr>
            <a:r>
              <a:t/>
            </a:r>
            <a:endParaRPr/>
          </a:p>
          <a:p>
            <a:pPr lvl="0">
              <a:spcBef>
                <a:spcPts val="0"/>
              </a:spcBef>
              <a:buNone/>
            </a:pPr>
            <a:r>
              <a:rPr lang="en"/>
              <a:t>Also, I said that we use SFTP to transmit files to and from the bank. Well, actually, not all of our banks run FTP servers. With some of them we can only upload and download these files through a web portal, so Iron Bank uses a headless browser to automatically transfer files with these banks. It’s not pretty, but at least the dependency on phantomjs is contained to one small service.</a:t>
            </a:r>
          </a:p>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4" name="Shape 984"/>
        <p:cNvGrpSpPr/>
        <p:nvPr/>
      </p:nvGrpSpPr>
      <p:grpSpPr>
        <a:xfrm>
          <a:off x="0" y="0"/>
          <a:ext cx="0" cy="0"/>
          <a:chOff x="0" y="0"/>
          <a:chExt cx="0" cy="0"/>
        </a:xfrm>
      </p:grpSpPr>
      <p:sp>
        <p:nvSpPr>
          <p:cNvPr id="985" name="Shape 9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6" name="Shape 9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Now let’s compare the Iron Bank to the payment service for Bitcoin payments, Wallace the Wallet. We call Wallace a “wallet” because in the Bitcoin space, a wallet is the type of software you use to send and receive Bitcoin payments. You can download a variety of open source Bitcoin wallets on your phone or desktop, but Wallace is our custom wallet that processes incoming and outbound transactions for all Coinbase customers. </a:t>
            </a:r>
            <a:r>
              <a:rPr b="1" lang="en">
                <a:solidFill>
                  <a:schemeClr val="dk1"/>
                </a:solidFill>
              </a:rPr>
              <a:t>TODO: Why is Wallace custom?</a:t>
            </a:r>
          </a:p>
          <a:p>
            <a:pPr lvl="0">
              <a:spcBef>
                <a:spcPts val="0"/>
              </a:spcBef>
              <a:buNone/>
            </a:pPr>
            <a:r>
              <a:t/>
            </a:r>
            <a:endParaRPr>
              <a:solidFill>
                <a:schemeClr val="dk1"/>
              </a:solidFill>
            </a:endParaRPr>
          </a:p>
          <a:p>
            <a:pPr lvl="0">
              <a:spcBef>
                <a:spcPts val="0"/>
              </a:spcBef>
              <a:buNone/>
            </a:pPr>
            <a:r>
              <a:rPr lang="en">
                <a:solidFill>
                  <a:schemeClr val="dk1"/>
                </a:solidFill>
              </a:rPr>
              <a:t>Here we have the main components of the Wallace architecture, with Wallace represented by Sir William Wallace as portrayed in Braveheart. The left half looks very similar to the IronBank diagram, right? The only new thing is the service marked with a key. That is our highly secure Knox microservice that stores private keys and signs transactions. The right half of the diagram is different though. Instead of communicating with an SFTP server run by a bank, Wallace has open connections to our Bitcoin edge nodes. These are just running regular, off-the-shelf open source Bitcoin software and they connect to the P2P network and validate all transactions and blocks. We call them edge nodes because they sit on the edge of the infrastructure, separating our internal Bitcoin service from the big, bad open Internet. Whereas we can’t just blindly trust any node in the P2P network, we fully trust the edge nodes because we run them.</a:t>
            </a:r>
          </a:p>
          <a:p>
            <a:pPr lvl="0">
              <a:spcBef>
                <a:spcPts val="0"/>
              </a:spcBef>
              <a:buNone/>
            </a:pPr>
            <a:r>
              <a:t/>
            </a:r>
            <a:endParaRPr>
              <a:solidFill>
                <a:schemeClr val="dk1"/>
              </a:solidFill>
            </a:endParaRPr>
          </a:p>
          <a:p>
            <a:pPr lvl="0">
              <a:spcBef>
                <a:spcPts val="0"/>
              </a:spcBef>
              <a:buNone/>
            </a:pPr>
            <a:r>
              <a:rPr lang="en">
                <a:solidFill>
                  <a:schemeClr val="dk1"/>
                </a:solidFill>
              </a:rPr>
              <a:t>Wallace knows the full set of all addresses controlled by Coinbase, the addresses that Coinbase generated and has the private key to. Each such address is linked to a Coinbase account so when funds go into it, we know which account to credit. Though Wallace knows every address and which account it is linked to, the it doesn’t store the private keys. The keys are stored either in Knox, the service with the key, or offline in what we call “cold storage.” I’ll get back to this in a bit.</a:t>
            </a:r>
          </a:p>
          <a:p>
            <a:pPr lvl="0">
              <a:spcBef>
                <a:spcPts val="0"/>
              </a:spcBef>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In order to process Bitcoin payments, Wallace, like every other Bitcoin wallet, needs to stay in sync with the blockchain and track the set of UTXOs belonging to all addresses it controls. It does this in the way we talked about in the beginning.</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3" name="Shape 1023"/>
        <p:cNvGrpSpPr/>
        <p:nvPr/>
      </p:nvGrpSpPr>
      <p:grpSpPr>
        <a:xfrm>
          <a:off x="0" y="0"/>
          <a:ext cx="0" cy="0"/>
          <a:chOff x="0" y="0"/>
          <a:chExt cx="0" cy="0"/>
        </a:xfrm>
      </p:grpSpPr>
      <p:sp>
        <p:nvSpPr>
          <p:cNvPr id="1024" name="Shape 10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5" name="Shape 10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Every time there’s a new block on the network, the edge nodes hear about it from their peers and tell Wallace. Wallace always considers the longest connected chain it hears about to be the official ledger. Every time a new block gets added to the chain, Wallace scans all of the transactions and inspects each one to see if it has any outputs going to an address Coinbase controls.</a:t>
            </a:r>
          </a:p>
          <a:p>
            <a:pPr lvl="0" rtl="0">
              <a:spcBef>
                <a:spcPts val="0"/>
              </a:spcBef>
              <a:buNone/>
            </a:pPr>
            <a:r>
              <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7" name="Shape 1067"/>
        <p:cNvGrpSpPr/>
        <p:nvPr/>
      </p:nvGrpSpPr>
      <p:grpSpPr>
        <a:xfrm>
          <a:off x="0" y="0"/>
          <a:ext cx="0" cy="0"/>
          <a:chOff x="0" y="0"/>
          <a:chExt cx="0" cy="0"/>
        </a:xfrm>
      </p:grpSpPr>
      <p:sp>
        <p:nvSpPr>
          <p:cNvPr id="1068" name="Shape 10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9" name="Shape 10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Say one of the new transactions does have an output going to a Coinbase address. Wallace then creates a new debit for each output and stores the payment to the database. Since a transaction can have multiple outputs going to different Coinbase addresses, a single Bitcoin transaction can result in multiple payments in Wallace. And we make them debits because the balance of the Bitcoin wallet that generated this transaction to Coinbase went down. These new outputs also get recorded by Wallace in the UTXO set, so we can spend them in the future when processing outbound payments.</a:t>
            </a:r>
          </a:p>
          <a:p>
            <a:pPr lvl="0">
              <a:spcBef>
                <a:spcPts val="0"/>
              </a:spcBef>
              <a:buNone/>
            </a:pPr>
            <a:r>
              <a:t/>
            </a:r>
            <a:endParaRPr>
              <a:solidFill>
                <a:schemeClr val="dk1"/>
              </a:solidFill>
            </a:endParaRPr>
          </a:p>
          <a:p>
            <a:pPr lvl="0">
              <a:spcBef>
                <a:spcPts val="0"/>
              </a:spcBef>
              <a:buNone/>
            </a:pPr>
            <a:r>
              <a:rPr lang="en">
                <a:solidFill>
                  <a:schemeClr val="dk1"/>
                </a:solidFill>
              </a:rPr>
              <a:t>This is already very different from Iron Bank. With ACH, you move funds onto the site by asking Coinbase to charge your bank account, but with Bitcoin, the customer just sends Bitcoin to an address associated with their account. So this is the first type payment we have seen so far that was not created in response to a create_payment message. We call these push payments. All blockchains work this way and so do some fiat payment methods like European bank accounts. Since the payment ID didn’t get sent in with a create_payment message, Wallace just generates one at random.</a:t>
            </a:r>
          </a:p>
          <a:p>
            <a:pPr lvl="0" rtl="0">
              <a:spcBef>
                <a:spcPts val="0"/>
              </a:spcBef>
              <a:buNone/>
            </a:pPr>
            <a:r>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1" name="Shape 1111"/>
        <p:cNvGrpSpPr/>
        <p:nvPr/>
      </p:nvGrpSpPr>
      <p:grpSpPr>
        <a:xfrm>
          <a:off x="0" y="0"/>
          <a:ext cx="0" cy="0"/>
          <a:chOff x="0" y="0"/>
          <a:chExt cx="0" cy="0"/>
        </a:xfrm>
      </p:grpSpPr>
      <p:sp>
        <p:nvSpPr>
          <p:cNvPr id="1112" name="Shape 1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3" name="Shape 1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But just like we saw with IronBank, immediately after creating the payment, Wallace sends a payment_update message to the Monorail informing it of the new debit. The Monorail, having never seen this payment ID before, queries Wallace for it and upon seeing the new incoming payment, the transaction processing code creates a new transaction. The payment data includes the address that received funds as the payment method and the transaction hash in the extra data. Wallace, since it knows which Coinbase account the output’s address is linked to, also includes this account ID in the payment structure so that the Monorail knows which account to credit as part of the new transaction. This payment still has a started status though because it is hasn’t been confirmed yet.</a:t>
            </a:r>
          </a:p>
          <a:p>
            <a:pPr lvl="0" rtl="0">
              <a:spcBef>
                <a:spcPts val="0"/>
              </a:spcBef>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2" name="Shape 1152"/>
        <p:cNvGrpSpPr/>
        <p:nvPr/>
      </p:nvGrpSpPr>
      <p:grpSpPr>
        <a:xfrm>
          <a:off x="0" y="0"/>
          <a:ext cx="0" cy="0"/>
          <a:chOff x="0" y="0"/>
          <a:chExt cx="0" cy="0"/>
        </a:xfrm>
      </p:grpSpPr>
      <p:sp>
        <p:nvSpPr>
          <p:cNvPr id="1153" name="Shape 1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4" name="Shape 1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So Wallace keeps listening for new blocks and syncing the chain. After two more blocks come along on top of the one with the transaction, Wallace marks the debit complete and notifies the Monorail. Since the transaction in buried under three blocks, we can be confident the payment is permanently in the ledger and won’t be reversed.</a:t>
            </a:r>
          </a:p>
          <a:p>
            <a:pPr lvl="0">
              <a:spcBef>
                <a:spcPts val="0"/>
              </a:spcBef>
              <a:buNone/>
            </a:pPr>
            <a:r>
              <a:t/>
            </a:r>
            <a:endParaRPr>
              <a:solidFill>
                <a:schemeClr val="dk1"/>
              </a:solidFill>
            </a:endParaRPr>
          </a:p>
          <a:p>
            <a:pPr lvl="0">
              <a:spcBef>
                <a:spcPts val="0"/>
              </a:spcBef>
              <a:buNone/>
            </a:pPr>
            <a:r>
              <a:rPr lang="en">
                <a:solidFill>
                  <a:schemeClr val="dk1"/>
                </a:solidFill>
              </a:rPr>
              <a:t>So that’s how incoming payments work. Let’s look at outbound payments.</a:t>
            </a:r>
          </a:p>
          <a:p>
            <a:pPr lvl="0" rtl="0">
              <a:spcBef>
                <a:spcPts val="0"/>
              </a:spcBef>
              <a:buNone/>
            </a:pPr>
            <a:r>
              <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8" name="Shape 1198"/>
        <p:cNvGrpSpPr/>
        <p:nvPr/>
      </p:nvGrpSpPr>
      <p:grpSpPr>
        <a:xfrm>
          <a:off x="0" y="0"/>
          <a:ext cx="0" cy="0"/>
          <a:chOff x="0" y="0"/>
          <a:chExt cx="0" cy="0"/>
        </a:xfrm>
      </p:grpSpPr>
      <p:sp>
        <p:nvSpPr>
          <p:cNvPr id="1199" name="Shape 1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0" name="Shape 1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This process is fairly similar to ACH except that we generate Bitcoin transactions instead of ACH batch files, broadcast them to the network immediately instead of waiting for the close of the banking day, and complete the credit when we see the transaction in the blockchain instead of when the bank acknowledges that it was sent to the Federal Reserve.</a:t>
            </a:r>
          </a:p>
          <a:p>
            <a:pPr lvl="0">
              <a:spcBef>
                <a:spcPts val="0"/>
              </a:spcBef>
              <a:buNone/>
            </a:pPr>
            <a:r>
              <a:t/>
            </a:r>
            <a:endParaRPr>
              <a:solidFill>
                <a:schemeClr val="dk1"/>
              </a:solidFill>
            </a:endParaRPr>
          </a:p>
          <a:p>
            <a:pPr lvl="0" rtl="0">
              <a:spcBef>
                <a:spcPts val="0"/>
              </a:spcBef>
              <a:buNone/>
            </a:pPr>
            <a:r>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7" name="Shape 1237"/>
        <p:cNvGrpSpPr/>
        <p:nvPr/>
      </p:nvGrpSpPr>
      <p:grpSpPr>
        <a:xfrm>
          <a:off x="0" y="0"/>
          <a:ext cx="0" cy="0"/>
          <a:chOff x="0" y="0"/>
          <a:chExt cx="0" cy="0"/>
        </a:xfrm>
      </p:grpSpPr>
      <p:sp>
        <p:nvSpPr>
          <p:cNvPr id="1238" name="Shape 1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9" name="Shape 1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First the Monorail sends the create_payment message, and Wallace records the new credit in it’s database.</a:t>
            </a:r>
          </a:p>
          <a:p>
            <a:pPr lvl="0" rtl="0">
              <a:spcBef>
                <a:spcPts val="0"/>
              </a:spcBef>
              <a:buNone/>
            </a:pPr>
            <a:r>
              <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7" name="Shape 1277"/>
        <p:cNvGrpSpPr/>
        <p:nvPr/>
      </p:nvGrpSpPr>
      <p:grpSpPr>
        <a:xfrm>
          <a:off x="0" y="0"/>
          <a:ext cx="0" cy="0"/>
          <a:chOff x="0" y="0"/>
          <a:chExt cx="0" cy="0"/>
        </a:xfrm>
      </p:grpSpPr>
      <p:sp>
        <p:nvSpPr>
          <p:cNvPr id="1278" name="Shape 1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9" name="Shape 1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It then needs to generate a new Bitcoin transaction fulfilling this request. So it selects some appropriate unspent outputs from the UTXO set, generates the unsigned transaction, and then asks Knox to provide the signatures.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6" name="Shape 1316"/>
        <p:cNvGrpSpPr/>
        <p:nvPr/>
      </p:nvGrpSpPr>
      <p:grpSpPr>
        <a:xfrm>
          <a:off x="0" y="0"/>
          <a:ext cx="0" cy="0"/>
          <a:chOff x="0" y="0"/>
          <a:chExt cx="0" cy="0"/>
        </a:xfrm>
      </p:grpSpPr>
      <p:sp>
        <p:nvSpPr>
          <p:cNvPr id="1317" name="Shape 1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8" name="Shape 1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Now Wallace takes the signed transaction and does two things. First it broadcasts the transaction to the edge nodes, which relay it to the P2P network. At the same time, Wallace sends a payment_update message for the credit. The Monorail sees that the payment now has a started status.</a:t>
            </a:r>
          </a:p>
          <a:p>
            <a:pPr lvl="0" rtl="0">
              <a:spcBef>
                <a:spcPts val="0"/>
              </a:spcBef>
              <a:buNone/>
            </a:pPr>
            <a:r>
              <a:t/>
            </a: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7" name="Shape 1357"/>
        <p:cNvGrpSpPr/>
        <p:nvPr/>
      </p:nvGrpSpPr>
      <p:grpSpPr>
        <a:xfrm>
          <a:off x="0" y="0"/>
          <a:ext cx="0" cy="0"/>
          <a:chOff x="0" y="0"/>
          <a:chExt cx="0" cy="0"/>
        </a:xfrm>
      </p:grpSpPr>
      <p:sp>
        <p:nvSpPr>
          <p:cNvPr id="1358" name="Shape 1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9" name="Shape 1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And from here, it’s just the same as with the debit payment. First then transaction makes it into one block. Then another block comes along.</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1" name="Shape 1401"/>
        <p:cNvGrpSpPr/>
        <p:nvPr/>
      </p:nvGrpSpPr>
      <p:grpSpPr>
        <a:xfrm>
          <a:off x="0" y="0"/>
          <a:ext cx="0" cy="0"/>
          <a:chOff x="0" y="0"/>
          <a:chExt cx="0" cy="0"/>
        </a:xfrm>
      </p:grpSpPr>
      <p:sp>
        <p:nvSpPr>
          <p:cNvPr id="1402" name="Shape 1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3" name="Shape 1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And when that third block comes along, Wallace marks the payment complete and notifies the Monorail of the updated payment status.</a:t>
            </a:r>
          </a:p>
          <a:p>
            <a:pPr lvl="0" rtl="0">
              <a:spcBef>
                <a:spcPts val="0"/>
              </a:spcBef>
              <a:buNone/>
            </a:pPr>
            <a:r>
              <a:t/>
            </a:r>
            <a:endParaRPr>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7" name="Shape 1447"/>
        <p:cNvGrpSpPr/>
        <p:nvPr/>
      </p:nvGrpSpPr>
      <p:grpSpPr>
        <a:xfrm>
          <a:off x="0" y="0"/>
          <a:ext cx="0" cy="0"/>
          <a:chOff x="0" y="0"/>
          <a:chExt cx="0" cy="0"/>
        </a:xfrm>
      </p:grpSpPr>
      <p:sp>
        <p:nvSpPr>
          <p:cNvPr id="1448" name="Shape 1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9" name="Shape 1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Now let’s talk about some of the interesting things Wallace is doing behind the scenes.</a:t>
            </a:r>
          </a:p>
          <a:p>
            <a:pPr lvl="0">
              <a:spcBef>
                <a:spcPts val="0"/>
              </a:spcBef>
              <a:buNone/>
            </a:pPr>
            <a:r>
              <a:t/>
            </a:r>
            <a:endParaRPr/>
          </a:p>
          <a:p>
            <a:pPr lvl="0">
              <a:spcBef>
                <a:spcPts val="0"/>
              </a:spcBef>
              <a:buNone/>
            </a:pPr>
            <a:r>
              <a:rPr lang="en"/>
              <a:t>One the things I glossed over is how Wallace generates a transaction for an outbound payment. So if Wallace gets a request to send 1 BTC to a particular address, how does it actually generate the transaction to be broadcast? The first step is to select from all of the unspent outputs belonging to Coinbase addresses which should be the inputs to the transaction. We don’t have a great story here and basically just do the most naive thing possible: select the outputs with amounts closest to the amount we want to send. We aren’t able to use the same algorithm as regular Bitcoin wallet software because the UTXO set Wallace maintains is orders of magnitude larger that what regular wallets are designed for. This is currently an area of research for us.</a:t>
            </a:r>
          </a:p>
          <a:p>
            <a:pPr lvl="0">
              <a:spcBef>
                <a:spcPts val="0"/>
              </a:spcBef>
              <a:buNone/>
            </a:pPr>
            <a:r>
              <a:t/>
            </a:r>
            <a:endParaRPr/>
          </a:p>
          <a:p>
            <a:pPr lvl="0">
              <a:spcBef>
                <a:spcPts val="0"/>
              </a:spcBef>
              <a:buNone/>
            </a:pPr>
            <a:r>
              <a:rPr lang="en"/>
              <a:t>There’s one more bit of very important logic Wallace implements that I touched on briefly earlier. It’s the idea of storing some of the private keys online and some offline. While we have taken many super-paranoid measures to secure the Knox microservice that stores our online private keys, no data accessible by a live server, especially one connected to the Internet, can be 100% secure. So to limit our losses in the event of a possible security breach, we keep 99% of the funds in keys that are stored offline. It is Wallace’s job to monitor the balance of funds between these online keys and offline keys. If the total online balance gets too high, Wallace generates Bitcoin transactions moving funds to the offline keys. Conversely, if the online balance gets too low and we cannot process customer withdrawals, Wallace alerts people who then kick off a manual process to move funds online.</a:t>
            </a:r>
          </a:p>
          <a:p>
            <a:pPr lvl="0">
              <a:spcBef>
                <a:spcPts val="0"/>
              </a:spcBef>
              <a:buNone/>
            </a:pPr>
            <a:r>
              <a:t/>
            </a:r>
            <a:endParaRPr/>
          </a:p>
          <a:p>
            <a:pPr lvl="0">
              <a:spcBef>
                <a:spcPts val="0"/>
              </a:spcBef>
              <a:buNone/>
            </a:pPr>
            <a:r>
              <a:rPr lang="en"/>
              <a:t>And Wallace can do all of this without the rest of the system being aware of this split. If online funds are too low to process a credit payment, the payment just stays in a pending state for a longer time. Because of the asynchronous communication with the Monorail, </a:t>
            </a:r>
            <a:r>
              <a:rPr lang="en">
                <a:solidFill>
                  <a:schemeClr val="dk1"/>
                </a:solidFill>
              </a:rPr>
              <a:t>no additional messages are required;</a:t>
            </a:r>
            <a:r>
              <a:rPr lang="en"/>
              <a:t> the transaction processing code simply sees this as a delay in completing the payment.</a:t>
            </a:r>
          </a:p>
          <a:p>
            <a:pPr lvl="0">
              <a:spcBef>
                <a:spcPts val="0"/>
              </a:spcBef>
              <a:buNone/>
            </a:pPr>
            <a:r>
              <a:t/>
            </a:r>
            <a:endParaRPr/>
          </a:p>
          <a:p>
            <a:pPr lvl="0" rtl="0">
              <a:spcBef>
                <a:spcPts val="0"/>
              </a:spcBef>
              <a:buNone/>
            </a:pPr>
            <a:r>
              <a:rPr lang="en">
                <a:solidFill>
                  <a:schemeClr val="dk1"/>
                </a:solidFill>
              </a:rPr>
              <a:t>So hopefully these examples illustrate how we define a “payment” for these two services and what the lifecycles of these payments look like.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3" name="Shape 1453"/>
        <p:cNvGrpSpPr/>
        <p:nvPr/>
      </p:nvGrpSpPr>
      <p:grpSpPr>
        <a:xfrm>
          <a:off x="0" y="0"/>
          <a:ext cx="0" cy="0"/>
          <a:chOff x="0" y="0"/>
          <a:chExt cx="0" cy="0"/>
        </a:xfrm>
      </p:grpSpPr>
      <p:sp>
        <p:nvSpPr>
          <p:cNvPr id="1454" name="Shape 1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5" name="Shape 14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we went through a huge amount of very technical information today and I would be impressed if in a few weeks you are able to remember all the specifics. But I do want you to come away with a few main ideas.</a:t>
            </a:r>
          </a:p>
          <a:p>
            <a:pPr lvl="0">
              <a:spcBef>
                <a:spcPts val="0"/>
              </a:spcBef>
              <a:buNone/>
            </a:pPr>
            <a:r>
              <a:t/>
            </a:r>
            <a:endParaRPr/>
          </a:p>
          <a:p>
            <a:pPr lvl="0">
              <a:spcBef>
                <a:spcPts val="0"/>
              </a:spcBef>
              <a:buNone/>
            </a:pPr>
            <a:r>
              <a:rPr lang="en"/>
              <a:t>First, some of the fundamental differences between bank transfers and blockchain transfers. The idea of a payment network based on cryptographic security that uses a completely public transaction ledger and has no central authorities is a big break from how banking has worked traditionally. I</a:t>
            </a:r>
            <a:r>
              <a:rPr lang="en"/>
              <a:t> personally believe this technology </a:t>
            </a:r>
            <a:r>
              <a:rPr lang="en"/>
              <a:t>has a lot of potential and hopefully you guys understand it a little better now.</a:t>
            </a:r>
          </a:p>
          <a:p>
            <a:pPr lvl="0">
              <a:spcBef>
                <a:spcPts val="0"/>
              </a:spcBef>
              <a:buNone/>
            </a:pPr>
            <a:r>
              <a:t/>
            </a:r>
            <a:endParaRPr/>
          </a:p>
          <a:p>
            <a:pPr lvl="0">
              <a:spcBef>
                <a:spcPts val="0"/>
              </a:spcBef>
              <a:buNone/>
            </a:pPr>
            <a:r>
              <a:rPr lang="en"/>
              <a:t>The second is the evolution of the product and how it impacts the architecture. I wasn’t able to spend a lot of time on what the old architecture looked like, but I find this idea very interesting. </a:t>
            </a:r>
            <a:r>
              <a:rPr lang="en">
                <a:solidFill>
                  <a:schemeClr val="dk1"/>
                </a:solidFill>
              </a:rPr>
              <a:t>When we decided to make GDAX a first-class client of our payments services or add support for multiple digital currencies, it broke some deeply ingrained assumptions about the app. </a:t>
            </a:r>
            <a:r>
              <a:rPr lang="en"/>
              <a:t>Very often we might look at some code and think “who the hell decided to do it this way? Didn’t they realize they would have to add X or Y?” Well, no. It may have actually been a good design at the time, but as you continue to shoehorn in new, unexpected features, you need to periodically go back and assess “do our basic abstractions still make sense or is there something that would work better now”?</a:t>
            </a:r>
          </a:p>
          <a:p>
            <a:pPr lvl="0">
              <a:spcBef>
                <a:spcPts val="0"/>
              </a:spcBef>
              <a:buNone/>
            </a:pPr>
            <a:r>
              <a:t/>
            </a:r>
            <a:endParaRPr/>
          </a:p>
          <a:p>
            <a:pPr lvl="0">
              <a:spcBef>
                <a:spcPts val="0"/>
              </a:spcBef>
              <a:buNone/>
            </a:pPr>
            <a:r>
              <a:rPr lang="en"/>
              <a:t>The third is this idea of having polymorphic microservices that all expose the same interface. This is really the key idea in our new payments architecture and lets us get the benefits of a microservice infrastructure while lowering the cost of integrating each new service. It’s not always easy to do but if you’re able to come up with abstraction that makes a whole set of your services appear the same to the rest of the system, it can really help in scaling. And I don’t mean scaling from a throughput perspective, but scaling from a manpower and feature set perspective.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9" name="Shape 1459"/>
        <p:cNvGrpSpPr/>
        <p:nvPr/>
      </p:nvGrpSpPr>
      <p:grpSpPr>
        <a:xfrm>
          <a:off x="0" y="0"/>
          <a:ext cx="0" cy="0"/>
          <a:chOff x="0" y="0"/>
          <a:chExt cx="0" cy="0"/>
        </a:xfrm>
      </p:grpSpPr>
      <p:sp>
        <p:nvSpPr>
          <p:cNvPr id="1460" name="Shape 1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1" name="Shape 14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We’re still in the middle of this migration, but have already been seeing significant benefits. The fact that we were able to integrate with the Ethereum and Litecoin networks in the time frame that we did was thanks in large part to the payment abstractions we implemented for Wallace. The Ethereum protocol is rather different from Bitcoin, requiring us to write a completely separate payment service called Macbeth, but because of the polymorphic service design, we are able to use the same transaction processing code in the Monorail to interact with all three blockchain services.</a:t>
            </a:r>
          </a:p>
          <a:p>
            <a:pPr lvl="0">
              <a:spcBef>
                <a:spcPts val="0"/>
              </a:spcBef>
              <a:buNone/>
            </a:pPr>
            <a:r>
              <a:t/>
            </a:r>
            <a:endParaRPr/>
          </a:p>
          <a:p>
            <a:pPr lvl="0">
              <a:spcBef>
                <a:spcPts val="0"/>
              </a:spcBef>
              <a:buNone/>
            </a:pPr>
            <a:r>
              <a:rPr lang="en"/>
              <a:t>As I mentioned, two of the upcoming projects we are looking at are moving our accounting code into its own payment service and extracting the core transaction processing logic into a dedicated service.</a:t>
            </a:r>
          </a:p>
          <a:p>
            <a:pPr lvl="0">
              <a:spcBef>
                <a:spcPts val="0"/>
              </a:spcBef>
              <a:buNone/>
            </a:pPr>
            <a:r>
              <a:t/>
            </a:r>
            <a:endParaRPr/>
          </a:p>
          <a:p>
            <a:pPr lvl="0">
              <a:spcBef>
                <a:spcPts val="0"/>
              </a:spcBef>
              <a:buNone/>
            </a:pPr>
            <a:r>
              <a:rPr lang="en"/>
              <a:t>These are sure to be large projects, so if any of this sounds interesting to you, Coinbase is always looking for strong engineers.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6" name="Shape 1466"/>
        <p:cNvGrpSpPr/>
        <p:nvPr/>
      </p:nvGrpSpPr>
      <p:grpSpPr>
        <a:xfrm>
          <a:off x="0" y="0"/>
          <a:ext cx="0" cy="0"/>
          <a:chOff x="0" y="0"/>
          <a:chExt cx="0" cy="0"/>
        </a:xfrm>
      </p:grpSpPr>
      <p:sp>
        <p:nvSpPr>
          <p:cNvPr id="1467" name="Shape 1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8" name="Shape 14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And on the technical side, 4 payments-related microservices and</a:t>
            </a:r>
          </a:p>
          <a:p>
            <a:pPr lvl="0">
              <a:spcBef>
                <a:spcPts val="0"/>
              </a:spcBef>
              <a:buNone/>
            </a:pPr>
            <a:r>
              <a:t/>
            </a:r>
            <a:endParaRPr/>
          </a:p>
          <a:p>
            <a:pPr lvl="0">
              <a:spcBef>
                <a:spcPts val="0"/>
              </a:spcBef>
              <a:buNone/>
            </a:pPr>
            <a:r>
              <a:rPr lang="en"/>
              <a:t>TODO: Copyright issues?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7.png"/><Relationship Id="rId8" Type="http://schemas.openxmlformats.org/officeDocument/2006/relationships/image" Target="../media/image8.png"/><Relationship Id="rId10"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7.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omments" Target="../comments/comment2.xml"/><Relationship Id="rId4" Type="http://schemas.openxmlformats.org/officeDocument/2006/relationships/image" Target="../media/image15.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37.png"/><Relationship Id="rId10"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7.png"/><Relationship Id="rId8" Type="http://schemas.openxmlformats.org/officeDocument/2006/relationships/image" Target="../media/image8.png"/><Relationship Id="rId11" Type="http://schemas.openxmlformats.org/officeDocument/2006/relationships/image" Target="../media/image2.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4.png"/><Relationship Id="rId8"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3.png"/><Relationship Id="rId10"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9.png"/><Relationship Id="rId7" Type="http://schemas.openxmlformats.org/officeDocument/2006/relationships/image" Target="../media/image56.png"/><Relationship Id="rId8"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comments" Target="../comments/commen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20" Type="http://schemas.openxmlformats.org/officeDocument/2006/relationships/image" Target="../media/image27.png"/><Relationship Id="rId22" Type="http://schemas.openxmlformats.org/officeDocument/2006/relationships/image" Target="../media/image36.png"/><Relationship Id="rId21" Type="http://schemas.openxmlformats.org/officeDocument/2006/relationships/image" Target="../media/image28.png"/><Relationship Id="rId24" Type="http://schemas.openxmlformats.org/officeDocument/2006/relationships/image" Target="../media/image29.png"/><Relationship Id="rId23"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3.png"/><Relationship Id="rId26" Type="http://schemas.openxmlformats.org/officeDocument/2006/relationships/image" Target="../media/image46.png"/><Relationship Id="rId25" Type="http://schemas.openxmlformats.org/officeDocument/2006/relationships/image" Target="../media/image31.png"/><Relationship Id="rId28" Type="http://schemas.openxmlformats.org/officeDocument/2006/relationships/image" Target="../media/image33.png"/><Relationship Id="rId27" Type="http://schemas.openxmlformats.org/officeDocument/2006/relationships/image" Target="../media/image32.png"/><Relationship Id="rId5" Type="http://schemas.openxmlformats.org/officeDocument/2006/relationships/image" Target="../media/image11.png"/><Relationship Id="rId6" Type="http://schemas.openxmlformats.org/officeDocument/2006/relationships/image" Target="../media/image16.png"/><Relationship Id="rId29" Type="http://schemas.openxmlformats.org/officeDocument/2006/relationships/image" Target="../media/image38.png"/><Relationship Id="rId7" Type="http://schemas.openxmlformats.org/officeDocument/2006/relationships/image" Target="../media/image14.png"/><Relationship Id="rId8" Type="http://schemas.openxmlformats.org/officeDocument/2006/relationships/image" Target="../media/image17.png"/><Relationship Id="rId31" Type="http://schemas.openxmlformats.org/officeDocument/2006/relationships/image" Target="../media/image34.png"/><Relationship Id="rId30" Type="http://schemas.openxmlformats.org/officeDocument/2006/relationships/image" Target="../media/image40.png"/><Relationship Id="rId11" Type="http://schemas.openxmlformats.org/officeDocument/2006/relationships/image" Target="../media/image20.png"/><Relationship Id="rId33" Type="http://schemas.openxmlformats.org/officeDocument/2006/relationships/image" Target="../media/image42.png"/><Relationship Id="rId10" Type="http://schemas.openxmlformats.org/officeDocument/2006/relationships/image" Target="../media/image18.png"/><Relationship Id="rId32" Type="http://schemas.openxmlformats.org/officeDocument/2006/relationships/image" Target="../media/image39.png"/><Relationship Id="rId13" Type="http://schemas.openxmlformats.org/officeDocument/2006/relationships/image" Target="../media/image21.png"/><Relationship Id="rId12" Type="http://schemas.openxmlformats.org/officeDocument/2006/relationships/image" Target="../media/image19.png"/><Relationship Id="rId15" Type="http://schemas.openxmlformats.org/officeDocument/2006/relationships/image" Target="../media/image24.png"/><Relationship Id="rId14"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30.png"/><Relationship Id="rId19" Type="http://schemas.openxmlformats.org/officeDocument/2006/relationships/image" Target="../media/image25.png"/><Relationship Id="rId18" Type="http://schemas.openxmlformats.org/officeDocument/2006/relationships/image" Target="../media/image2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9.png"/><Relationship Id="rId4" Type="http://schemas.openxmlformats.org/officeDocument/2006/relationships/image" Target="../media/image44.png"/><Relationship Id="rId5" Type="http://schemas.openxmlformats.org/officeDocument/2006/relationships/image" Target="../media/image58.png"/><Relationship Id="rId6"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1237875"/>
            <a:ext cx="8520600" cy="2052600"/>
          </a:xfrm>
          <a:prstGeom prst="rect">
            <a:avLst/>
          </a:prstGeom>
        </p:spPr>
        <p:txBody>
          <a:bodyPr anchorCtr="0" anchor="b" bIns="91425" lIns="91425" rIns="91425" tIns="91425">
            <a:noAutofit/>
          </a:bodyPr>
          <a:lstStyle/>
          <a:p>
            <a:pPr lvl="0">
              <a:spcBef>
                <a:spcPts val="0"/>
              </a:spcBef>
              <a:buNone/>
            </a:pPr>
            <a:r>
              <a:rPr lang="en" sz="4800"/>
              <a:t>Unifying Banks &amp; Blockchains</a:t>
            </a:r>
          </a:p>
          <a:p>
            <a:pPr lvl="0" rtl="0">
              <a:spcBef>
                <a:spcPts val="0"/>
              </a:spcBef>
              <a:buNone/>
            </a:pPr>
            <a:r>
              <a:rPr lang="en" sz="4800"/>
              <a:t>@ Coinbase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What is Bitcoin?</a:t>
            </a:r>
          </a:p>
        </p:txBody>
      </p:sp>
      <p:sp>
        <p:nvSpPr>
          <p:cNvPr id="183" name="Shape 183"/>
          <p:cNvSpPr txBox="1"/>
          <p:nvPr>
            <p:ph idx="1" type="body"/>
          </p:nvPr>
        </p:nvSpPr>
        <p:spPr>
          <a:xfrm>
            <a:off x="311700" y="1457150"/>
            <a:ext cx="8520600" cy="2931900"/>
          </a:xfrm>
          <a:prstGeom prst="rect">
            <a:avLst/>
          </a:prstGeom>
        </p:spPr>
        <p:txBody>
          <a:bodyPr anchorCtr="0" anchor="t" bIns="91425" lIns="91425" rIns="91425" tIns="91425">
            <a:noAutofit/>
          </a:bodyPr>
          <a:lstStyle/>
          <a:p>
            <a:pPr lvl="0" rtl="0">
              <a:spcBef>
                <a:spcPts val="0"/>
              </a:spcBef>
              <a:buNone/>
            </a:pPr>
            <a:r>
              <a:rPr lang="en" sz="2800"/>
              <a:t>Bitcoin is both:</a:t>
            </a:r>
          </a:p>
          <a:p>
            <a:pPr indent="-406400" lvl="0" marL="457200" rtl="0">
              <a:spcBef>
                <a:spcPts val="0"/>
              </a:spcBef>
              <a:buSzPct val="100000"/>
              <a:buAutoNum type="arabicParenR"/>
            </a:pPr>
            <a:r>
              <a:rPr lang="en" sz="2800"/>
              <a:t>a</a:t>
            </a:r>
            <a:r>
              <a:rPr lang="en" sz="2800"/>
              <a:t> scarce digital resource</a:t>
            </a:r>
          </a:p>
          <a:p>
            <a:pPr indent="-406400" lvl="0" marL="457200" rtl="0">
              <a:spcBef>
                <a:spcPts val="0"/>
              </a:spcBef>
              <a:buSzPct val="100000"/>
              <a:buAutoNum type="arabicParenR"/>
            </a:pPr>
            <a:r>
              <a:rPr lang="en" sz="2800"/>
              <a:t>a</a:t>
            </a:r>
            <a:r>
              <a:rPr lang="en" sz="2800"/>
              <a:t> protocol for transferring the resource over the Internet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graphicFrame>
        <p:nvGraphicFramePr>
          <p:cNvPr id="188" name="Shape 188"/>
          <p:cNvGraphicFramePr/>
          <p:nvPr/>
        </p:nvGraphicFramePr>
        <p:xfrm>
          <a:off x="653250" y="572725"/>
          <a:ext cx="3000000" cy="3000000"/>
        </p:xfrm>
        <a:graphic>
          <a:graphicData uri="http://schemas.openxmlformats.org/drawingml/2006/table">
            <a:tbl>
              <a:tblPr>
                <a:noFill/>
                <a:tableStyleId>{89C5D65F-4994-46C5-9B7B-D5CFBC17E0D3}</a:tableStyleId>
              </a:tblPr>
              <a:tblGrid>
                <a:gridCol w="3918750"/>
                <a:gridCol w="3918750"/>
              </a:tblGrid>
              <a:tr h="481050">
                <a:tc>
                  <a:txBody>
                    <a:bodyPr>
                      <a:noAutofit/>
                    </a:bodyPr>
                    <a:lstStyle/>
                    <a:p>
                      <a:pPr lvl="0">
                        <a:spcBef>
                          <a:spcPts val="0"/>
                        </a:spcBef>
                        <a:buNone/>
                      </a:pPr>
                      <a:r>
                        <a:rPr b="1" lang="en" sz="3000"/>
                        <a:t>US Banking System</a:t>
                      </a:r>
                    </a:p>
                  </a:txBody>
                  <a:tcPr marT="91425" marB="91425" marR="91425" marL="91425"/>
                </a:tc>
                <a:tc>
                  <a:txBody>
                    <a:bodyPr>
                      <a:noAutofit/>
                    </a:bodyPr>
                    <a:lstStyle/>
                    <a:p>
                      <a:pPr lvl="0">
                        <a:spcBef>
                          <a:spcPts val="0"/>
                        </a:spcBef>
                        <a:buNone/>
                      </a:pPr>
                      <a:r>
                        <a:rPr b="1" lang="en" sz="3000"/>
                        <a:t>Bitcoin</a:t>
                      </a:r>
                    </a:p>
                  </a:txBody>
                  <a:tcPr marT="91425" marB="91425" marR="91425" marL="91425"/>
                </a:tc>
              </a:tr>
              <a:tr h="485725">
                <a:tc>
                  <a:txBody>
                    <a:bodyPr>
                      <a:noAutofit/>
                    </a:bodyPr>
                    <a:lstStyle/>
                    <a:p>
                      <a:pPr lvl="0">
                        <a:spcBef>
                          <a:spcPts val="0"/>
                        </a:spcBef>
                        <a:buNone/>
                      </a:pPr>
                      <a:r>
                        <a:rPr lang="en" sz="2400"/>
                        <a:t>Bank accounts</a:t>
                      </a:r>
                    </a:p>
                  </a:txBody>
                  <a:tcPr marT="91425" marB="91425" marR="91425" marL="91425"/>
                </a:tc>
                <a:tc>
                  <a:txBody>
                    <a:bodyPr>
                      <a:noAutofit/>
                    </a:bodyPr>
                    <a:lstStyle/>
                    <a:p>
                      <a:pPr lvl="0">
                        <a:spcBef>
                          <a:spcPts val="0"/>
                        </a:spcBef>
                        <a:buNone/>
                      </a:pPr>
                      <a:r>
                        <a:rPr lang="en" sz="2400"/>
                        <a:t>Cryptographic addresses</a:t>
                      </a:r>
                    </a:p>
                  </a:txBody>
                  <a:tcPr marT="91425" marB="91425" marR="91425" marL="91425"/>
                </a:tc>
              </a:tr>
              <a:tr h="467075">
                <a:tc>
                  <a:txBody>
                    <a:bodyPr>
                      <a:noAutofit/>
                    </a:bodyPr>
                    <a:lstStyle/>
                    <a:p>
                      <a:pPr lvl="0">
                        <a:spcBef>
                          <a:spcPts val="0"/>
                        </a:spcBef>
                        <a:buNone/>
                      </a:pPr>
                      <a:r>
                        <a:rPr lang="en" sz="2400"/>
                        <a:t>ACH/Wire</a:t>
                      </a:r>
                    </a:p>
                  </a:txBody>
                  <a:tcPr marT="91425" marB="91425" marR="91425" marL="91425"/>
                </a:tc>
                <a:tc>
                  <a:txBody>
                    <a:bodyPr>
                      <a:noAutofit/>
                    </a:bodyPr>
                    <a:lstStyle/>
                    <a:p>
                      <a:pPr lvl="0">
                        <a:spcBef>
                          <a:spcPts val="0"/>
                        </a:spcBef>
                        <a:buNone/>
                      </a:pPr>
                      <a:r>
                        <a:rPr lang="en" sz="2400"/>
                        <a:t>Peer-to-peer protocol</a:t>
                      </a:r>
                    </a:p>
                  </a:txBody>
                  <a:tcPr marT="91425" marB="91425" marR="91425" marL="91425"/>
                </a:tc>
              </a:tr>
              <a:tr h="467075">
                <a:tc>
                  <a:txBody>
                    <a:bodyPr>
                      <a:noAutofit/>
                    </a:bodyPr>
                    <a:lstStyle/>
                    <a:p>
                      <a:pPr lvl="0">
                        <a:spcBef>
                          <a:spcPts val="0"/>
                        </a:spcBef>
                        <a:buNone/>
                      </a:pPr>
                      <a:r>
                        <a:rPr lang="en" sz="2400"/>
                        <a:t>Interbank settlement</a:t>
                      </a:r>
                    </a:p>
                  </a:txBody>
                  <a:tcPr marT="91425" marB="91425" marR="91425" marL="91425"/>
                </a:tc>
                <a:tc>
                  <a:txBody>
                    <a:bodyPr>
                      <a:noAutofit/>
                    </a:bodyPr>
                    <a:lstStyle/>
                    <a:p>
                      <a:pPr lvl="0">
                        <a:spcBef>
                          <a:spcPts val="0"/>
                        </a:spcBef>
                        <a:buNone/>
                      </a:pPr>
                      <a:r>
                        <a:rPr lang="en" sz="2400"/>
                        <a:t>Public transaction ledger</a:t>
                      </a:r>
                    </a:p>
                  </a:txBody>
                  <a:tcPr marT="91425" marB="91425" marR="91425" marL="91425"/>
                </a:tc>
              </a:tr>
              <a:tr h="485725">
                <a:tc>
                  <a:txBody>
                    <a:bodyPr>
                      <a:noAutofit/>
                    </a:bodyPr>
                    <a:lstStyle/>
                    <a:p>
                      <a:pPr lvl="0">
                        <a:spcBef>
                          <a:spcPts val="0"/>
                        </a:spcBef>
                        <a:buNone/>
                      </a:pPr>
                      <a:r>
                        <a:rPr lang="en" sz="2400"/>
                        <a:t>Issued by US government</a:t>
                      </a:r>
                    </a:p>
                  </a:txBody>
                  <a:tcPr marT="91425" marB="91425" marR="91425" marL="91425"/>
                </a:tc>
                <a:tc>
                  <a:txBody>
                    <a:bodyPr>
                      <a:noAutofit/>
                    </a:bodyPr>
                    <a:lstStyle/>
                    <a:p>
                      <a:pPr lvl="0">
                        <a:spcBef>
                          <a:spcPts val="0"/>
                        </a:spcBef>
                        <a:buNone/>
                      </a:pPr>
                      <a:r>
                        <a:rPr lang="en" sz="2400"/>
                        <a:t>Fixed issuance</a:t>
                      </a:r>
                    </a:p>
                  </a:txBody>
                  <a:tcPr marT="91425" marB="91425" marR="91425" marL="91425"/>
                </a:tc>
              </a:tr>
              <a:tr h="467075">
                <a:tc>
                  <a:txBody>
                    <a:bodyPr>
                      <a:noAutofit/>
                    </a:bodyPr>
                    <a:lstStyle/>
                    <a:p>
                      <a:pPr lvl="0">
                        <a:spcBef>
                          <a:spcPts val="0"/>
                        </a:spcBef>
                        <a:buNone/>
                      </a:pPr>
                      <a:r>
                        <a:rPr lang="en" sz="2400"/>
                        <a:t>3 business days</a:t>
                      </a:r>
                    </a:p>
                  </a:txBody>
                  <a:tcPr marT="91425" marB="91425" marR="91425" marL="91425"/>
                </a:tc>
                <a:tc>
                  <a:txBody>
                    <a:bodyPr>
                      <a:noAutofit/>
                    </a:bodyPr>
                    <a:lstStyle/>
                    <a:p>
                      <a:pPr lvl="0">
                        <a:spcBef>
                          <a:spcPts val="0"/>
                        </a:spcBef>
                        <a:buNone/>
                      </a:pPr>
                      <a:r>
                        <a:rPr lang="en" sz="2400"/>
                        <a:t>~30 minutes</a:t>
                      </a:r>
                    </a:p>
                  </a:txBody>
                  <a:tcPr marT="91425" marB="91425" marR="91425" marL="91425"/>
                </a:tc>
              </a:tr>
              <a:tr h="467075">
                <a:tc>
                  <a:txBody>
                    <a:bodyPr>
                      <a:noAutofit/>
                    </a:bodyPr>
                    <a:lstStyle/>
                    <a:p>
                      <a:pPr lvl="0" rtl="0">
                        <a:spcBef>
                          <a:spcPts val="0"/>
                        </a:spcBef>
                        <a:buNone/>
                      </a:pPr>
                      <a:r>
                        <a:rPr lang="en" sz="2400"/>
                        <a:t>Chargebacks</a:t>
                      </a:r>
                    </a:p>
                  </a:txBody>
                  <a:tcPr marT="91425" marB="91425" marR="91425" marL="91425"/>
                </a:tc>
                <a:tc>
                  <a:txBody>
                    <a:bodyPr>
                      <a:noAutofit/>
                    </a:bodyPr>
                    <a:lstStyle/>
                    <a:p>
                      <a:pPr lvl="0" rtl="0">
                        <a:spcBef>
                          <a:spcPts val="0"/>
                        </a:spcBef>
                        <a:buNone/>
                      </a:pPr>
                      <a:r>
                        <a:rPr lang="en" sz="2400"/>
                        <a:t>Irreversible payments</a:t>
                      </a: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Overview</a:t>
            </a:r>
          </a:p>
        </p:txBody>
      </p:sp>
      <p:sp>
        <p:nvSpPr>
          <p:cNvPr id="194" name="Shape 19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How ACH &amp; Bitcoin work</a:t>
            </a:r>
          </a:p>
          <a:p>
            <a:pPr indent="-406400" lvl="0" marL="457200" rtl="0">
              <a:spcBef>
                <a:spcPts val="0"/>
              </a:spcBef>
              <a:buSzPct val="100000"/>
              <a:buChar char="-"/>
            </a:pPr>
            <a:r>
              <a:rPr lang="en" sz="2800"/>
              <a:t>Unified payments architecture</a:t>
            </a:r>
          </a:p>
          <a:p>
            <a:pPr indent="-406400" lvl="0" marL="457200">
              <a:spcBef>
                <a:spcPts val="0"/>
              </a:spcBef>
              <a:buSzPct val="100000"/>
              <a:buChar char="-"/>
            </a:pPr>
            <a:r>
              <a:rPr lang="en" sz="2800"/>
              <a:t>How our ACH &amp; Bitcoin services work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Automated Clearing House (ACH)</a:t>
            </a:r>
          </a:p>
        </p:txBody>
      </p:sp>
      <p:pic>
        <p:nvPicPr>
          <p:cNvPr id="200" name="Shape 200"/>
          <p:cNvPicPr preferRelativeResize="0"/>
          <p:nvPr/>
        </p:nvPicPr>
        <p:blipFill>
          <a:blip r:embed="rId3">
            <a:alphaModFix/>
          </a:blip>
          <a:stretch>
            <a:fillRect/>
          </a:stretch>
        </p:blipFill>
        <p:spPr>
          <a:xfrm>
            <a:off x="3999473" y="1144125"/>
            <a:ext cx="1168675" cy="1168675"/>
          </a:xfrm>
          <a:prstGeom prst="rect">
            <a:avLst/>
          </a:prstGeom>
          <a:noFill/>
          <a:ln>
            <a:noFill/>
          </a:ln>
        </p:spPr>
      </p:pic>
      <p:pic>
        <p:nvPicPr>
          <p:cNvPr id="201" name="Shape 201"/>
          <p:cNvPicPr preferRelativeResize="0"/>
          <p:nvPr/>
        </p:nvPicPr>
        <p:blipFill>
          <a:blip r:embed="rId4">
            <a:alphaModFix/>
          </a:blip>
          <a:stretch>
            <a:fillRect/>
          </a:stretch>
        </p:blipFill>
        <p:spPr>
          <a:xfrm>
            <a:off x="6654699" y="1123149"/>
            <a:ext cx="1252775" cy="1252775"/>
          </a:xfrm>
          <a:prstGeom prst="rect">
            <a:avLst/>
          </a:prstGeom>
          <a:noFill/>
          <a:ln>
            <a:noFill/>
          </a:ln>
        </p:spPr>
      </p:pic>
      <p:pic>
        <p:nvPicPr>
          <p:cNvPr id="202" name="Shape 202"/>
          <p:cNvPicPr preferRelativeResize="0"/>
          <p:nvPr/>
        </p:nvPicPr>
        <p:blipFill>
          <a:blip r:embed="rId5">
            <a:alphaModFix/>
          </a:blip>
          <a:stretch>
            <a:fillRect/>
          </a:stretch>
        </p:blipFill>
        <p:spPr>
          <a:xfrm>
            <a:off x="6776974" y="3517674"/>
            <a:ext cx="1008249" cy="1008249"/>
          </a:xfrm>
          <a:prstGeom prst="rect">
            <a:avLst/>
          </a:prstGeom>
          <a:noFill/>
          <a:ln>
            <a:noFill/>
          </a:ln>
        </p:spPr>
      </p:pic>
      <p:sp>
        <p:nvSpPr>
          <p:cNvPr id="203" name="Shape 203"/>
          <p:cNvSpPr txBox="1"/>
          <p:nvPr/>
        </p:nvSpPr>
        <p:spPr>
          <a:xfrm>
            <a:off x="3491725" y="2375925"/>
            <a:ext cx="2363100" cy="493200"/>
          </a:xfrm>
          <a:prstGeom prst="rect">
            <a:avLst/>
          </a:prstGeom>
          <a:noFill/>
          <a:ln>
            <a:noFill/>
          </a:ln>
        </p:spPr>
        <p:txBody>
          <a:bodyPr anchorCtr="0" anchor="t" bIns="91425" lIns="91425" rIns="91425" tIns="91425">
            <a:noAutofit/>
          </a:bodyPr>
          <a:lstStyle/>
          <a:p>
            <a:pPr lvl="0" algn="ctr">
              <a:spcBef>
                <a:spcPts val="0"/>
              </a:spcBef>
              <a:buNone/>
            </a:pPr>
            <a:r>
              <a:rPr lang="en" sz="2000"/>
              <a:t>ACH Operator</a:t>
            </a:r>
          </a:p>
          <a:p>
            <a:pPr lvl="0" algn="ctr">
              <a:spcBef>
                <a:spcPts val="0"/>
              </a:spcBef>
              <a:buNone/>
            </a:pPr>
            <a:r>
              <a:rPr lang="en" sz="2000"/>
              <a:t>(Federal Reserve)</a:t>
            </a:r>
          </a:p>
        </p:txBody>
      </p:sp>
      <p:sp>
        <p:nvSpPr>
          <p:cNvPr id="204" name="Shape 204"/>
          <p:cNvSpPr txBox="1"/>
          <p:nvPr/>
        </p:nvSpPr>
        <p:spPr>
          <a:xfrm>
            <a:off x="5982537" y="2375925"/>
            <a:ext cx="2597100" cy="762900"/>
          </a:xfrm>
          <a:prstGeom prst="rect">
            <a:avLst/>
          </a:prstGeom>
          <a:noFill/>
          <a:ln>
            <a:noFill/>
          </a:ln>
        </p:spPr>
        <p:txBody>
          <a:bodyPr anchorCtr="0" anchor="t" bIns="91425" lIns="91425" rIns="91425" tIns="91425">
            <a:noAutofit/>
          </a:bodyPr>
          <a:lstStyle/>
          <a:p>
            <a:pPr lvl="0" algn="ctr">
              <a:spcBef>
                <a:spcPts val="0"/>
              </a:spcBef>
              <a:buNone/>
            </a:pPr>
            <a:r>
              <a:rPr lang="en" sz="2000"/>
              <a:t>Receiving Depository Financial Institution</a:t>
            </a:r>
          </a:p>
        </p:txBody>
      </p:sp>
      <p:pic>
        <p:nvPicPr>
          <p:cNvPr id="205" name="Shape 205"/>
          <p:cNvPicPr preferRelativeResize="0"/>
          <p:nvPr/>
        </p:nvPicPr>
        <p:blipFill>
          <a:blip r:embed="rId4">
            <a:alphaModFix/>
          </a:blip>
          <a:stretch>
            <a:fillRect/>
          </a:stretch>
        </p:blipFill>
        <p:spPr>
          <a:xfrm>
            <a:off x="1393612" y="1144125"/>
            <a:ext cx="1252775" cy="1252775"/>
          </a:xfrm>
          <a:prstGeom prst="rect">
            <a:avLst/>
          </a:prstGeom>
          <a:noFill/>
          <a:ln>
            <a:noFill/>
          </a:ln>
        </p:spPr>
      </p:pic>
      <p:sp>
        <p:nvSpPr>
          <p:cNvPr id="206" name="Shape 206"/>
          <p:cNvSpPr txBox="1"/>
          <p:nvPr/>
        </p:nvSpPr>
        <p:spPr>
          <a:xfrm>
            <a:off x="654550" y="2396900"/>
            <a:ext cx="27309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Originating</a:t>
            </a:r>
            <a:r>
              <a:rPr lang="en" sz="2000"/>
              <a:t> Depository Financial Institution</a:t>
            </a:r>
          </a:p>
        </p:txBody>
      </p:sp>
      <p:sp>
        <p:nvSpPr>
          <p:cNvPr id="207" name="Shape 207"/>
          <p:cNvSpPr txBox="1"/>
          <p:nvPr/>
        </p:nvSpPr>
        <p:spPr>
          <a:xfrm>
            <a:off x="6693540" y="4525925"/>
            <a:ext cx="1310700" cy="493200"/>
          </a:xfrm>
          <a:prstGeom prst="rect">
            <a:avLst/>
          </a:prstGeom>
          <a:noFill/>
          <a:ln>
            <a:noFill/>
          </a:ln>
        </p:spPr>
        <p:txBody>
          <a:bodyPr anchorCtr="0" anchor="t" bIns="91425" lIns="91425" rIns="91425" tIns="91425">
            <a:noAutofit/>
          </a:bodyPr>
          <a:lstStyle/>
          <a:p>
            <a:pPr lvl="0" rtl="0">
              <a:spcBef>
                <a:spcPts val="0"/>
              </a:spcBef>
              <a:buNone/>
            </a:pPr>
            <a:r>
              <a:rPr lang="en" sz="2000"/>
              <a:t>Receiver</a:t>
            </a:r>
          </a:p>
        </p:txBody>
      </p:sp>
      <p:pic>
        <p:nvPicPr>
          <p:cNvPr id="208" name="Shape 208"/>
          <p:cNvPicPr preferRelativeResize="0"/>
          <p:nvPr/>
        </p:nvPicPr>
        <p:blipFill>
          <a:blip r:embed="rId6">
            <a:alphaModFix/>
          </a:blip>
          <a:stretch>
            <a:fillRect/>
          </a:stretch>
        </p:blipFill>
        <p:spPr>
          <a:xfrm>
            <a:off x="1244154" y="3437450"/>
            <a:ext cx="1551720" cy="1168675"/>
          </a:xfrm>
          <a:prstGeom prst="rect">
            <a:avLst/>
          </a:prstGeom>
          <a:noFill/>
          <a:ln>
            <a:noFill/>
          </a:ln>
        </p:spPr>
      </p:pic>
      <p:sp>
        <p:nvSpPr>
          <p:cNvPr id="209" name="Shape 209"/>
          <p:cNvSpPr txBox="1"/>
          <p:nvPr/>
        </p:nvSpPr>
        <p:spPr>
          <a:xfrm>
            <a:off x="1364640" y="4538975"/>
            <a:ext cx="1310699" cy="493200"/>
          </a:xfrm>
          <a:prstGeom prst="rect">
            <a:avLst/>
          </a:prstGeom>
          <a:noFill/>
          <a:ln>
            <a:noFill/>
          </a:ln>
        </p:spPr>
        <p:txBody>
          <a:bodyPr anchorCtr="0" anchor="t" bIns="91425" lIns="91425" rIns="91425" tIns="91425">
            <a:noAutofit/>
          </a:bodyPr>
          <a:lstStyle/>
          <a:p>
            <a:pPr lvl="0" rtl="0">
              <a:spcBef>
                <a:spcPts val="0"/>
              </a:spcBef>
              <a:buNone/>
            </a:pPr>
            <a:r>
              <a:rPr lang="en" sz="2000"/>
              <a:t>Originator</a:t>
            </a:r>
          </a:p>
        </p:txBody>
      </p:sp>
      <p:cxnSp>
        <p:nvCxnSpPr>
          <p:cNvPr id="210" name="Shape 210"/>
          <p:cNvCxnSpPr/>
          <p:nvPr/>
        </p:nvCxnSpPr>
        <p:spPr>
          <a:xfrm rot="10800000">
            <a:off x="2020014" y="3159800"/>
            <a:ext cx="0" cy="277800"/>
          </a:xfrm>
          <a:prstGeom prst="straightConnector1">
            <a:avLst/>
          </a:prstGeom>
          <a:noFill/>
          <a:ln cap="flat" cmpd="sng" w="38100">
            <a:solidFill>
              <a:schemeClr val="dk2"/>
            </a:solidFill>
            <a:prstDash val="solid"/>
            <a:round/>
            <a:headEnd len="lg" w="lg" type="none"/>
            <a:tailEnd len="lg" w="lg" type="none"/>
          </a:ln>
        </p:spPr>
      </p:cxnSp>
      <p:cxnSp>
        <p:nvCxnSpPr>
          <p:cNvPr id="211" name="Shape 211"/>
          <p:cNvCxnSpPr/>
          <p:nvPr/>
        </p:nvCxnSpPr>
        <p:spPr>
          <a:xfrm rot="10800000">
            <a:off x="7281089" y="3138825"/>
            <a:ext cx="0" cy="277800"/>
          </a:xfrm>
          <a:prstGeom prst="straightConnector1">
            <a:avLst/>
          </a:prstGeom>
          <a:noFill/>
          <a:ln cap="flat" cmpd="sng" w="38100">
            <a:solidFill>
              <a:schemeClr val="dk2"/>
            </a:solidFill>
            <a:prstDash val="solid"/>
            <a:round/>
            <a:headEnd len="lg" w="lg" type="none"/>
            <a:tailEnd len="lg" w="lg" type="none"/>
          </a:ln>
        </p:spPr>
      </p:cxnSp>
      <p:cxnSp>
        <p:nvCxnSpPr>
          <p:cNvPr id="212" name="Shape 212"/>
          <p:cNvCxnSpPr/>
          <p:nvPr/>
        </p:nvCxnSpPr>
        <p:spPr>
          <a:xfrm>
            <a:off x="2646387" y="1770512"/>
            <a:ext cx="1242000" cy="0"/>
          </a:xfrm>
          <a:prstGeom prst="straightConnector1">
            <a:avLst/>
          </a:prstGeom>
          <a:noFill/>
          <a:ln cap="flat" cmpd="sng" w="38100">
            <a:solidFill>
              <a:schemeClr val="dk2"/>
            </a:solidFill>
            <a:prstDash val="solid"/>
            <a:round/>
            <a:headEnd len="lg" w="lg" type="none"/>
            <a:tailEnd len="lg" w="lg" type="none"/>
          </a:ln>
        </p:spPr>
      </p:cxnSp>
      <p:cxnSp>
        <p:nvCxnSpPr>
          <p:cNvPr id="213" name="Shape 213"/>
          <p:cNvCxnSpPr/>
          <p:nvPr/>
        </p:nvCxnSpPr>
        <p:spPr>
          <a:xfrm rot="10800000">
            <a:off x="5303199" y="1756787"/>
            <a:ext cx="1351500" cy="0"/>
          </a:xfrm>
          <a:prstGeom prst="straightConnector1">
            <a:avLst/>
          </a:prstGeom>
          <a:noFill/>
          <a:ln cap="flat" cmpd="sng" w="38100">
            <a:solidFill>
              <a:schemeClr val="dk2"/>
            </a:solidFill>
            <a:prstDash val="solid"/>
            <a:round/>
            <a:headEnd len="lg" w="lg" type="none"/>
            <a:tailEnd len="lg" w="lg"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Automated Clearing House (ACH)</a:t>
            </a:r>
          </a:p>
        </p:txBody>
      </p:sp>
      <p:pic>
        <p:nvPicPr>
          <p:cNvPr id="219" name="Shape 219"/>
          <p:cNvPicPr preferRelativeResize="0"/>
          <p:nvPr/>
        </p:nvPicPr>
        <p:blipFill>
          <a:blip r:embed="rId3">
            <a:alphaModFix/>
          </a:blip>
          <a:stretch>
            <a:fillRect/>
          </a:stretch>
        </p:blipFill>
        <p:spPr>
          <a:xfrm>
            <a:off x="3999473" y="1144125"/>
            <a:ext cx="1168675" cy="1168675"/>
          </a:xfrm>
          <a:prstGeom prst="rect">
            <a:avLst/>
          </a:prstGeom>
          <a:noFill/>
          <a:ln>
            <a:noFill/>
          </a:ln>
        </p:spPr>
      </p:pic>
      <p:pic>
        <p:nvPicPr>
          <p:cNvPr id="220" name="Shape 220"/>
          <p:cNvPicPr preferRelativeResize="0"/>
          <p:nvPr/>
        </p:nvPicPr>
        <p:blipFill>
          <a:blip r:embed="rId4">
            <a:alphaModFix/>
          </a:blip>
          <a:stretch>
            <a:fillRect/>
          </a:stretch>
        </p:blipFill>
        <p:spPr>
          <a:xfrm>
            <a:off x="6654699" y="1123149"/>
            <a:ext cx="1252775" cy="1252775"/>
          </a:xfrm>
          <a:prstGeom prst="rect">
            <a:avLst/>
          </a:prstGeom>
          <a:noFill/>
          <a:ln>
            <a:noFill/>
          </a:ln>
        </p:spPr>
      </p:pic>
      <p:pic>
        <p:nvPicPr>
          <p:cNvPr id="221" name="Shape 221"/>
          <p:cNvPicPr preferRelativeResize="0"/>
          <p:nvPr/>
        </p:nvPicPr>
        <p:blipFill>
          <a:blip r:embed="rId5">
            <a:alphaModFix/>
          </a:blip>
          <a:stretch>
            <a:fillRect/>
          </a:stretch>
        </p:blipFill>
        <p:spPr>
          <a:xfrm>
            <a:off x="6776974" y="3517674"/>
            <a:ext cx="1008249" cy="1008249"/>
          </a:xfrm>
          <a:prstGeom prst="rect">
            <a:avLst/>
          </a:prstGeom>
          <a:noFill/>
          <a:ln>
            <a:noFill/>
          </a:ln>
        </p:spPr>
      </p:pic>
      <p:sp>
        <p:nvSpPr>
          <p:cNvPr id="222" name="Shape 222"/>
          <p:cNvSpPr txBox="1"/>
          <p:nvPr/>
        </p:nvSpPr>
        <p:spPr>
          <a:xfrm>
            <a:off x="3491725" y="2375925"/>
            <a:ext cx="2363100" cy="493200"/>
          </a:xfrm>
          <a:prstGeom prst="rect">
            <a:avLst/>
          </a:prstGeom>
          <a:noFill/>
          <a:ln>
            <a:noFill/>
          </a:ln>
        </p:spPr>
        <p:txBody>
          <a:bodyPr anchorCtr="0" anchor="t" bIns="91425" lIns="91425" rIns="91425" tIns="91425">
            <a:noAutofit/>
          </a:bodyPr>
          <a:lstStyle/>
          <a:p>
            <a:pPr lvl="0" rtl="0" algn="ctr">
              <a:spcBef>
                <a:spcPts val="0"/>
              </a:spcBef>
              <a:buNone/>
            </a:pPr>
            <a:r>
              <a:rPr lang="en" sz="2000"/>
              <a:t>ACH Operator</a:t>
            </a:r>
          </a:p>
          <a:p>
            <a:pPr lvl="0" rtl="0" algn="ctr">
              <a:spcBef>
                <a:spcPts val="0"/>
              </a:spcBef>
              <a:buNone/>
            </a:pPr>
            <a:r>
              <a:rPr lang="en" sz="2000"/>
              <a:t>(Federal Reserve)</a:t>
            </a:r>
          </a:p>
        </p:txBody>
      </p:sp>
      <p:sp>
        <p:nvSpPr>
          <p:cNvPr id="223" name="Shape 223"/>
          <p:cNvSpPr txBox="1"/>
          <p:nvPr/>
        </p:nvSpPr>
        <p:spPr>
          <a:xfrm>
            <a:off x="5982537" y="2375925"/>
            <a:ext cx="25971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Receiving Depository Financial Institution</a:t>
            </a:r>
          </a:p>
        </p:txBody>
      </p:sp>
      <p:pic>
        <p:nvPicPr>
          <p:cNvPr id="224" name="Shape 224"/>
          <p:cNvPicPr preferRelativeResize="0"/>
          <p:nvPr/>
        </p:nvPicPr>
        <p:blipFill>
          <a:blip r:embed="rId4">
            <a:alphaModFix/>
          </a:blip>
          <a:stretch>
            <a:fillRect/>
          </a:stretch>
        </p:blipFill>
        <p:spPr>
          <a:xfrm>
            <a:off x="1393612" y="1144125"/>
            <a:ext cx="1252775" cy="1252775"/>
          </a:xfrm>
          <a:prstGeom prst="rect">
            <a:avLst/>
          </a:prstGeom>
          <a:noFill/>
          <a:ln>
            <a:noFill/>
          </a:ln>
        </p:spPr>
      </p:pic>
      <p:sp>
        <p:nvSpPr>
          <p:cNvPr id="225" name="Shape 225"/>
          <p:cNvSpPr txBox="1"/>
          <p:nvPr/>
        </p:nvSpPr>
        <p:spPr>
          <a:xfrm>
            <a:off x="654550" y="2396900"/>
            <a:ext cx="27309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Originating Depository Financial Institution</a:t>
            </a:r>
          </a:p>
        </p:txBody>
      </p:sp>
      <p:sp>
        <p:nvSpPr>
          <p:cNvPr id="226" name="Shape 226"/>
          <p:cNvSpPr txBox="1"/>
          <p:nvPr/>
        </p:nvSpPr>
        <p:spPr>
          <a:xfrm>
            <a:off x="6693540" y="4525925"/>
            <a:ext cx="1310700" cy="493200"/>
          </a:xfrm>
          <a:prstGeom prst="rect">
            <a:avLst/>
          </a:prstGeom>
          <a:noFill/>
          <a:ln>
            <a:noFill/>
          </a:ln>
        </p:spPr>
        <p:txBody>
          <a:bodyPr anchorCtr="0" anchor="t" bIns="91425" lIns="91425" rIns="91425" tIns="91425">
            <a:noAutofit/>
          </a:bodyPr>
          <a:lstStyle/>
          <a:p>
            <a:pPr lvl="0" rtl="0">
              <a:spcBef>
                <a:spcPts val="0"/>
              </a:spcBef>
              <a:buNone/>
            </a:pPr>
            <a:r>
              <a:rPr lang="en" sz="2000"/>
              <a:t>Receiver</a:t>
            </a:r>
          </a:p>
        </p:txBody>
      </p:sp>
      <p:pic>
        <p:nvPicPr>
          <p:cNvPr id="227" name="Shape 227"/>
          <p:cNvPicPr preferRelativeResize="0"/>
          <p:nvPr/>
        </p:nvPicPr>
        <p:blipFill>
          <a:blip r:embed="rId6">
            <a:alphaModFix/>
          </a:blip>
          <a:stretch>
            <a:fillRect/>
          </a:stretch>
        </p:blipFill>
        <p:spPr>
          <a:xfrm>
            <a:off x="1244154" y="3437450"/>
            <a:ext cx="1551720" cy="1168675"/>
          </a:xfrm>
          <a:prstGeom prst="rect">
            <a:avLst/>
          </a:prstGeom>
          <a:noFill/>
          <a:ln>
            <a:noFill/>
          </a:ln>
        </p:spPr>
      </p:pic>
      <p:sp>
        <p:nvSpPr>
          <p:cNvPr id="228" name="Shape 228"/>
          <p:cNvSpPr txBox="1"/>
          <p:nvPr/>
        </p:nvSpPr>
        <p:spPr>
          <a:xfrm>
            <a:off x="1364640" y="4538975"/>
            <a:ext cx="1310699" cy="493200"/>
          </a:xfrm>
          <a:prstGeom prst="rect">
            <a:avLst/>
          </a:prstGeom>
          <a:noFill/>
          <a:ln>
            <a:noFill/>
          </a:ln>
        </p:spPr>
        <p:txBody>
          <a:bodyPr anchorCtr="0" anchor="t" bIns="91425" lIns="91425" rIns="91425" tIns="91425">
            <a:noAutofit/>
          </a:bodyPr>
          <a:lstStyle/>
          <a:p>
            <a:pPr lvl="0" rtl="0">
              <a:spcBef>
                <a:spcPts val="0"/>
              </a:spcBef>
              <a:buNone/>
            </a:pPr>
            <a:r>
              <a:rPr lang="en" sz="2000"/>
              <a:t>Originator</a:t>
            </a:r>
          </a:p>
        </p:txBody>
      </p:sp>
      <p:cxnSp>
        <p:nvCxnSpPr>
          <p:cNvPr id="229" name="Shape 229"/>
          <p:cNvCxnSpPr/>
          <p:nvPr/>
        </p:nvCxnSpPr>
        <p:spPr>
          <a:xfrm rot="10800000">
            <a:off x="7281089" y="3138825"/>
            <a:ext cx="0" cy="277800"/>
          </a:xfrm>
          <a:prstGeom prst="straightConnector1">
            <a:avLst/>
          </a:prstGeom>
          <a:noFill/>
          <a:ln cap="flat" cmpd="sng" w="38100">
            <a:solidFill>
              <a:schemeClr val="dk2"/>
            </a:solidFill>
            <a:prstDash val="solid"/>
            <a:round/>
            <a:headEnd len="lg" w="lg" type="none"/>
            <a:tailEnd len="lg" w="lg" type="none"/>
          </a:ln>
        </p:spPr>
      </p:cxnSp>
      <p:cxnSp>
        <p:nvCxnSpPr>
          <p:cNvPr id="230" name="Shape 230"/>
          <p:cNvCxnSpPr/>
          <p:nvPr/>
        </p:nvCxnSpPr>
        <p:spPr>
          <a:xfrm>
            <a:off x="2646387" y="1770512"/>
            <a:ext cx="1242000" cy="0"/>
          </a:xfrm>
          <a:prstGeom prst="straightConnector1">
            <a:avLst/>
          </a:prstGeom>
          <a:noFill/>
          <a:ln cap="flat" cmpd="sng" w="38100">
            <a:solidFill>
              <a:schemeClr val="dk2"/>
            </a:solidFill>
            <a:prstDash val="solid"/>
            <a:round/>
            <a:headEnd len="lg" w="lg" type="none"/>
            <a:tailEnd len="lg" w="lg" type="none"/>
          </a:ln>
        </p:spPr>
      </p:cxnSp>
      <p:cxnSp>
        <p:nvCxnSpPr>
          <p:cNvPr id="231" name="Shape 231"/>
          <p:cNvCxnSpPr/>
          <p:nvPr/>
        </p:nvCxnSpPr>
        <p:spPr>
          <a:xfrm rot="10800000">
            <a:off x="5303199" y="1756787"/>
            <a:ext cx="1351500" cy="0"/>
          </a:xfrm>
          <a:prstGeom prst="straightConnector1">
            <a:avLst/>
          </a:prstGeom>
          <a:noFill/>
          <a:ln cap="flat" cmpd="sng" w="38100">
            <a:solidFill>
              <a:schemeClr val="dk2"/>
            </a:solidFill>
            <a:prstDash val="solid"/>
            <a:round/>
            <a:headEnd len="lg" w="lg" type="none"/>
            <a:tailEnd len="lg" w="lg" type="none"/>
          </a:ln>
        </p:spPr>
      </p:cxnSp>
      <p:cxnSp>
        <p:nvCxnSpPr>
          <p:cNvPr id="232" name="Shape 232"/>
          <p:cNvCxnSpPr>
            <a:stCxn id="227" idx="0"/>
            <a:endCxn id="225" idx="2"/>
          </p:cNvCxnSpPr>
          <p:nvPr/>
        </p:nvCxnSpPr>
        <p:spPr>
          <a:xfrm rot="10800000">
            <a:off x="2020014" y="3159650"/>
            <a:ext cx="0" cy="2778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Automated Clearing House (ACH)</a:t>
            </a:r>
          </a:p>
        </p:txBody>
      </p:sp>
      <p:pic>
        <p:nvPicPr>
          <p:cNvPr id="238" name="Shape 238"/>
          <p:cNvPicPr preferRelativeResize="0"/>
          <p:nvPr/>
        </p:nvPicPr>
        <p:blipFill>
          <a:blip r:embed="rId3">
            <a:alphaModFix/>
          </a:blip>
          <a:stretch>
            <a:fillRect/>
          </a:stretch>
        </p:blipFill>
        <p:spPr>
          <a:xfrm>
            <a:off x="3999473" y="1144125"/>
            <a:ext cx="1168675" cy="1168675"/>
          </a:xfrm>
          <a:prstGeom prst="rect">
            <a:avLst/>
          </a:prstGeom>
          <a:noFill/>
          <a:ln>
            <a:noFill/>
          </a:ln>
        </p:spPr>
      </p:pic>
      <p:pic>
        <p:nvPicPr>
          <p:cNvPr id="239" name="Shape 239"/>
          <p:cNvPicPr preferRelativeResize="0"/>
          <p:nvPr/>
        </p:nvPicPr>
        <p:blipFill>
          <a:blip r:embed="rId4">
            <a:alphaModFix/>
          </a:blip>
          <a:stretch>
            <a:fillRect/>
          </a:stretch>
        </p:blipFill>
        <p:spPr>
          <a:xfrm>
            <a:off x="6654699" y="1123149"/>
            <a:ext cx="1252775" cy="1252775"/>
          </a:xfrm>
          <a:prstGeom prst="rect">
            <a:avLst/>
          </a:prstGeom>
          <a:noFill/>
          <a:ln>
            <a:noFill/>
          </a:ln>
        </p:spPr>
      </p:pic>
      <p:pic>
        <p:nvPicPr>
          <p:cNvPr id="240" name="Shape 240"/>
          <p:cNvPicPr preferRelativeResize="0"/>
          <p:nvPr/>
        </p:nvPicPr>
        <p:blipFill>
          <a:blip r:embed="rId5">
            <a:alphaModFix/>
          </a:blip>
          <a:stretch>
            <a:fillRect/>
          </a:stretch>
        </p:blipFill>
        <p:spPr>
          <a:xfrm>
            <a:off x="6776974" y="3517674"/>
            <a:ext cx="1008249" cy="1008249"/>
          </a:xfrm>
          <a:prstGeom prst="rect">
            <a:avLst/>
          </a:prstGeom>
          <a:noFill/>
          <a:ln>
            <a:noFill/>
          </a:ln>
        </p:spPr>
      </p:pic>
      <p:sp>
        <p:nvSpPr>
          <p:cNvPr id="241" name="Shape 241"/>
          <p:cNvSpPr txBox="1"/>
          <p:nvPr/>
        </p:nvSpPr>
        <p:spPr>
          <a:xfrm>
            <a:off x="3491725" y="2375925"/>
            <a:ext cx="2363100" cy="493200"/>
          </a:xfrm>
          <a:prstGeom prst="rect">
            <a:avLst/>
          </a:prstGeom>
          <a:noFill/>
          <a:ln>
            <a:noFill/>
          </a:ln>
        </p:spPr>
        <p:txBody>
          <a:bodyPr anchorCtr="0" anchor="t" bIns="91425" lIns="91425" rIns="91425" tIns="91425">
            <a:noAutofit/>
          </a:bodyPr>
          <a:lstStyle/>
          <a:p>
            <a:pPr lvl="0" rtl="0" algn="ctr">
              <a:spcBef>
                <a:spcPts val="0"/>
              </a:spcBef>
              <a:buNone/>
            </a:pPr>
            <a:r>
              <a:rPr lang="en" sz="2000"/>
              <a:t>ACH Operator</a:t>
            </a:r>
          </a:p>
          <a:p>
            <a:pPr lvl="0" rtl="0" algn="ctr">
              <a:spcBef>
                <a:spcPts val="0"/>
              </a:spcBef>
              <a:buNone/>
            </a:pPr>
            <a:r>
              <a:rPr lang="en" sz="2000"/>
              <a:t>(Federal Reserve)</a:t>
            </a:r>
          </a:p>
        </p:txBody>
      </p:sp>
      <p:sp>
        <p:nvSpPr>
          <p:cNvPr id="242" name="Shape 242"/>
          <p:cNvSpPr txBox="1"/>
          <p:nvPr/>
        </p:nvSpPr>
        <p:spPr>
          <a:xfrm>
            <a:off x="5982537" y="2375925"/>
            <a:ext cx="25971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Receiving Depository Financial Institution</a:t>
            </a:r>
          </a:p>
        </p:txBody>
      </p:sp>
      <p:pic>
        <p:nvPicPr>
          <p:cNvPr id="243" name="Shape 243"/>
          <p:cNvPicPr preferRelativeResize="0"/>
          <p:nvPr/>
        </p:nvPicPr>
        <p:blipFill>
          <a:blip r:embed="rId4">
            <a:alphaModFix/>
          </a:blip>
          <a:stretch>
            <a:fillRect/>
          </a:stretch>
        </p:blipFill>
        <p:spPr>
          <a:xfrm>
            <a:off x="1393612" y="1144125"/>
            <a:ext cx="1252775" cy="1252775"/>
          </a:xfrm>
          <a:prstGeom prst="rect">
            <a:avLst/>
          </a:prstGeom>
          <a:noFill/>
          <a:ln>
            <a:noFill/>
          </a:ln>
        </p:spPr>
      </p:pic>
      <p:sp>
        <p:nvSpPr>
          <p:cNvPr id="244" name="Shape 244"/>
          <p:cNvSpPr txBox="1"/>
          <p:nvPr/>
        </p:nvSpPr>
        <p:spPr>
          <a:xfrm>
            <a:off x="654550" y="2396900"/>
            <a:ext cx="27309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Originating Depository Financial Institution</a:t>
            </a:r>
          </a:p>
        </p:txBody>
      </p:sp>
      <p:sp>
        <p:nvSpPr>
          <p:cNvPr id="245" name="Shape 245"/>
          <p:cNvSpPr txBox="1"/>
          <p:nvPr/>
        </p:nvSpPr>
        <p:spPr>
          <a:xfrm>
            <a:off x="6693540" y="4525925"/>
            <a:ext cx="1310700" cy="493200"/>
          </a:xfrm>
          <a:prstGeom prst="rect">
            <a:avLst/>
          </a:prstGeom>
          <a:noFill/>
          <a:ln>
            <a:noFill/>
          </a:ln>
        </p:spPr>
        <p:txBody>
          <a:bodyPr anchorCtr="0" anchor="t" bIns="91425" lIns="91425" rIns="91425" tIns="91425">
            <a:noAutofit/>
          </a:bodyPr>
          <a:lstStyle/>
          <a:p>
            <a:pPr lvl="0" rtl="0">
              <a:spcBef>
                <a:spcPts val="0"/>
              </a:spcBef>
              <a:buNone/>
            </a:pPr>
            <a:r>
              <a:rPr lang="en" sz="2000"/>
              <a:t>Receiver</a:t>
            </a:r>
          </a:p>
        </p:txBody>
      </p:sp>
      <p:pic>
        <p:nvPicPr>
          <p:cNvPr id="246" name="Shape 246"/>
          <p:cNvPicPr preferRelativeResize="0"/>
          <p:nvPr/>
        </p:nvPicPr>
        <p:blipFill>
          <a:blip r:embed="rId6">
            <a:alphaModFix/>
          </a:blip>
          <a:stretch>
            <a:fillRect/>
          </a:stretch>
        </p:blipFill>
        <p:spPr>
          <a:xfrm>
            <a:off x="1244154" y="3437450"/>
            <a:ext cx="1551720" cy="1168675"/>
          </a:xfrm>
          <a:prstGeom prst="rect">
            <a:avLst/>
          </a:prstGeom>
          <a:noFill/>
          <a:ln>
            <a:noFill/>
          </a:ln>
        </p:spPr>
      </p:pic>
      <p:sp>
        <p:nvSpPr>
          <p:cNvPr id="247" name="Shape 247"/>
          <p:cNvSpPr txBox="1"/>
          <p:nvPr/>
        </p:nvSpPr>
        <p:spPr>
          <a:xfrm>
            <a:off x="1364640" y="4538975"/>
            <a:ext cx="1310699" cy="493200"/>
          </a:xfrm>
          <a:prstGeom prst="rect">
            <a:avLst/>
          </a:prstGeom>
          <a:noFill/>
          <a:ln>
            <a:noFill/>
          </a:ln>
        </p:spPr>
        <p:txBody>
          <a:bodyPr anchorCtr="0" anchor="t" bIns="91425" lIns="91425" rIns="91425" tIns="91425">
            <a:noAutofit/>
          </a:bodyPr>
          <a:lstStyle/>
          <a:p>
            <a:pPr lvl="0" rtl="0">
              <a:spcBef>
                <a:spcPts val="0"/>
              </a:spcBef>
              <a:buNone/>
            </a:pPr>
            <a:r>
              <a:rPr lang="en" sz="2000"/>
              <a:t>Originator</a:t>
            </a:r>
          </a:p>
        </p:txBody>
      </p:sp>
      <p:cxnSp>
        <p:nvCxnSpPr>
          <p:cNvPr id="248" name="Shape 248"/>
          <p:cNvCxnSpPr/>
          <p:nvPr/>
        </p:nvCxnSpPr>
        <p:spPr>
          <a:xfrm rot="10800000">
            <a:off x="7281089" y="3138825"/>
            <a:ext cx="0" cy="277800"/>
          </a:xfrm>
          <a:prstGeom prst="straightConnector1">
            <a:avLst/>
          </a:prstGeom>
          <a:noFill/>
          <a:ln cap="flat" cmpd="sng" w="38100">
            <a:solidFill>
              <a:schemeClr val="dk2"/>
            </a:solidFill>
            <a:prstDash val="solid"/>
            <a:round/>
            <a:headEnd len="lg" w="lg" type="none"/>
            <a:tailEnd len="lg" w="lg" type="none"/>
          </a:ln>
        </p:spPr>
      </p:cxnSp>
      <p:cxnSp>
        <p:nvCxnSpPr>
          <p:cNvPr id="249" name="Shape 249"/>
          <p:cNvCxnSpPr/>
          <p:nvPr/>
        </p:nvCxnSpPr>
        <p:spPr>
          <a:xfrm rot="10800000">
            <a:off x="5303199" y="1756787"/>
            <a:ext cx="1351500" cy="0"/>
          </a:xfrm>
          <a:prstGeom prst="straightConnector1">
            <a:avLst/>
          </a:prstGeom>
          <a:noFill/>
          <a:ln cap="flat" cmpd="sng" w="38100">
            <a:solidFill>
              <a:schemeClr val="dk2"/>
            </a:solidFill>
            <a:prstDash val="solid"/>
            <a:round/>
            <a:headEnd len="lg" w="lg" type="none"/>
            <a:tailEnd len="lg" w="lg" type="none"/>
          </a:ln>
        </p:spPr>
      </p:cxnSp>
      <p:cxnSp>
        <p:nvCxnSpPr>
          <p:cNvPr id="250" name="Shape 250"/>
          <p:cNvCxnSpPr/>
          <p:nvPr/>
        </p:nvCxnSpPr>
        <p:spPr>
          <a:xfrm rot="10800000">
            <a:off x="2020014" y="3159650"/>
            <a:ext cx="0" cy="277800"/>
          </a:xfrm>
          <a:prstGeom prst="straightConnector1">
            <a:avLst/>
          </a:prstGeom>
          <a:noFill/>
          <a:ln cap="flat" cmpd="sng" w="38100">
            <a:solidFill>
              <a:srgbClr val="990000"/>
            </a:solidFill>
            <a:prstDash val="solid"/>
            <a:round/>
            <a:headEnd len="lg" w="lg" type="none"/>
            <a:tailEnd len="lg" w="lg" type="triangle"/>
          </a:ln>
        </p:spPr>
      </p:cxnSp>
      <p:cxnSp>
        <p:nvCxnSpPr>
          <p:cNvPr id="251" name="Shape 251"/>
          <p:cNvCxnSpPr/>
          <p:nvPr/>
        </p:nvCxnSpPr>
        <p:spPr>
          <a:xfrm>
            <a:off x="2646400" y="1758762"/>
            <a:ext cx="1232100" cy="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Automated Clearing House (ACH)</a:t>
            </a:r>
          </a:p>
        </p:txBody>
      </p:sp>
      <p:pic>
        <p:nvPicPr>
          <p:cNvPr id="257" name="Shape 257"/>
          <p:cNvPicPr preferRelativeResize="0"/>
          <p:nvPr/>
        </p:nvPicPr>
        <p:blipFill>
          <a:blip r:embed="rId3">
            <a:alphaModFix/>
          </a:blip>
          <a:stretch>
            <a:fillRect/>
          </a:stretch>
        </p:blipFill>
        <p:spPr>
          <a:xfrm>
            <a:off x="3999473" y="1144125"/>
            <a:ext cx="1168675" cy="1168675"/>
          </a:xfrm>
          <a:prstGeom prst="rect">
            <a:avLst/>
          </a:prstGeom>
          <a:noFill/>
          <a:ln>
            <a:noFill/>
          </a:ln>
        </p:spPr>
      </p:pic>
      <p:pic>
        <p:nvPicPr>
          <p:cNvPr id="258" name="Shape 258"/>
          <p:cNvPicPr preferRelativeResize="0"/>
          <p:nvPr/>
        </p:nvPicPr>
        <p:blipFill>
          <a:blip r:embed="rId4">
            <a:alphaModFix/>
          </a:blip>
          <a:stretch>
            <a:fillRect/>
          </a:stretch>
        </p:blipFill>
        <p:spPr>
          <a:xfrm>
            <a:off x="6654699" y="1123149"/>
            <a:ext cx="1252775" cy="1252775"/>
          </a:xfrm>
          <a:prstGeom prst="rect">
            <a:avLst/>
          </a:prstGeom>
          <a:noFill/>
          <a:ln>
            <a:noFill/>
          </a:ln>
        </p:spPr>
      </p:pic>
      <p:pic>
        <p:nvPicPr>
          <p:cNvPr id="259" name="Shape 259"/>
          <p:cNvPicPr preferRelativeResize="0"/>
          <p:nvPr/>
        </p:nvPicPr>
        <p:blipFill>
          <a:blip r:embed="rId5">
            <a:alphaModFix/>
          </a:blip>
          <a:stretch>
            <a:fillRect/>
          </a:stretch>
        </p:blipFill>
        <p:spPr>
          <a:xfrm>
            <a:off x="6776974" y="3517674"/>
            <a:ext cx="1008249" cy="1008249"/>
          </a:xfrm>
          <a:prstGeom prst="rect">
            <a:avLst/>
          </a:prstGeom>
          <a:noFill/>
          <a:ln>
            <a:noFill/>
          </a:ln>
        </p:spPr>
      </p:pic>
      <p:sp>
        <p:nvSpPr>
          <p:cNvPr id="260" name="Shape 260"/>
          <p:cNvSpPr txBox="1"/>
          <p:nvPr/>
        </p:nvSpPr>
        <p:spPr>
          <a:xfrm>
            <a:off x="3491725" y="2375925"/>
            <a:ext cx="2363100" cy="493200"/>
          </a:xfrm>
          <a:prstGeom prst="rect">
            <a:avLst/>
          </a:prstGeom>
          <a:noFill/>
          <a:ln>
            <a:noFill/>
          </a:ln>
        </p:spPr>
        <p:txBody>
          <a:bodyPr anchorCtr="0" anchor="t" bIns="91425" lIns="91425" rIns="91425" tIns="91425">
            <a:noAutofit/>
          </a:bodyPr>
          <a:lstStyle/>
          <a:p>
            <a:pPr lvl="0" rtl="0" algn="ctr">
              <a:spcBef>
                <a:spcPts val="0"/>
              </a:spcBef>
              <a:buNone/>
            </a:pPr>
            <a:r>
              <a:rPr lang="en" sz="2000"/>
              <a:t>ACH Operator</a:t>
            </a:r>
          </a:p>
          <a:p>
            <a:pPr lvl="0" rtl="0" algn="ctr">
              <a:spcBef>
                <a:spcPts val="0"/>
              </a:spcBef>
              <a:buNone/>
            </a:pPr>
            <a:r>
              <a:rPr lang="en" sz="2000"/>
              <a:t>(Federal Reserve)</a:t>
            </a:r>
          </a:p>
        </p:txBody>
      </p:sp>
      <p:sp>
        <p:nvSpPr>
          <p:cNvPr id="261" name="Shape 261"/>
          <p:cNvSpPr txBox="1"/>
          <p:nvPr/>
        </p:nvSpPr>
        <p:spPr>
          <a:xfrm>
            <a:off x="5982537" y="2375925"/>
            <a:ext cx="25971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Receiving Depository Financial Institution</a:t>
            </a:r>
          </a:p>
        </p:txBody>
      </p:sp>
      <p:pic>
        <p:nvPicPr>
          <p:cNvPr id="262" name="Shape 262"/>
          <p:cNvPicPr preferRelativeResize="0"/>
          <p:nvPr/>
        </p:nvPicPr>
        <p:blipFill>
          <a:blip r:embed="rId4">
            <a:alphaModFix/>
          </a:blip>
          <a:stretch>
            <a:fillRect/>
          </a:stretch>
        </p:blipFill>
        <p:spPr>
          <a:xfrm>
            <a:off x="1393612" y="1144125"/>
            <a:ext cx="1252775" cy="1252775"/>
          </a:xfrm>
          <a:prstGeom prst="rect">
            <a:avLst/>
          </a:prstGeom>
          <a:noFill/>
          <a:ln>
            <a:noFill/>
          </a:ln>
        </p:spPr>
      </p:pic>
      <p:sp>
        <p:nvSpPr>
          <p:cNvPr id="263" name="Shape 263"/>
          <p:cNvSpPr txBox="1"/>
          <p:nvPr/>
        </p:nvSpPr>
        <p:spPr>
          <a:xfrm>
            <a:off x="654550" y="2396900"/>
            <a:ext cx="27309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Originating Depository Financial Institution</a:t>
            </a:r>
          </a:p>
        </p:txBody>
      </p:sp>
      <p:sp>
        <p:nvSpPr>
          <p:cNvPr id="264" name="Shape 264"/>
          <p:cNvSpPr txBox="1"/>
          <p:nvPr/>
        </p:nvSpPr>
        <p:spPr>
          <a:xfrm>
            <a:off x="6693540" y="4525925"/>
            <a:ext cx="1310700" cy="493200"/>
          </a:xfrm>
          <a:prstGeom prst="rect">
            <a:avLst/>
          </a:prstGeom>
          <a:noFill/>
          <a:ln>
            <a:noFill/>
          </a:ln>
        </p:spPr>
        <p:txBody>
          <a:bodyPr anchorCtr="0" anchor="t" bIns="91425" lIns="91425" rIns="91425" tIns="91425">
            <a:noAutofit/>
          </a:bodyPr>
          <a:lstStyle/>
          <a:p>
            <a:pPr lvl="0" rtl="0">
              <a:spcBef>
                <a:spcPts val="0"/>
              </a:spcBef>
              <a:buNone/>
            </a:pPr>
            <a:r>
              <a:rPr lang="en" sz="2000"/>
              <a:t>Receiver</a:t>
            </a:r>
          </a:p>
        </p:txBody>
      </p:sp>
      <p:pic>
        <p:nvPicPr>
          <p:cNvPr id="265" name="Shape 265"/>
          <p:cNvPicPr preferRelativeResize="0"/>
          <p:nvPr/>
        </p:nvPicPr>
        <p:blipFill>
          <a:blip r:embed="rId6">
            <a:alphaModFix/>
          </a:blip>
          <a:stretch>
            <a:fillRect/>
          </a:stretch>
        </p:blipFill>
        <p:spPr>
          <a:xfrm>
            <a:off x="1244154" y="3437450"/>
            <a:ext cx="1551720" cy="1168675"/>
          </a:xfrm>
          <a:prstGeom prst="rect">
            <a:avLst/>
          </a:prstGeom>
          <a:noFill/>
          <a:ln>
            <a:noFill/>
          </a:ln>
        </p:spPr>
      </p:pic>
      <p:sp>
        <p:nvSpPr>
          <p:cNvPr id="266" name="Shape 266"/>
          <p:cNvSpPr txBox="1"/>
          <p:nvPr/>
        </p:nvSpPr>
        <p:spPr>
          <a:xfrm>
            <a:off x="1364640" y="4538975"/>
            <a:ext cx="1310699" cy="493200"/>
          </a:xfrm>
          <a:prstGeom prst="rect">
            <a:avLst/>
          </a:prstGeom>
          <a:noFill/>
          <a:ln>
            <a:noFill/>
          </a:ln>
        </p:spPr>
        <p:txBody>
          <a:bodyPr anchorCtr="0" anchor="t" bIns="91425" lIns="91425" rIns="91425" tIns="91425">
            <a:noAutofit/>
          </a:bodyPr>
          <a:lstStyle/>
          <a:p>
            <a:pPr lvl="0" rtl="0">
              <a:spcBef>
                <a:spcPts val="0"/>
              </a:spcBef>
              <a:buNone/>
            </a:pPr>
            <a:r>
              <a:rPr lang="en" sz="2000"/>
              <a:t>Originator</a:t>
            </a:r>
          </a:p>
        </p:txBody>
      </p:sp>
      <p:cxnSp>
        <p:nvCxnSpPr>
          <p:cNvPr id="267" name="Shape 267"/>
          <p:cNvCxnSpPr/>
          <p:nvPr/>
        </p:nvCxnSpPr>
        <p:spPr>
          <a:xfrm rot="10800000">
            <a:off x="7281089" y="3138825"/>
            <a:ext cx="0" cy="277800"/>
          </a:xfrm>
          <a:prstGeom prst="straightConnector1">
            <a:avLst/>
          </a:prstGeom>
          <a:noFill/>
          <a:ln cap="flat" cmpd="sng" w="38100">
            <a:solidFill>
              <a:schemeClr val="dk2"/>
            </a:solidFill>
            <a:prstDash val="solid"/>
            <a:round/>
            <a:headEnd len="lg" w="lg" type="none"/>
            <a:tailEnd len="lg" w="lg" type="none"/>
          </a:ln>
        </p:spPr>
      </p:cxnSp>
      <p:cxnSp>
        <p:nvCxnSpPr>
          <p:cNvPr id="268" name="Shape 268"/>
          <p:cNvCxnSpPr/>
          <p:nvPr/>
        </p:nvCxnSpPr>
        <p:spPr>
          <a:xfrm rot="10800000">
            <a:off x="2020014" y="3159650"/>
            <a:ext cx="0" cy="277800"/>
          </a:xfrm>
          <a:prstGeom prst="straightConnector1">
            <a:avLst/>
          </a:prstGeom>
          <a:noFill/>
          <a:ln cap="flat" cmpd="sng" w="38100">
            <a:solidFill>
              <a:srgbClr val="990000"/>
            </a:solidFill>
            <a:prstDash val="solid"/>
            <a:round/>
            <a:headEnd len="lg" w="lg" type="none"/>
            <a:tailEnd len="lg" w="lg" type="triangle"/>
          </a:ln>
        </p:spPr>
      </p:cxnSp>
      <p:cxnSp>
        <p:nvCxnSpPr>
          <p:cNvPr id="269" name="Shape 269"/>
          <p:cNvCxnSpPr/>
          <p:nvPr/>
        </p:nvCxnSpPr>
        <p:spPr>
          <a:xfrm>
            <a:off x="2646400" y="1758762"/>
            <a:ext cx="1232100" cy="0"/>
          </a:xfrm>
          <a:prstGeom prst="straightConnector1">
            <a:avLst/>
          </a:prstGeom>
          <a:noFill/>
          <a:ln cap="flat" cmpd="sng" w="38100">
            <a:solidFill>
              <a:srgbClr val="990000"/>
            </a:solidFill>
            <a:prstDash val="solid"/>
            <a:round/>
            <a:headEnd len="lg" w="lg" type="none"/>
            <a:tailEnd len="lg" w="lg" type="triangle"/>
          </a:ln>
        </p:spPr>
      </p:cxnSp>
      <p:cxnSp>
        <p:nvCxnSpPr>
          <p:cNvPr id="270" name="Shape 270"/>
          <p:cNvCxnSpPr/>
          <p:nvPr/>
        </p:nvCxnSpPr>
        <p:spPr>
          <a:xfrm>
            <a:off x="5295375" y="1770887"/>
            <a:ext cx="1232100" cy="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Automated Clearing House (ACH)</a:t>
            </a:r>
          </a:p>
        </p:txBody>
      </p:sp>
      <p:pic>
        <p:nvPicPr>
          <p:cNvPr id="276" name="Shape 276"/>
          <p:cNvPicPr preferRelativeResize="0"/>
          <p:nvPr/>
        </p:nvPicPr>
        <p:blipFill>
          <a:blip r:embed="rId3">
            <a:alphaModFix/>
          </a:blip>
          <a:stretch>
            <a:fillRect/>
          </a:stretch>
        </p:blipFill>
        <p:spPr>
          <a:xfrm>
            <a:off x="3999473" y="1144125"/>
            <a:ext cx="1168675" cy="1168675"/>
          </a:xfrm>
          <a:prstGeom prst="rect">
            <a:avLst/>
          </a:prstGeom>
          <a:noFill/>
          <a:ln>
            <a:noFill/>
          </a:ln>
        </p:spPr>
      </p:pic>
      <p:pic>
        <p:nvPicPr>
          <p:cNvPr id="277" name="Shape 277"/>
          <p:cNvPicPr preferRelativeResize="0"/>
          <p:nvPr/>
        </p:nvPicPr>
        <p:blipFill>
          <a:blip r:embed="rId4">
            <a:alphaModFix/>
          </a:blip>
          <a:stretch>
            <a:fillRect/>
          </a:stretch>
        </p:blipFill>
        <p:spPr>
          <a:xfrm>
            <a:off x="6654699" y="1123149"/>
            <a:ext cx="1252775" cy="1252775"/>
          </a:xfrm>
          <a:prstGeom prst="rect">
            <a:avLst/>
          </a:prstGeom>
          <a:noFill/>
          <a:ln>
            <a:noFill/>
          </a:ln>
        </p:spPr>
      </p:pic>
      <p:pic>
        <p:nvPicPr>
          <p:cNvPr id="278" name="Shape 278"/>
          <p:cNvPicPr preferRelativeResize="0"/>
          <p:nvPr/>
        </p:nvPicPr>
        <p:blipFill>
          <a:blip r:embed="rId5">
            <a:alphaModFix/>
          </a:blip>
          <a:stretch>
            <a:fillRect/>
          </a:stretch>
        </p:blipFill>
        <p:spPr>
          <a:xfrm>
            <a:off x="6776974" y="3517674"/>
            <a:ext cx="1008249" cy="1008249"/>
          </a:xfrm>
          <a:prstGeom prst="rect">
            <a:avLst/>
          </a:prstGeom>
          <a:noFill/>
          <a:ln>
            <a:noFill/>
          </a:ln>
        </p:spPr>
      </p:pic>
      <p:sp>
        <p:nvSpPr>
          <p:cNvPr id="279" name="Shape 279"/>
          <p:cNvSpPr txBox="1"/>
          <p:nvPr/>
        </p:nvSpPr>
        <p:spPr>
          <a:xfrm>
            <a:off x="3491725" y="2375925"/>
            <a:ext cx="2363100" cy="493200"/>
          </a:xfrm>
          <a:prstGeom prst="rect">
            <a:avLst/>
          </a:prstGeom>
          <a:noFill/>
          <a:ln>
            <a:noFill/>
          </a:ln>
        </p:spPr>
        <p:txBody>
          <a:bodyPr anchorCtr="0" anchor="t" bIns="91425" lIns="91425" rIns="91425" tIns="91425">
            <a:noAutofit/>
          </a:bodyPr>
          <a:lstStyle/>
          <a:p>
            <a:pPr lvl="0" rtl="0" algn="ctr">
              <a:spcBef>
                <a:spcPts val="0"/>
              </a:spcBef>
              <a:buNone/>
            </a:pPr>
            <a:r>
              <a:rPr lang="en" sz="2000"/>
              <a:t>ACH Operator</a:t>
            </a:r>
          </a:p>
          <a:p>
            <a:pPr lvl="0" rtl="0" algn="ctr">
              <a:spcBef>
                <a:spcPts val="0"/>
              </a:spcBef>
              <a:buNone/>
            </a:pPr>
            <a:r>
              <a:rPr lang="en" sz="2000"/>
              <a:t>(Federal Reserve)</a:t>
            </a:r>
          </a:p>
        </p:txBody>
      </p:sp>
      <p:sp>
        <p:nvSpPr>
          <p:cNvPr id="280" name="Shape 280"/>
          <p:cNvSpPr txBox="1"/>
          <p:nvPr/>
        </p:nvSpPr>
        <p:spPr>
          <a:xfrm>
            <a:off x="5982537" y="2375925"/>
            <a:ext cx="25971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Receiving Depository Financial Institution</a:t>
            </a:r>
          </a:p>
        </p:txBody>
      </p:sp>
      <p:pic>
        <p:nvPicPr>
          <p:cNvPr id="281" name="Shape 281"/>
          <p:cNvPicPr preferRelativeResize="0"/>
          <p:nvPr/>
        </p:nvPicPr>
        <p:blipFill>
          <a:blip r:embed="rId4">
            <a:alphaModFix/>
          </a:blip>
          <a:stretch>
            <a:fillRect/>
          </a:stretch>
        </p:blipFill>
        <p:spPr>
          <a:xfrm>
            <a:off x="1393612" y="1144125"/>
            <a:ext cx="1252775" cy="1252775"/>
          </a:xfrm>
          <a:prstGeom prst="rect">
            <a:avLst/>
          </a:prstGeom>
          <a:noFill/>
          <a:ln>
            <a:noFill/>
          </a:ln>
        </p:spPr>
      </p:pic>
      <p:sp>
        <p:nvSpPr>
          <p:cNvPr id="282" name="Shape 282"/>
          <p:cNvSpPr txBox="1"/>
          <p:nvPr/>
        </p:nvSpPr>
        <p:spPr>
          <a:xfrm>
            <a:off x="654550" y="2396900"/>
            <a:ext cx="2730900" cy="762900"/>
          </a:xfrm>
          <a:prstGeom prst="rect">
            <a:avLst/>
          </a:prstGeom>
          <a:noFill/>
          <a:ln>
            <a:noFill/>
          </a:ln>
        </p:spPr>
        <p:txBody>
          <a:bodyPr anchorCtr="0" anchor="t" bIns="91425" lIns="91425" rIns="91425" tIns="91425">
            <a:noAutofit/>
          </a:bodyPr>
          <a:lstStyle/>
          <a:p>
            <a:pPr lvl="0" rtl="0" algn="ctr">
              <a:spcBef>
                <a:spcPts val="0"/>
              </a:spcBef>
              <a:buNone/>
            </a:pPr>
            <a:r>
              <a:rPr lang="en" sz="2000"/>
              <a:t>Originating Depository Financial Institution</a:t>
            </a:r>
          </a:p>
        </p:txBody>
      </p:sp>
      <p:sp>
        <p:nvSpPr>
          <p:cNvPr id="283" name="Shape 283"/>
          <p:cNvSpPr txBox="1"/>
          <p:nvPr/>
        </p:nvSpPr>
        <p:spPr>
          <a:xfrm>
            <a:off x="6693540" y="4525925"/>
            <a:ext cx="1310700" cy="493200"/>
          </a:xfrm>
          <a:prstGeom prst="rect">
            <a:avLst/>
          </a:prstGeom>
          <a:noFill/>
          <a:ln>
            <a:noFill/>
          </a:ln>
        </p:spPr>
        <p:txBody>
          <a:bodyPr anchorCtr="0" anchor="t" bIns="91425" lIns="91425" rIns="91425" tIns="91425">
            <a:noAutofit/>
          </a:bodyPr>
          <a:lstStyle/>
          <a:p>
            <a:pPr lvl="0" rtl="0">
              <a:spcBef>
                <a:spcPts val="0"/>
              </a:spcBef>
              <a:buNone/>
            </a:pPr>
            <a:r>
              <a:rPr lang="en" sz="2000"/>
              <a:t>Receiver</a:t>
            </a:r>
          </a:p>
        </p:txBody>
      </p:sp>
      <p:pic>
        <p:nvPicPr>
          <p:cNvPr id="284" name="Shape 284"/>
          <p:cNvPicPr preferRelativeResize="0"/>
          <p:nvPr/>
        </p:nvPicPr>
        <p:blipFill>
          <a:blip r:embed="rId6">
            <a:alphaModFix/>
          </a:blip>
          <a:stretch>
            <a:fillRect/>
          </a:stretch>
        </p:blipFill>
        <p:spPr>
          <a:xfrm>
            <a:off x="1244154" y="3437450"/>
            <a:ext cx="1551720" cy="1168675"/>
          </a:xfrm>
          <a:prstGeom prst="rect">
            <a:avLst/>
          </a:prstGeom>
          <a:noFill/>
          <a:ln>
            <a:noFill/>
          </a:ln>
        </p:spPr>
      </p:pic>
      <p:sp>
        <p:nvSpPr>
          <p:cNvPr id="285" name="Shape 285"/>
          <p:cNvSpPr txBox="1"/>
          <p:nvPr/>
        </p:nvSpPr>
        <p:spPr>
          <a:xfrm>
            <a:off x="1364640" y="4538975"/>
            <a:ext cx="1310699" cy="493200"/>
          </a:xfrm>
          <a:prstGeom prst="rect">
            <a:avLst/>
          </a:prstGeom>
          <a:noFill/>
          <a:ln>
            <a:noFill/>
          </a:ln>
        </p:spPr>
        <p:txBody>
          <a:bodyPr anchorCtr="0" anchor="t" bIns="91425" lIns="91425" rIns="91425" tIns="91425">
            <a:noAutofit/>
          </a:bodyPr>
          <a:lstStyle/>
          <a:p>
            <a:pPr lvl="0" rtl="0">
              <a:spcBef>
                <a:spcPts val="0"/>
              </a:spcBef>
              <a:buNone/>
            </a:pPr>
            <a:r>
              <a:rPr lang="en" sz="2000"/>
              <a:t>Originator</a:t>
            </a:r>
          </a:p>
        </p:txBody>
      </p:sp>
      <p:cxnSp>
        <p:nvCxnSpPr>
          <p:cNvPr id="286" name="Shape 286"/>
          <p:cNvCxnSpPr/>
          <p:nvPr/>
        </p:nvCxnSpPr>
        <p:spPr>
          <a:xfrm rot="10800000">
            <a:off x="2020014" y="3159650"/>
            <a:ext cx="0" cy="277800"/>
          </a:xfrm>
          <a:prstGeom prst="straightConnector1">
            <a:avLst/>
          </a:prstGeom>
          <a:noFill/>
          <a:ln cap="flat" cmpd="sng" w="38100">
            <a:solidFill>
              <a:srgbClr val="990000"/>
            </a:solidFill>
            <a:prstDash val="solid"/>
            <a:round/>
            <a:headEnd len="lg" w="lg" type="none"/>
            <a:tailEnd len="lg" w="lg" type="triangle"/>
          </a:ln>
        </p:spPr>
      </p:cxnSp>
      <p:cxnSp>
        <p:nvCxnSpPr>
          <p:cNvPr id="287" name="Shape 287"/>
          <p:cNvCxnSpPr/>
          <p:nvPr/>
        </p:nvCxnSpPr>
        <p:spPr>
          <a:xfrm>
            <a:off x="2646400" y="1758762"/>
            <a:ext cx="1232100" cy="0"/>
          </a:xfrm>
          <a:prstGeom prst="straightConnector1">
            <a:avLst/>
          </a:prstGeom>
          <a:noFill/>
          <a:ln cap="flat" cmpd="sng" w="38100">
            <a:solidFill>
              <a:srgbClr val="990000"/>
            </a:solidFill>
            <a:prstDash val="solid"/>
            <a:round/>
            <a:headEnd len="lg" w="lg" type="none"/>
            <a:tailEnd len="lg" w="lg" type="triangle"/>
          </a:ln>
        </p:spPr>
      </p:cxnSp>
      <p:cxnSp>
        <p:nvCxnSpPr>
          <p:cNvPr id="288" name="Shape 288"/>
          <p:cNvCxnSpPr/>
          <p:nvPr/>
        </p:nvCxnSpPr>
        <p:spPr>
          <a:xfrm>
            <a:off x="5295375" y="1770887"/>
            <a:ext cx="1232100" cy="0"/>
          </a:xfrm>
          <a:prstGeom prst="straightConnector1">
            <a:avLst/>
          </a:prstGeom>
          <a:noFill/>
          <a:ln cap="flat" cmpd="sng" w="38100">
            <a:solidFill>
              <a:srgbClr val="990000"/>
            </a:solidFill>
            <a:prstDash val="solid"/>
            <a:round/>
            <a:headEnd len="lg" w="lg" type="none"/>
            <a:tailEnd len="lg" w="lg" type="triangle"/>
          </a:ln>
        </p:spPr>
      </p:cxnSp>
      <p:cxnSp>
        <p:nvCxnSpPr>
          <p:cNvPr id="289" name="Shape 289"/>
          <p:cNvCxnSpPr/>
          <p:nvPr/>
        </p:nvCxnSpPr>
        <p:spPr>
          <a:xfrm>
            <a:off x="7281075" y="3138825"/>
            <a:ext cx="0" cy="2784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ACH Returns</a:t>
            </a:r>
          </a:p>
        </p:txBody>
      </p:sp>
      <p:sp>
        <p:nvSpPr>
          <p:cNvPr id="295" name="Shape 29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marR="0" rtl="0" algn="l">
              <a:lnSpc>
                <a:spcPct val="115000"/>
              </a:lnSpc>
              <a:spcBef>
                <a:spcPts val="0"/>
              </a:spcBef>
              <a:spcAft>
                <a:spcPts val="1600"/>
              </a:spcAft>
              <a:buClr>
                <a:schemeClr val="dk2"/>
              </a:buClr>
              <a:buSzPct val="100000"/>
              <a:buFont typeface="Arial"/>
              <a:buChar char="-"/>
            </a:pPr>
            <a:r>
              <a:rPr lang="en" sz="2800"/>
              <a:t>Payments are returned if insufficient funds, account closed, unauthorized debit, etc.</a:t>
            </a:r>
          </a:p>
          <a:p>
            <a:pPr indent="-406400" lvl="0" marL="457200" marR="0" rtl="0" algn="l">
              <a:lnSpc>
                <a:spcPct val="115000"/>
              </a:lnSpc>
              <a:spcBef>
                <a:spcPts val="0"/>
              </a:spcBef>
              <a:spcAft>
                <a:spcPts val="1600"/>
              </a:spcAft>
              <a:buSzPct val="100000"/>
              <a:buChar char="-"/>
            </a:pPr>
            <a:r>
              <a:rPr lang="en" sz="2800"/>
              <a:t>RDFI has 24 hours to return for insufficient funds</a:t>
            </a:r>
          </a:p>
          <a:p>
            <a:pPr indent="-406400" lvl="0" marL="457200" marR="0" rtl="0" algn="l">
              <a:lnSpc>
                <a:spcPct val="115000"/>
              </a:lnSpc>
              <a:spcBef>
                <a:spcPts val="0"/>
              </a:spcBef>
              <a:spcAft>
                <a:spcPts val="1600"/>
              </a:spcAft>
              <a:buSzPct val="100000"/>
              <a:buChar char="-"/>
            </a:pPr>
            <a:r>
              <a:rPr lang="en" sz="2800"/>
              <a:t>Receiver has 60 days to issue a chargeback</a:t>
            </a:r>
          </a:p>
          <a:p>
            <a:pPr indent="-406400" lvl="0" marL="457200" marR="0" rtl="0" algn="l">
              <a:lnSpc>
                <a:spcPct val="115000"/>
              </a:lnSpc>
              <a:spcBef>
                <a:spcPts val="0"/>
              </a:spcBef>
              <a:spcAft>
                <a:spcPts val="1600"/>
              </a:spcAft>
              <a:buSzPct val="100000"/>
              <a:buChar char="-"/>
            </a:pPr>
            <a:r>
              <a:rPr lang="en" sz="2800"/>
              <a:t>“No news is good news”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How Bitcoin Works</a:t>
            </a:r>
          </a:p>
        </p:txBody>
      </p:sp>
      <p:pic>
        <p:nvPicPr>
          <p:cNvPr id="301" name="Shape 301"/>
          <p:cNvPicPr preferRelativeResize="0"/>
          <p:nvPr/>
        </p:nvPicPr>
        <p:blipFill>
          <a:blip r:embed="rId3">
            <a:alphaModFix/>
          </a:blip>
          <a:stretch>
            <a:fillRect/>
          </a:stretch>
        </p:blipFill>
        <p:spPr>
          <a:xfrm>
            <a:off x="2817437" y="1193875"/>
            <a:ext cx="3509124" cy="3509124"/>
          </a:xfrm>
          <a:prstGeom prst="rect">
            <a:avLst/>
          </a:prstGeom>
          <a:noFill/>
          <a:ln>
            <a:noFill/>
          </a:ln>
        </p:spPr>
      </p:pic>
      <p:sp>
        <p:nvSpPr>
          <p:cNvPr id="302" name="Shape 302"/>
          <p:cNvSpPr txBox="1"/>
          <p:nvPr/>
        </p:nvSpPr>
        <p:spPr>
          <a:xfrm>
            <a:off x="1956750" y="4621150"/>
            <a:ext cx="5230500" cy="413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History of Coinbase</a:t>
            </a:r>
          </a:p>
        </p:txBody>
      </p:sp>
      <p:pic>
        <p:nvPicPr>
          <p:cNvPr id="60" name="Shape 60"/>
          <p:cNvPicPr preferRelativeResize="0"/>
          <p:nvPr/>
        </p:nvPicPr>
        <p:blipFill>
          <a:blip r:embed="rId3">
            <a:alphaModFix/>
          </a:blip>
          <a:stretch>
            <a:fillRect/>
          </a:stretch>
        </p:blipFill>
        <p:spPr>
          <a:xfrm>
            <a:off x="5012149" y="3684400"/>
            <a:ext cx="754500" cy="805371"/>
          </a:xfrm>
          <a:prstGeom prst="rect">
            <a:avLst/>
          </a:prstGeom>
          <a:noFill/>
          <a:ln>
            <a:noFill/>
          </a:ln>
        </p:spPr>
      </p:pic>
      <p:cxnSp>
        <p:nvCxnSpPr>
          <p:cNvPr id="61" name="Shape 61"/>
          <p:cNvCxnSpPr/>
          <p:nvPr/>
        </p:nvCxnSpPr>
        <p:spPr>
          <a:xfrm>
            <a:off x="406250" y="2988900"/>
            <a:ext cx="8248500" cy="0"/>
          </a:xfrm>
          <a:prstGeom prst="straightConnector1">
            <a:avLst/>
          </a:prstGeom>
          <a:noFill/>
          <a:ln cap="flat" cmpd="sng" w="38100">
            <a:solidFill>
              <a:schemeClr val="dk2"/>
            </a:solidFill>
            <a:prstDash val="solid"/>
            <a:round/>
            <a:headEnd len="lg" w="lg" type="none"/>
            <a:tailEnd len="lg" w="lg" type="triangle"/>
          </a:ln>
        </p:spPr>
      </p:cxnSp>
      <p:sp>
        <p:nvSpPr>
          <p:cNvPr id="62" name="Shape 62"/>
          <p:cNvSpPr/>
          <p:nvPr/>
        </p:nvSpPr>
        <p:spPr>
          <a:xfrm>
            <a:off x="56585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2007862"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3449887"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a:off x="500470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6486512"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789580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 name="Shape 68"/>
          <p:cNvSpPr txBox="1"/>
          <p:nvPr/>
        </p:nvSpPr>
        <p:spPr>
          <a:xfrm>
            <a:off x="311700" y="3083250"/>
            <a:ext cx="754500" cy="362700"/>
          </a:xfrm>
          <a:prstGeom prst="rect">
            <a:avLst/>
          </a:prstGeom>
          <a:noFill/>
          <a:ln>
            <a:noFill/>
          </a:ln>
        </p:spPr>
        <p:txBody>
          <a:bodyPr anchorCtr="0" anchor="t" bIns="91425" lIns="91425" rIns="91425" tIns="91425">
            <a:noAutofit/>
          </a:bodyPr>
          <a:lstStyle/>
          <a:p>
            <a:pPr lvl="0">
              <a:spcBef>
                <a:spcPts val="0"/>
              </a:spcBef>
              <a:buNone/>
            </a:pPr>
            <a:r>
              <a:rPr lang="en" sz="1800"/>
              <a:t>2012</a:t>
            </a:r>
          </a:p>
        </p:txBody>
      </p:sp>
      <p:sp>
        <p:nvSpPr>
          <p:cNvPr id="69" name="Shape 69"/>
          <p:cNvSpPr txBox="1"/>
          <p:nvPr/>
        </p:nvSpPr>
        <p:spPr>
          <a:xfrm>
            <a:off x="1724975"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2013</a:t>
            </a:r>
          </a:p>
        </p:txBody>
      </p:sp>
      <p:sp>
        <p:nvSpPr>
          <p:cNvPr id="70" name="Shape 70"/>
          <p:cNvSpPr txBox="1"/>
          <p:nvPr/>
        </p:nvSpPr>
        <p:spPr>
          <a:xfrm>
            <a:off x="31991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2014</a:t>
            </a:r>
          </a:p>
        </p:txBody>
      </p:sp>
      <p:sp>
        <p:nvSpPr>
          <p:cNvPr id="71" name="Shape 71"/>
          <p:cNvSpPr txBox="1"/>
          <p:nvPr/>
        </p:nvSpPr>
        <p:spPr>
          <a:xfrm>
            <a:off x="472180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2015</a:t>
            </a:r>
          </a:p>
        </p:txBody>
      </p:sp>
      <p:sp>
        <p:nvSpPr>
          <p:cNvPr id="72" name="Shape 72"/>
          <p:cNvSpPr txBox="1"/>
          <p:nvPr/>
        </p:nvSpPr>
        <p:spPr>
          <a:xfrm>
            <a:off x="62444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2016</a:t>
            </a:r>
          </a:p>
        </p:txBody>
      </p:sp>
      <p:sp>
        <p:nvSpPr>
          <p:cNvPr id="73" name="Shape 73"/>
          <p:cNvSpPr txBox="1"/>
          <p:nvPr/>
        </p:nvSpPr>
        <p:spPr>
          <a:xfrm>
            <a:off x="76709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2017</a:t>
            </a:r>
          </a:p>
        </p:txBody>
      </p:sp>
      <p:cxnSp>
        <p:nvCxnSpPr>
          <p:cNvPr id="74" name="Shape 74"/>
          <p:cNvCxnSpPr/>
          <p:nvPr/>
        </p:nvCxnSpPr>
        <p:spPr>
          <a:xfrm rot="10800000">
            <a:off x="1109950" y="2372325"/>
            <a:ext cx="0" cy="609300"/>
          </a:xfrm>
          <a:prstGeom prst="straightConnector1">
            <a:avLst/>
          </a:prstGeom>
          <a:noFill/>
          <a:ln cap="flat" cmpd="sng" w="38100">
            <a:solidFill>
              <a:schemeClr val="dk2"/>
            </a:solidFill>
            <a:prstDash val="solid"/>
            <a:round/>
            <a:headEnd len="lg" w="lg" type="none"/>
            <a:tailEnd len="lg" w="lg" type="none"/>
          </a:ln>
        </p:spPr>
      </p:cxnSp>
      <p:pic>
        <p:nvPicPr>
          <p:cNvPr id="75" name="Shape 75"/>
          <p:cNvPicPr preferRelativeResize="0"/>
          <p:nvPr/>
        </p:nvPicPr>
        <p:blipFill>
          <a:blip r:embed="rId4">
            <a:alphaModFix/>
          </a:blip>
          <a:stretch>
            <a:fillRect/>
          </a:stretch>
        </p:blipFill>
        <p:spPr>
          <a:xfrm>
            <a:off x="700475" y="1111412"/>
            <a:ext cx="818925" cy="818925"/>
          </a:xfrm>
          <a:prstGeom prst="rect">
            <a:avLst/>
          </a:prstGeom>
          <a:noFill/>
          <a:ln>
            <a:noFill/>
          </a:ln>
        </p:spPr>
      </p:pic>
      <p:pic>
        <p:nvPicPr>
          <p:cNvPr id="76" name="Shape 76"/>
          <p:cNvPicPr preferRelativeResize="0"/>
          <p:nvPr/>
        </p:nvPicPr>
        <p:blipFill>
          <a:blip r:embed="rId5">
            <a:alphaModFix/>
          </a:blip>
          <a:stretch>
            <a:fillRect/>
          </a:stretch>
        </p:blipFill>
        <p:spPr>
          <a:xfrm>
            <a:off x="1299350" y="3663225"/>
            <a:ext cx="928100" cy="928100"/>
          </a:xfrm>
          <a:prstGeom prst="rect">
            <a:avLst/>
          </a:prstGeom>
          <a:noFill/>
          <a:ln>
            <a:noFill/>
          </a:ln>
        </p:spPr>
      </p:pic>
      <p:cxnSp>
        <p:nvCxnSpPr>
          <p:cNvPr id="77" name="Shape 77"/>
          <p:cNvCxnSpPr/>
          <p:nvPr/>
        </p:nvCxnSpPr>
        <p:spPr>
          <a:xfrm rot="10800000">
            <a:off x="4460750" y="2372325"/>
            <a:ext cx="0" cy="609300"/>
          </a:xfrm>
          <a:prstGeom prst="straightConnector1">
            <a:avLst/>
          </a:prstGeom>
          <a:noFill/>
          <a:ln cap="flat" cmpd="sng" w="38100">
            <a:solidFill>
              <a:schemeClr val="dk2"/>
            </a:solidFill>
            <a:prstDash val="solid"/>
            <a:round/>
            <a:headEnd len="lg" w="lg" type="none"/>
            <a:tailEnd len="lg" w="lg" type="none"/>
          </a:ln>
        </p:spPr>
      </p:cxnSp>
      <p:pic>
        <p:nvPicPr>
          <p:cNvPr id="78" name="Shape 78"/>
          <p:cNvPicPr preferRelativeResize="0"/>
          <p:nvPr/>
        </p:nvPicPr>
        <p:blipFill>
          <a:blip r:embed="rId6">
            <a:alphaModFix/>
          </a:blip>
          <a:stretch>
            <a:fillRect/>
          </a:stretch>
        </p:blipFill>
        <p:spPr>
          <a:xfrm>
            <a:off x="4051287" y="1106502"/>
            <a:ext cx="818925" cy="828760"/>
          </a:xfrm>
          <a:prstGeom prst="rect">
            <a:avLst/>
          </a:prstGeom>
          <a:noFill/>
          <a:ln>
            <a:noFill/>
          </a:ln>
        </p:spPr>
      </p:pic>
      <p:cxnSp>
        <p:nvCxnSpPr>
          <p:cNvPr id="79" name="Shape 79"/>
          <p:cNvCxnSpPr/>
          <p:nvPr/>
        </p:nvCxnSpPr>
        <p:spPr>
          <a:xfrm rot="10800000">
            <a:off x="5389400" y="2988900"/>
            <a:ext cx="0" cy="609300"/>
          </a:xfrm>
          <a:prstGeom prst="straightConnector1">
            <a:avLst/>
          </a:prstGeom>
          <a:noFill/>
          <a:ln cap="flat" cmpd="sng" w="38100">
            <a:solidFill>
              <a:schemeClr val="dk2"/>
            </a:solidFill>
            <a:prstDash val="solid"/>
            <a:round/>
            <a:headEnd len="lg" w="lg" type="none"/>
            <a:tailEnd len="lg" w="lg" type="none"/>
          </a:ln>
        </p:spPr>
      </p:cxnSp>
      <p:cxnSp>
        <p:nvCxnSpPr>
          <p:cNvPr id="80" name="Shape 80"/>
          <p:cNvCxnSpPr/>
          <p:nvPr/>
        </p:nvCxnSpPr>
        <p:spPr>
          <a:xfrm rot="10800000">
            <a:off x="7194850" y="2988900"/>
            <a:ext cx="0" cy="609300"/>
          </a:xfrm>
          <a:prstGeom prst="straightConnector1">
            <a:avLst/>
          </a:prstGeom>
          <a:noFill/>
          <a:ln cap="flat" cmpd="sng" w="38100">
            <a:solidFill>
              <a:schemeClr val="dk2"/>
            </a:solidFill>
            <a:prstDash val="solid"/>
            <a:round/>
            <a:headEnd len="lg" w="lg" type="none"/>
            <a:tailEnd len="lg" w="lg" type="none"/>
          </a:ln>
        </p:spPr>
      </p:cxnSp>
      <p:pic>
        <p:nvPicPr>
          <p:cNvPr id="81" name="Shape 81"/>
          <p:cNvPicPr preferRelativeResize="0"/>
          <p:nvPr/>
        </p:nvPicPr>
        <p:blipFill>
          <a:blip r:embed="rId7">
            <a:alphaModFix/>
          </a:blip>
          <a:stretch>
            <a:fillRect/>
          </a:stretch>
        </p:blipFill>
        <p:spPr>
          <a:xfrm>
            <a:off x="6752061" y="3684488"/>
            <a:ext cx="885575" cy="885575"/>
          </a:xfrm>
          <a:prstGeom prst="rect">
            <a:avLst/>
          </a:prstGeom>
          <a:noFill/>
          <a:ln>
            <a:noFill/>
          </a:ln>
        </p:spPr>
      </p:pic>
      <p:cxnSp>
        <p:nvCxnSpPr>
          <p:cNvPr id="82" name="Shape 82"/>
          <p:cNvCxnSpPr/>
          <p:nvPr/>
        </p:nvCxnSpPr>
        <p:spPr>
          <a:xfrm rot="10800000">
            <a:off x="6861175" y="2379600"/>
            <a:ext cx="0" cy="609300"/>
          </a:xfrm>
          <a:prstGeom prst="straightConnector1">
            <a:avLst/>
          </a:prstGeom>
          <a:noFill/>
          <a:ln cap="flat" cmpd="sng" w="38100">
            <a:solidFill>
              <a:schemeClr val="dk2"/>
            </a:solidFill>
            <a:prstDash val="solid"/>
            <a:round/>
            <a:headEnd len="lg" w="lg" type="none"/>
            <a:tailEnd len="lg" w="lg" type="none"/>
          </a:ln>
        </p:spPr>
      </p:cxnSp>
      <p:pic>
        <p:nvPicPr>
          <p:cNvPr id="83" name="Shape 83"/>
          <p:cNvPicPr preferRelativeResize="0"/>
          <p:nvPr/>
        </p:nvPicPr>
        <p:blipFill>
          <a:blip r:embed="rId8">
            <a:alphaModFix/>
          </a:blip>
          <a:stretch>
            <a:fillRect/>
          </a:stretch>
        </p:blipFill>
        <p:spPr>
          <a:xfrm>
            <a:off x="6380612" y="1106500"/>
            <a:ext cx="961118" cy="828774"/>
          </a:xfrm>
          <a:prstGeom prst="rect">
            <a:avLst/>
          </a:prstGeom>
          <a:noFill/>
          <a:ln>
            <a:noFill/>
          </a:ln>
        </p:spPr>
      </p:pic>
      <p:cxnSp>
        <p:nvCxnSpPr>
          <p:cNvPr id="84" name="Shape 84"/>
          <p:cNvCxnSpPr/>
          <p:nvPr/>
        </p:nvCxnSpPr>
        <p:spPr>
          <a:xfrm rot="10800000">
            <a:off x="1763400" y="2988900"/>
            <a:ext cx="0" cy="609300"/>
          </a:xfrm>
          <a:prstGeom prst="straightConnector1">
            <a:avLst/>
          </a:prstGeom>
          <a:noFill/>
          <a:ln cap="flat" cmpd="sng" w="38100">
            <a:solidFill>
              <a:schemeClr val="dk2"/>
            </a:solidFill>
            <a:prstDash val="solid"/>
            <a:round/>
            <a:headEnd len="lg" w="lg" type="none"/>
            <a:tailEnd len="lg" w="lg" type="none"/>
          </a:ln>
        </p:spPr>
      </p:cxnSp>
      <p:sp>
        <p:nvSpPr>
          <p:cNvPr id="85" name="Shape 85"/>
          <p:cNvSpPr txBox="1"/>
          <p:nvPr/>
        </p:nvSpPr>
        <p:spPr>
          <a:xfrm>
            <a:off x="660150" y="1912650"/>
            <a:ext cx="1002900" cy="452400"/>
          </a:xfrm>
          <a:prstGeom prst="rect">
            <a:avLst/>
          </a:prstGeom>
          <a:noFill/>
          <a:ln>
            <a:noFill/>
          </a:ln>
        </p:spPr>
        <p:txBody>
          <a:bodyPr anchorCtr="0" anchor="t" bIns="91425" lIns="91425" rIns="91425" tIns="91425">
            <a:noAutofit/>
          </a:bodyPr>
          <a:lstStyle/>
          <a:p>
            <a:pPr lvl="0">
              <a:spcBef>
                <a:spcPts val="0"/>
              </a:spcBef>
              <a:buNone/>
            </a:pPr>
            <a:r>
              <a:rPr lang="en" sz="2000"/>
              <a:t>Bitcoin</a:t>
            </a:r>
          </a:p>
        </p:txBody>
      </p:sp>
      <p:sp>
        <p:nvSpPr>
          <p:cNvPr id="86" name="Shape 86"/>
          <p:cNvSpPr txBox="1"/>
          <p:nvPr/>
        </p:nvSpPr>
        <p:spPr>
          <a:xfrm>
            <a:off x="885050" y="4540525"/>
            <a:ext cx="1937100" cy="452400"/>
          </a:xfrm>
          <a:prstGeom prst="rect">
            <a:avLst/>
          </a:prstGeom>
          <a:noFill/>
          <a:ln>
            <a:noFill/>
          </a:ln>
        </p:spPr>
        <p:txBody>
          <a:bodyPr anchorCtr="0" anchor="t" bIns="91425" lIns="91425" rIns="91425" tIns="91425">
            <a:noAutofit/>
          </a:bodyPr>
          <a:lstStyle/>
          <a:p>
            <a:pPr lvl="0">
              <a:spcBef>
                <a:spcPts val="0"/>
              </a:spcBef>
              <a:buNone/>
            </a:pPr>
            <a:r>
              <a:rPr lang="en" sz="2000"/>
              <a:t>US Buy</a:t>
            </a:r>
            <a:r>
              <a:rPr lang="en" sz="2000"/>
              <a:t> &amp; </a:t>
            </a:r>
            <a:r>
              <a:rPr lang="en" sz="2000"/>
              <a:t>Sell</a:t>
            </a:r>
          </a:p>
        </p:txBody>
      </p:sp>
      <p:sp>
        <p:nvSpPr>
          <p:cNvPr id="87" name="Shape 87"/>
          <p:cNvSpPr txBox="1"/>
          <p:nvPr/>
        </p:nvSpPr>
        <p:spPr>
          <a:xfrm>
            <a:off x="3942050" y="1912650"/>
            <a:ext cx="1037400" cy="452400"/>
          </a:xfrm>
          <a:prstGeom prst="rect">
            <a:avLst/>
          </a:prstGeom>
          <a:noFill/>
          <a:ln>
            <a:noFill/>
          </a:ln>
        </p:spPr>
        <p:txBody>
          <a:bodyPr anchorCtr="0" anchor="t" bIns="91425" lIns="91425" rIns="91425" tIns="91425">
            <a:noAutofit/>
          </a:bodyPr>
          <a:lstStyle/>
          <a:p>
            <a:pPr lvl="0" rtl="0">
              <a:spcBef>
                <a:spcPts val="0"/>
              </a:spcBef>
              <a:buNone/>
            </a:pPr>
            <a:r>
              <a:rPr lang="en" sz="2000"/>
              <a:t>Europe</a:t>
            </a:r>
          </a:p>
        </p:txBody>
      </p:sp>
      <p:sp>
        <p:nvSpPr>
          <p:cNvPr id="88" name="Shape 88"/>
          <p:cNvSpPr txBox="1"/>
          <p:nvPr/>
        </p:nvSpPr>
        <p:spPr>
          <a:xfrm>
            <a:off x="5773350" y="1912650"/>
            <a:ext cx="2444700" cy="452400"/>
          </a:xfrm>
          <a:prstGeom prst="rect">
            <a:avLst/>
          </a:prstGeom>
          <a:noFill/>
          <a:ln>
            <a:noFill/>
          </a:ln>
        </p:spPr>
        <p:txBody>
          <a:bodyPr anchorCtr="0" anchor="t" bIns="91425" lIns="91425" rIns="91425" tIns="91425">
            <a:noAutofit/>
          </a:bodyPr>
          <a:lstStyle/>
          <a:p>
            <a:pPr lvl="0" rtl="0">
              <a:spcBef>
                <a:spcPts val="0"/>
              </a:spcBef>
              <a:buNone/>
            </a:pPr>
            <a:r>
              <a:rPr lang="en" sz="2000"/>
              <a:t>Bitcoin Microservice</a:t>
            </a:r>
          </a:p>
        </p:txBody>
      </p:sp>
      <p:sp>
        <p:nvSpPr>
          <p:cNvPr id="89" name="Shape 89"/>
          <p:cNvSpPr txBox="1"/>
          <p:nvPr/>
        </p:nvSpPr>
        <p:spPr>
          <a:xfrm>
            <a:off x="4167050" y="4540525"/>
            <a:ext cx="2444700" cy="452400"/>
          </a:xfrm>
          <a:prstGeom prst="rect">
            <a:avLst/>
          </a:prstGeom>
          <a:noFill/>
          <a:ln>
            <a:noFill/>
          </a:ln>
        </p:spPr>
        <p:txBody>
          <a:bodyPr anchorCtr="0" anchor="t" bIns="91425" lIns="91425" rIns="91425" tIns="91425">
            <a:noAutofit/>
          </a:bodyPr>
          <a:lstStyle/>
          <a:p>
            <a:pPr lvl="0" rtl="0">
              <a:spcBef>
                <a:spcPts val="0"/>
              </a:spcBef>
              <a:buNone/>
            </a:pPr>
            <a:r>
              <a:rPr lang="en" sz="2000"/>
              <a:t>Exchange (GDAX)</a:t>
            </a:r>
          </a:p>
        </p:txBody>
      </p:sp>
      <p:sp>
        <p:nvSpPr>
          <p:cNvPr id="90" name="Shape 90"/>
          <p:cNvSpPr txBox="1"/>
          <p:nvPr/>
        </p:nvSpPr>
        <p:spPr>
          <a:xfrm>
            <a:off x="6583300" y="4540525"/>
            <a:ext cx="1312500" cy="452400"/>
          </a:xfrm>
          <a:prstGeom prst="rect">
            <a:avLst/>
          </a:prstGeom>
          <a:noFill/>
          <a:ln>
            <a:noFill/>
          </a:ln>
        </p:spPr>
        <p:txBody>
          <a:bodyPr anchorCtr="0" anchor="t" bIns="91425" lIns="91425" rIns="91425" tIns="91425">
            <a:noAutofit/>
          </a:bodyPr>
          <a:lstStyle/>
          <a:p>
            <a:pPr lvl="0" rtl="0">
              <a:spcBef>
                <a:spcPts val="0"/>
              </a:spcBef>
              <a:buNone/>
            </a:pPr>
            <a:r>
              <a:rPr lang="en" sz="2000"/>
              <a:t>Ethereum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Cryptography Review</a:t>
            </a:r>
          </a:p>
        </p:txBody>
      </p:sp>
      <p:sp>
        <p:nvSpPr>
          <p:cNvPr id="308" name="Shape 308"/>
          <p:cNvSpPr txBox="1"/>
          <p:nvPr>
            <p:ph idx="1" type="body"/>
          </p:nvPr>
        </p:nvSpPr>
        <p:spPr>
          <a:xfrm>
            <a:off x="275425" y="1174225"/>
            <a:ext cx="85206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t>Digital signature schemes:</a:t>
            </a:r>
          </a:p>
          <a:p>
            <a:pPr indent="-381000" lvl="0" marL="457200" rtl="0">
              <a:lnSpc>
                <a:spcPct val="100000"/>
              </a:lnSpc>
              <a:spcBef>
                <a:spcPts val="0"/>
              </a:spcBef>
              <a:buSzPct val="100000"/>
              <a:buChar char="-"/>
            </a:pPr>
            <a:r>
              <a:rPr lang="en" sz="2400"/>
              <a:t>Gen() =&gt; (Public key, Private key)</a:t>
            </a:r>
          </a:p>
          <a:p>
            <a:pPr indent="-381000" lvl="0" marL="457200" rtl="0">
              <a:lnSpc>
                <a:spcPct val="100000"/>
              </a:lnSpc>
              <a:spcBef>
                <a:spcPts val="0"/>
              </a:spcBef>
              <a:buSzPct val="100000"/>
              <a:buChar char="-"/>
            </a:pPr>
            <a:r>
              <a:rPr lang="en" sz="2400"/>
              <a:t>Sign(Private key, Data) =&gt; Signature</a:t>
            </a:r>
          </a:p>
          <a:p>
            <a:pPr indent="-381000" lvl="0" marL="457200" rtl="0">
              <a:lnSpc>
                <a:spcPct val="100000"/>
              </a:lnSpc>
              <a:spcBef>
                <a:spcPts val="0"/>
              </a:spcBef>
              <a:buSzPct val="100000"/>
              <a:buChar char="-"/>
            </a:pPr>
            <a:r>
              <a:rPr lang="en" sz="2400"/>
              <a:t>Verify(Public key, Data, Signature) =&gt; {True, False}</a:t>
            </a:r>
          </a:p>
          <a:p>
            <a:pPr lvl="0" rtl="0">
              <a:lnSpc>
                <a:spcPct val="100000"/>
              </a:lnSpc>
              <a:spcBef>
                <a:spcPts val="0"/>
              </a:spcBef>
              <a:spcAft>
                <a:spcPts val="0"/>
              </a:spcAft>
              <a:buNone/>
            </a:pPr>
            <a:r>
              <a:t/>
            </a:r>
            <a:endParaRPr sz="2800"/>
          </a:p>
          <a:p>
            <a:pPr lvl="0" rtl="0">
              <a:lnSpc>
                <a:spcPct val="100000"/>
              </a:lnSpc>
              <a:spcBef>
                <a:spcPts val="0"/>
              </a:spcBef>
              <a:buNone/>
            </a:pPr>
            <a:r>
              <a:rPr lang="en" sz="2800"/>
              <a:t>Collision-resistant one-way functions</a:t>
            </a:r>
          </a:p>
          <a:p>
            <a:pPr indent="-381000" lvl="0" marL="457200" rtl="0">
              <a:lnSpc>
                <a:spcPct val="100000"/>
              </a:lnSpc>
              <a:spcBef>
                <a:spcPts val="0"/>
              </a:spcBef>
              <a:buSzPct val="100000"/>
              <a:buChar char="-"/>
            </a:pPr>
            <a:r>
              <a:rPr lang="en" sz="2400"/>
              <a:t>Hash(Data) =&gt; Fixed length binary string</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Bits of Coin</a:t>
            </a:r>
          </a:p>
        </p:txBody>
      </p:sp>
      <p:pic>
        <p:nvPicPr>
          <p:cNvPr id="314" name="Shape 314"/>
          <p:cNvPicPr preferRelativeResize="0"/>
          <p:nvPr/>
        </p:nvPicPr>
        <p:blipFill>
          <a:blip r:embed="rId3">
            <a:alphaModFix/>
          </a:blip>
          <a:stretch>
            <a:fillRect/>
          </a:stretch>
        </p:blipFill>
        <p:spPr>
          <a:xfrm>
            <a:off x="1753900" y="1135050"/>
            <a:ext cx="5731464" cy="3820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Transactions</a:t>
            </a:r>
          </a:p>
        </p:txBody>
      </p:sp>
      <p:sp>
        <p:nvSpPr>
          <p:cNvPr id="320" name="Shape 320"/>
          <p:cNvSpPr txBox="1"/>
          <p:nvPr/>
        </p:nvSpPr>
        <p:spPr>
          <a:xfrm>
            <a:off x="449775" y="13783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321" name="Shape 321"/>
          <p:cNvSpPr txBox="1"/>
          <p:nvPr/>
        </p:nvSpPr>
        <p:spPr>
          <a:xfrm>
            <a:off x="449775" y="2568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322" name="Shape 322"/>
          <p:cNvSpPr txBox="1"/>
          <p:nvPr/>
        </p:nvSpPr>
        <p:spPr>
          <a:xfrm>
            <a:off x="449775" y="37579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a:t>
            </a:r>
            <a:r>
              <a:rPr lang="en" sz="2400"/>
              <a:t>.0 BTC</a:t>
            </a:r>
          </a:p>
          <a:p>
            <a:pPr lvl="0" rtl="0">
              <a:spcBef>
                <a:spcPts val="0"/>
              </a:spcBef>
              <a:buNone/>
            </a:pPr>
            <a:r>
              <a:rPr lang="en" sz="2400"/>
              <a:t>Alice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Transactions</a:t>
            </a:r>
          </a:p>
        </p:txBody>
      </p:sp>
      <p:sp>
        <p:nvSpPr>
          <p:cNvPr id="328" name="Shape 328"/>
          <p:cNvSpPr txBox="1"/>
          <p:nvPr/>
        </p:nvSpPr>
        <p:spPr>
          <a:xfrm>
            <a:off x="449775" y="13783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329" name="Shape 329"/>
          <p:cNvSpPr txBox="1"/>
          <p:nvPr/>
        </p:nvSpPr>
        <p:spPr>
          <a:xfrm>
            <a:off x="449775" y="2568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330" name="Shape 330"/>
          <p:cNvSpPr txBox="1"/>
          <p:nvPr/>
        </p:nvSpPr>
        <p:spPr>
          <a:xfrm>
            <a:off x="449775" y="37579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a:t>
            </a:r>
            <a:r>
              <a:rPr lang="en" sz="2400"/>
              <a:t>.0 BTC</a:t>
            </a:r>
          </a:p>
          <a:p>
            <a:pPr lvl="0" rtl="0">
              <a:spcBef>
                <a:spcPts val="0"/>
              </a:spcBef>
              <a:buNone/>
            </a:pPr>
            <a:r>
              <a:rPr lang="en" sz="2400"/>
              <a:t>Alice</a:t>
            </a:r>
          </a:p>
        </p:txBody>
      </p:sp>
      <p:sp>
        <p:nvSpPr>
          <p:cNvPr id="331" name="Shape 331"/>
          <p:cNvSpPr txBox="1"/>
          <p:nvPr/>
        </p:nvSpPr>
        <p:spPr>
          <a:xfrm>
            <a:off x="3786850" y="720300"/>
            <a:ext cx="3990000" cy="32574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a:p>
            <a:pPr lvl="0" rtl="0">
              <a:spcBef>
                <a:spcPts val="0"/>
              </a:spcBef>
              <a:buNone/>
            </a:pPr>
            <a:r>
              <a:rPr lang="en"/>
              <a:t> </a:t>
            </a:r>
            <a:r>
              <a:rPr lang="en" sz="3000"/>
              <a:t>Inputs            Outputs</a:t>
            </a:r>
          </a:p>
        </p:txBody>
      </p:sp>
      <p:sp>
        <p:nvSpPr>
          <p:cNvPr id="332" name="Shape 332"/>
          <p:cNvSpPr txBox="1"/>
          <p:nvPr/>
        </p:nvSpPr>
        <p:spPr>
          <a:xfrm>
            <a:off x="6195400"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5.0 BTC</a:t>
            </a:r>
          </a:p>
          <a:p>
            <a:pPr lvl="0" rtl="0">
              <a:spcBef>
                <a:spcPts val="0"/>
              </a:spcBef>
              <a:buNone/>
            </a:pPr>
            <a:r>
              <a:rPr lang="en" sz="2400"/>
              <a:t>Bob</a:t>
            </a:r>
          </a:p>
        </p:txBody>
      </p:sp>
      <p:sp>
        <p:nvSpPr>
          <p:cNvPr id="333" name="Shape 333"/>
          <p:cNvSpPr txBox="1"/>
          <p:nvPr/>
        </p:nvSpPr>
        <p:spPr>
          <a:xfrm>
            <a:off x="6195400"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1.0 BTC</a:t>
            </a:r>
          </a:p>
          <a:p>
            <a:pPr lvl="0" rtl="0">
              <a:spcBef>
                <a:spcPts val="0"/>
              </a:spcBef>
              <a:buNone/>
            </a:pPr>
            <a:r>
              <a:rPr lang="en" sz="2400"/>
              <a:t>Alice</a:t>
            </a:r>
          </a:p>
        </p:txBody>
      </p:sp>
      <p:sp>
        <p:nvSpPr>
          <p:cNvPr id="334" name="Shape 334"/>
          <p:cNvSpPr txBox="1"/>
          <p:nvPr/>
        </p:nvSpPr>
        <p:spPr>
          <a:xfrm>
            <a:off x="3924725"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t/>
            </a:r>
            <a:endParaRPr sz="4800">
              <a:solidFill>
                <a:srgbClr val="6AA84F"/>
              </a:solidFill>
            </a:endParaRPr>
          </a:p>
        </p:txBody>
      </p:sp>
      <p:sp>
        <p:nvSpPr>
          <p:cNvPr id="335" name="Shape 335"/>
          <p:cNvSpPr txBox="1"/>
          <p:nvPr/>
        </p:nvSpPr>
        <p:spPr>
          <a:xfrm>
            <a:off x="3924725"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t/>
            </a:r>
            <a:endParaRPr sz="4800">
              <a:solidFill>
                <a:srgbClr val="6AA84F"/>
              </a:solidFill>
            </a:endParaRPr>
          </a:p>
          <a:p>
            <a:pPr lvl="0" rtl="0" algn="ctr">
              <a:spcBef>
                <a:spcPts val="0"/>
              </a:spcBef>
              <a:buNone/>
            </a:pPr>
            <a:r>
              <a:t/>
            </a:r>
            <a:endParaRPr sz="3600"/>
          </a:p>
        </p:txBody>
      </p:sp>
      <p:cxnSp>
        <p:nvCxnSpPr>
          <p:cNvPr id="336" name="Shape 336"/>
          <p:cNvCxnSpPr>
            <a:stCxn id="334" idx="1"/>
            <a:endCxn id="329" idx="3"/>
          </p:cNvCxnSpPr>
          <p:nvPr/>
        </p:nvCxnSpPr>
        <p:spPr>
          <a:xfrm flipH="1">
            <a:off x="1849925" y="2145800"/>
            <a:ext cx="2074800" cy="890100"/>
          </a:xfrm>
          <a:prstGeom prst="straightConnector1">
            <a:avLst/>
          </a:prstGeom>
          <a:noFill/>
          <a:ln cap="flat" cmpd="sng" w="19050">
            <a:solidFill>
              <a:schemeClr val="dk2"/>
            </a:solidFill>
            <a:prstDash val="solid"/>
            <a:round/>
            <a:headEnd len="lg" w="lg" type="none"/>
            <a:tailEnd len="lg" w="lg" type="triangle"/>
          </a:ln>
        </p:spPr>
      </p:cxnSp>
      <p:cxnSp>
        <p:nvCxnSpPr>
          <p:cNvPr id="337" name="Shape 337"/>
          <p:cNvCxnSpPr>
            <a:stCxn id="335" idx="1"/>
            <a:endCxn id="330" idx="3"/>
          </p:cNvCxnSpPr>
          <p:nvPr/>
        </p:nvCxnSpPr>
        <p:spPr>
          <a:xfrm flipH="1">
            <a:off x="1849925" y="3335600"/>
            <a:ext cx="2074800" cy="8901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Transactions</a:t>
            </a:r>
          </a:p>
        </p:txBody>
      </p:sp>
      <p:sp>
        <p:nvSpPr>
          <p:cNvPr id="343" name="Shape 343"/>
          <p:cNvSpPr txBox="1"/>
          <p:nvPr/>
        </p:nvSpPr>
        <p:spPr>
          <a:xfrm>
            <a:off x="449775" y="13783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344" name="Shape 344"/>
          <p:cNvSpPr txBox="1"/>
          <p:nvPr/>
        </p:nvSpPr>
        <p:spPr>
          <a:xfrm>
            <a:off x="449775" y="2568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345" name="Shape 345"/>
          <p:cNvSpPr txBox="1"/>
          <p:nvPr/>
        </p:nvSpPr>
        <p:spPr>
          <a:xfrm>
            <a:off x="449775" y="37579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a:t>
            </a:r>
            <a:r>
              <a:rPr lang="en" sz="2400"/>
              <a:t>.0 BTC</a:t>
            </a:r>
          </a:p>
          <a:p>
            <a:pPr lvl="0" rtl="0">
              <a:spcBef>
                <a:spcPts val="0"/>
              </a:spcBef>
              <a:buNone/>
            </a:pPr>
            <a:r>
              <a:rPr lang="en" sz="2400"/>
              <a:t>Alice</a:t>
            </a:r>
          </a:p>
        </p:txBody>
      </p:sp>
      <p:sp>
        <p:nvSpPr>
          <p:cNvPr id="346" name="Shape 346"/>
          <p:cNvSpPr txBox="1"/>
          <p:nvPr/>
        </p:nvSpPr>
        <p:spPr>
          <a:xfrm>
            <a:off x="3786850" y="720300"/>
            <a:ext cx="3990000" cy="32574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p>
          <a:p>
            <a:pPr lvl="0" rtl="0">
              <a:spcBef>
                <a:spcPts val="0"/>
              </a:spcBef>
              <a:buNone/>
            </a:pPr>
            <a:r>
              <a:rPr lang="en"/>
              <a:t> </a:t>
            </a:r>
            <a:r>
              <a:rPr lang="en" sz="3000"/>
              <a:t>Inputs            Outputs</a:t>
            </a:r>
          </a:p>
        </p:txBody>
      </p:sp>
      <p:sp>
        <p:nvSpPr>
          <p:cNvPr id="347" name="Shape 347"/>
          <p:cNvSpPr txBox="1"/>
          <p:nvPr/>
        </p:nvSpPr>
        <p:spPr>
          <a:xfrm>
            <a:off x="6195400"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5.0 BTC</a:t>
            </a:r>
          </a:p>
          <a:p>
            <a:pPr lvl="0" rtl="0">
              <a:spcBef>
                <a:spcPts val="0"/>
              </a:spcBef>
              <a:buNone/>
            </a:pPr>
            <a:r>
              <a:rPr lang="en" sz="2400"/>
              <a:t>Bob</a:t>
            </a:r>
          </a:p>
        </p:txBody>
      </p:sp>
      <p:sp>
        <p:nvSpPr>
          <p:cNvPr id="348" name="Shape 348"/>
          <p:cNvSpPr txBox="1"/>
          <p:nvPr/>
        </p:nvSpPr>
        <p:spPr>
          <a:xfrm>
            <a:off x="6195400"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1.0 BTC</a:t>
            </a:r>
          </a:p>
          <a:p>
            <a:pPr lvl="0" rtl="0">
              <a:spcBef>
                <a:spcPts val="0"/>
              </a:spcBef>
              <a:buNone/>
            </a:pPr>
            <a:r>
              <a:rPr lang="en" sz="2400"/>
              <a:t>Alice</a:t>
            </a:r>
          </a:p>
        </p:txBody>
      </p:sp>
      <p:sp>
        <p:nvSpPr>
          <p:cNvPr id="349" name="Shape 349"/>
          <p:cNvSpPr txBox="1"/>
          <p:nvPr/>
        </p:nvSpPr>
        <p:spPr>
          <a:xfrm>
            <a:off x="3924725"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6AA84F"/>
                </a:solidFill>
              </a:rPr>
              <a:t>✔</a:t>
            </a:r>
          </a:p>
        </p:txBody>
      </p:sp>
      <p:sp>
        <p:nvSpPr>
          <p:cNvPr id="350" name="Shape 350"/>
          <p:cNvSpPr txBox="1"/>
          <p:nvPr/>
        </p:nvSpPr>
        <p:spPr>
          <a:xfrm>
            <a:off x="3924725"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6AA84F"/>
                </a:solidFill>
              </a:rPr>
              <a:t>✔</a:t>
            </a:r>
          </a:p>
          <a:p>
            <a:pPr lvl="0" rtl="0" algn="ctr">
              <a:spcBef>
                <a:spcPts val="0"/>
              </a:spcBef>
              <a:buNone/>
            </a:pPr>
            <a:r>
              <a:t/>
            </a:r>
            <a:endParaRPr sz="3600"/>
          </a:p>
        </p:txBody>
      </p:sp>
      <p:cxnSp>
        <p:nvCxnSpPr>
          <p:cNvPr id="351" name="Shape 351"/>
          <p:cNvCxnSpPr>
            <a:stCxn id="349" idx="1"/>
            <a:endCxn id="344" idx="3"/>
          </p:cNvCxnSpPr>
          <p:nvPr/>
        </p:nvCxnSpPr>
        <p:spPr>
          <a:xfrm flipH="1">
            <a:off x="1849925" y="2145800"/>
            <a:ext cx="2074800" cy="890100"/>
          </a:xfrm>
          <a:prstGeom prst="straightConnector1">
            <a:avLst/>
          </a:prstGeom>
          <a:noFill/>
          <a:ln cap="flat" cmpd="sng" w="19050">
            <a:solidFill>
              <a:schemeClr val="dk2"/>
            </a:solidFill>
            <a:prstDash val="solid"/>
            <a:round/>
            <a:headEnd len="lg" w="lg" type="none"/>
            <a:tailEnd len="lg" w="lg" type="triangle"/>
          </a:ln>
        </p:spPr>
      </p:cxnSp>
      <p:cxnSp>
        <p:nvCxnSpPr>
          <p:cNvPr id="352" name="Shape 352"/>
          <p:cNvCxnSpPr>
            <a:stCxn id="350" idx="1"/>
            <a:endCxn id="345" idx="3"/>
          </p:cNvCxnSpPr>
          <p:nvPr/>
        </p:nvCxnSpPr>
        <p:spPr>
          <a:xfrm flipH="1">
            <a:off x="1849925" y="3335600"/>
            <a:ext cx="2074800" cy="8901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Transactions</a:t>
            </a:r>
          </a:p>
        </p:txBody>
      </p:sp>
      <p:sp>
        <p:nvSpPr>
          <p:cNvPr id="358" name="Shape 358"/>
          <p:cNvSpPr txBox="1"/>
          <p:nvPr/>
        </p:nvSpPr>
        <p:spPr>
          <a:xfrm>
            <a:off x="449775" y="13783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2400"/>
              <a:t>0</a:t>
            </a:r>
            <a:r>
              <a:rPr lang="en" sz="2400"/>
              <a:t>.5 BTC</a:t>
            </a:r>
          </a:p>
          <a:p>
            <a:pPr lvl="0">
              <a:spcBef>
                <a:spcPts val="0"/>
              </a:spcBef>
              <a:buNone/>
            </a:pPr>
            <a:r>
              <a:rPr lang="en" sz="2400"/>
              <a:t>Alice</a:t>
            </a:r>
          </a:p>
        </p:txBody>
      </p:sp>
      <p:sp>
        <p:nvSpPr>
          <p:cNvPr id="359" name="Shape 359"/>
          <p:cNvSpPr txBox="1"/>
          <p:nvPr/>
        </p:nvSpPr>
        <p:spPr>
          <a:xfrm>
            <a:off x="449775" y="2568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a:t>
            </a:r>
            <a:r>
              <a:rPr lang="en" sz="2400"/>
              <a:t>.0 BTC</a:t>
            </a:r>
          </a:p>
          <a:p>
            <a:pPr lvl="0" rtl="0">
              <a:spcBef>
                <a:spcPts val="0"/>
              </a:spcBef>
              <a:buNone/>
            </a:pPr>
            <a:r>
              <a:rPr lang="en" sz="2400"/>
              <a:t>Alice</a:t>
            </a:r>
          </a:p>
        </p:txBody>
      </p:sp>
      <p:sp>
        <p:nvSpPr>
          <p:cNvPr id="360" name="Shape 360"/>
          <p:cNvSpPr txBox="1"/>
          <p:nvPr/>
        </p:nvSpPr>
        <p:spPr>
          <a:xfrm>
            <a:off x="449775" y="37579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a:t>
            </a:r>
            <a:r>
              <a:rPr lang="en" sz="2400"/>
              <a:t>.0 BTC</a:t>
            </a:r>
          </a:p>
          <a:p>
            <a:pPr lvl="0" rtl="0">
              <a:spcBef>
                <a:spcPts val="0"/>
              </a:spcBef>
              <a:buNone/>
            </a:pPr>
            <a:r>
              <a:rPr lang="en" sz="2400"/>
              <a:t>Alice</a:t>
            </a:r>
          </a:p>
        </p:txBody>
      </p:sp>
      <p:sp>
        <p:nvSpPr>
          <p:cNvPr id="361" name="Shape 361"/>
          <p:cNvSpPr txBox="1"/>
          <p:nvPr/>
        </p:nvSpPr>
        <p:spPr>
          <a:xfrm>
            <a:off x="3786850" y="720300"/>
            <a:ext cx="3990000" cy="32574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a:p>
            <a:pPr lvl="0">
              <a:spcBef>
                <a:spcPts val="0"/>
              </a:spcBef>
              <a:buNone/>
            </a:pPr>
            <a:r>
              <a:rPr lang="en"/>
              <a:t> </a:t>
            </a:r>
            <a:r>
              <a:rPr lang="en" sz="3000"/>
              <a:t>Inputs            Outputs</a:t>
            </a:r>
          </a:p>
        </p:txBody>
      </p:sp>
      <p:sp>
        <p:nvSpPr>
          <p:cNvPr id="362" name="Shape 362"/>
          <p:cNvSpPr txBox="1"/>
          <p:nvPr/>
        </p:nvSpPr>
        <p:spPr>
          <a:xfrm>
            <a:off x="6195400"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5.0 BTC</a:t>
            </a:r>
          </a:p>
          <a:p>
            <a:pPr lvl="0" rtl="0">
              <a:spcBef>
                <a:spcPts val="0"/>
              </a:spcBef>
              <a:buNone/>
            </a:pPr>
            <a:r>
              <a:rPr lang="en" sz="2400"/>
              <a:t>Bob</a:t>
            </a:r>
          </a:p>
        </p:txBody>
      </p:sp>
      <p:sp>
        <p:nvSpPr>
          <p:cNvPr id="363" name="Shape 363"/>
          <p:cNvSpPr txBox="1"/>
          <p:nvPr/>
        </p:nvSpPr>
        <p:spPr>
          <a:xfrm>
            <a:off x="6195400"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1</a:t>
            </a:r>
            <a:r>
              <a:rPr lang="en" sz="2400"/>
              <a:t>.0 BTC</a:t>
            </a:r>
          </a:p>
          <a:p>
            <a:pPr lvl="0" rtl="0">
              <a:spcBef>
                <a:spcPts val="0"/>
              </a:spcBef>
              <a:buNone/>
            </a:pPr>
            <a:r>
              <a:rPr lang="en" sz="2400"/>
              <a:t>Alice</a:t>
            </a:r>
          </a:p>
        </p:txBody>
      </p:sp>
      <p:sp>
        <p:nvSpPr>
          <p:cNvPr id="364" name="Shape 364"/>
          <p:cNvSpPr txBox="1"/>
          <p:nvPr/>
        </p:nvSpPr>
        <p:spPr>
          <a:xfrm>
            <a:off x="3924725" y="16779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4800">
                <a:solidFill>
                  <a:srgbClr val="6AA84F"/>
                </a:solidFill>
              </a:rPr>
              <a:t>✔</a:t>
            </a:r>
          </a:p>
        </p:txBody>
      </p:sp>
      <p:sp>
        <p:nvSpPr>
          <p:cNvPr id="365" name="Shape 365"/>
          <p:cNvSpPr txBox="1"/>
          <p:nvPr/>
        </p:nvSpPr>
        <p:spPr>
          <a:xfrm>
            <a:off x="3924725" y="2867750"/>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SzPct val="25000"/>
              <a:buFont typeface="Arial"/>
              <a:buNone/>
            </a:pPr>
            <a:r>
              <a:rPr lang="en" sz="4800">
                <a:solidFill>
                  <a:srgbClr val="6AA84F"/>
                </a:solidFill>
              </a:rPr>
              <a:t>✔</a:t>
            </a:r>
          </a:p>
          <a:p>
            <a:pPr lvl="0" rtl="0" algn="ctr">
              <a:spcBef>
                <a:spcPts val="0"/>
              </a:spcBef>
              <a:buNone/>
            </a:pPr>
            <a:r>
              <a:t/>
            </a:r>
            <a:endParaRPr sz="3600"/>
          </a:p>
        </p:txBody>
      </p:sp>
      <p:sp>
        <p:nvSpPr>
          <p:cNvPr id="366" name="Shape 366"/>
          <p:cNvSpPr txBox="1"/>
          <p:nvPr/>
        </p:nvSpPr>
        <p:spPr>
          <a:xfrm>
            <a:off x="2459325" y="4120975"/>
            <a:ext cx="6238800" cy="572700"/>
          </a:xfrm>
          <a:prstGeom prst="rect">
            <a:avLst/>
          </a:prstGeom>
          <a:noFill/>
          <a:ln>
            <a:noFill/>
          </a:ln>
        </p:spPr>
        <p:txBody>
          <a:bodyPr anchorCtr="0" anchor="t" bIns="91425" lIns="91425" rIns="91425" tIns="91425">
            <a:noAutofit/>
          </a:bodyPr>
          <a:lstStyle/>
          <a:p>
            <a:pPr lvl="0">
              <a:spcBef>
                <a:spcPts val="0"/>
              </a:spcBef>
              <a:buNone/>
            </a:pPr>
            <a:r>
              <a:rPr lang="en" sz="2400">
                <a:solidFill>
                  <a:srgbClr val="980000"/>
                </a:solidFill>
              </a:rPr>
              <a:t>UTXO means “Unspent Transaction Output”</a:t>
            </a:r>
          </a:p>
        </p:txBody>
      </p:sp>
      <p:cxnSp>
        <p:nvCxnSpPr>
          <p:cNvPr id="367" name="Shape 367"/>
          <p:cNvCxnSpPr>
            <a:stCxn id="364" idx="1"/>
            <a:endCxn id="359" idx="3"/>
          </p:cNvCxnSpPr>
          <p:nvPr/>
        </p:nvCxnSpPr>
        <p:spPr>
          <a:xfrm flipH="1">
            <a:off x="1849925" y="2145800"/>
            <a:ext cx="2074800" cy="890100"/>
          </a:xfrm>
          <a:prstGeom prst="straightConnector1">
            <a:avLst/>
          </a:prstGeom>
          <a:noFill/>
          <a:ln cap="flat" cmpd="sng" w="19050">
            <a:solidFill>
              <a:schemeClr val="dk2"/>
            </a:solidFill>
            <a:prstDash val="solid"/>
            <a:round/>
            <a:headEnd len="lg" w="lg" type="none"/>
            <a:tailEnd len="lg" w="lg" type="triangle"/>
          </a:ln>
        </p:spPr>
      </p:cxnSp>
      <p:cxnSp>
        <p:nvCxnSpPr>
          <p:cNvPr id="368" name="Shape 368"/>
          <p:cNvCxnSpPr>
            <a:stCxn id="365" idx="1"/>
            <a:endCxn id="360" idx="3"/>
          </p:cNvCxnSpPr>
          <p:nvPr/>
        </p:nvCxnSpPr>
        <p:spPr>
          <a:xfrm flipH="1">
            <a:off x="1849925" y="3335600"/>
            <a:ext cx="2074800" cy="8901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Public Ledger</a:t>
            </a:r>
          </a:p>
        </p:txBody>
      </p:sp>
      <p:sp>
        <p:nvSpPr>
          <p:cNvPr id="374" name="Shape 374"/>
          <p:cNvSpPr txBox="1"/>
          <p:nvPr>
            <p:ph idx="1" type="body"/>
          </p:nvPr>
        </p:nvSpPr>
        <p:spPr>
          <a:xfrm>
            <a:off x="311700" y="1275800"/>
            <a:ext cx="37290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t>Transaction #286 </a:t>
            </a:r>
          </a:p>
          <a:p>
            <a:pPr lvl="0" rtl="0">
              <a:lnSpc>
                <a:spcPct val="100000"/>
              </a:lnSpc>
              <a:spcBef>
                <a:spcPts val="0"/>
              </a:spcBef>
              <a:buNone/>
            </a:pPr>
            <a:r>
              <a:t/>
            </a:r>
            <a:endParaRPr sz="2800"/>
          </a:p>
          <a:p>
            <a:pPr lvl="0" rtl="0">
              <a:lnSpc>
                <a:spcPct val="100000"/>
              </a:lnSpc>
              <a:spcBef>
                <a:spcPts val="0"/>
              </a:spcBef>
              <a:buNone/>
            </a:pPr>
            <a:r>
              <a:t/>
            </a:r>
            <a:endParaRPr sz="2800"/>
          </a:p>
        </p:txBody>
      </p:sp>
      <p:sp>
        <p:nvSpPr>
          <p:cNvPr id="375" name="Shape 375"/>
          <p:cNvSpPr txBox="1"/>
          <p:nvPr/>
        </p:nvSpPr>
        <p:spPr>
          <a:xfrm>
            <a:off x="4367225"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376" name="Shape 376"/>
          <p:cNvSpPr txBox="1"/>
          <p:nvPr/>
        </p:nvSpPr>
        <p:spPr>
          <a:xfrm>
            <a:off x="5899712"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377" name="Shape 377"/>
          <p:cNvSpPr txBox="1"/>
          <p:nvPr/>
        </p:nvSpPr>
        <p:spPr>
          <a:xfrm>
            <a:off x="7432200"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4.0 BTC</a:t>
            </a:r>
          </a:p>
          <a:p>
            <a:pPr lvl="0" rtl="0">
              <a:spcBef>
                <a:spcPts val="0"/>
              </a:spcBef>
              <a:buNone/>
            </a:pPr>
            <a:r>
              <a:rPr lang="en" sz="2400"/>
              <a:t>Alice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Public Ledger</a:t>
            </a:r>
          </a:p>
        </p:txBody>
      </p:sp>
      <p:sp>
        <p:nvSpPr>
          <p:cNvPr id="383" name="Shape 383"/>
          <p:cNvSpPr txBox="1"/>
          <p:nvPr>
            <p:ph idx="1" type="body"/>
          </p:nvPr>
        </p:nvSpPr>
        <p:spPr>
          <a:xfrm>
            <a:off x="311700" y="1275800"/>
            <a:ext cx="37290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t>Transaction #286 </a:t>
            </a:r>
          </a:p>
          <a:p>
            <a:pPr lvl="0" rtl="0">
              <a:lnSpc>
                <a:spcPct val="100000"/>
              </a:lnSpc>
              <a:spcBef>
                <a:spcPts val="0"/>
              </a:spcBef>
              <a:buNone/>
            </a:pPr>
            <a:r>
              <a:t/>
            </a:r>
            <a:endParaRPr sz="2800"/>
          </a:p>
          <a:p>
            <a:pPr lvl="0" rtl="0">
              <a:lnSpc>
                <a:spcPct val="100000"/>
              </a:lnSpc>
              <a:spcBef>
                <a:spcPts val="0"/>
              </a:spcBef>
              <a:buNone/>
            </a:pPr>
            <a:r>
              <a:rPr lang="en" sz="2800"/>
              <a:t>Transaction #287</a:t>
            </a:r>
          </a:p>
          <a:p>
            <a:pPr lvl="0" rtl="0">
              <a:lnSpc>
                <a:spcPct val="100000"/>
              </a:lnSpc>
              <a:spcBef>
                <a:spcPts val="0"/>
              </a:spcBef>
              <a:buNone/>
            </a:pPr>
            <a:r>
              <a:t/>
            </a:r>
            <a:endParaRPr sz="2800"/>
          </a:p>
          <a:p>
            <a:pPr lvl="0" rtl="0">
              <a:lnSpc>
                <a:spcPct val="100000"/>
              </a:lnSpc>
              <a:spcBef>
                <a:spcPts val="0"/>
              </a:spcBef>
              <a:buNone/>
            </a:pPr>
            <a:r>
              <a:t/>
            </a:r>
            <a:endParaRPr sz="2800"/>
          </a:p>
        </p:txBody>
      </p:sp>
      <p:sp>
        <p:nvSpPr>
          <p:cNvPr id="384" name="Shape 384"/>
          <p:cNvSpPr txBox="1"/>
          <p:nvPr/>
        </p:nvSpPr>
        <p:spPr>
          <a:xfrm>
            <a:off x="4367225"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385" name="Shape 385"/>
          <p:cNvSpPr txBox="1"/>
          <p:nvPr/>
        </p:nvSpPr>
        <p:spPr>
          <a:xfrm>
            <a:off x="5899712"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386" name="Shape 386"/>
          <p:cNvSpPr txBox="1"/>
          <p:nvPr/>
        </p:nvSpPr>
        <p:spPr>
          <a:xfrm>
            <a:off x="7432200"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4.0 BTC</a:t>
            </a:r>
          </a:p>
          <a:p>
            <a:pPr lvl="0" rtl="0">
              <a:spcBef>
                <a:spcPts val="0"/>
              </a:spcBef>
              <a:buNone/>
            </a:pPr>
            <a:r>
              <a:rPr lang="en" sz="2400"/>
              <a:t>Alice</a:t>
            </a:r>
          </a:p>
        </p:txBody>
      </p:sp>
      <p:sp>
        <p:nvSpPr>
          <p:cNvPr id="387" name="Shape 387"/>
          <p:cNvSpPr txBox="1"/>
          <p:nvPr/>
        </p:nvSpPr>
        <p:spPr>
          <a:xfrm>
            <a:off x="5899712" y="239282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5.0 BTC</a:t>
            </a:r>
          </a:p>
          <a:p>
            <a:pPr lvl="0" rtl="0">
              <a:spcBef>
                <a:spcPts val="0"/>
              </a:spcBef>
              <a:buNone/>
            </a:pPr>
            <a:r>
              <a:rPr lang="en" sz="2400"/>
              <a:t>Bob</a:t>
            </a:r>
          </a:p>
        </p:txBody>
      </p:sp>
      <p:sp>
        <p:nvSpPr>
          <p:cNvPr id="388" name="Shape 388"/>
          <p:cNvSpPr txBox="1"/>
          <p:nvPr/>
        </p:nvSpPr>
        <p:spPr>
          <a:xfrm>
            <a:off x="7432200" y="239282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1.0 BTC</a:t>
            </a:r>
          </a:p>
          <a:p>
            <a:pPr lvl="0" rtl="0">
              <a:spcBef>
                <a:spcPts val="0"/>
              </a:spcBef>
              <a:buNone/>
            </a:pPr>
            <a:r>
              <a:rPr lang="en" sz="2400"/>
              <a:t>Alice</a:t>
            </a:r>
          </a:p>
        </p:txBody>
      </p:sp>
      <p:cxnSp>
        <p:nvCxnSpPr>
          <p:cNvPr id="389" name="Shape 389"/>
          <p:cNvCxnSpPr/>
          <p:nvPr/>
        </p:nvCxnSpPr>
        <p:spPr>
          <a:xfrm>
            <a:off x="7619050" y="1111275"/>
            <a:ext cx="1026300" cy="1026300"/>
          </a:xfrm>
          <a:prstGeom prst="straightConnector1">
            <a:avLst/>
          </a:prstGeom>
          <a:noFill/>
          <a:ln cap="flat" cmpd="sng" w="76200">
            <a:solidFill>
              <a:srgbClr val="CC0000"/>
            </a:solidFill>
            <a:prstDash val="solid"/>
            <a:round/>
            <a:headEnd len="lg" w="lg" type="none"/>
            <a:tailEnd len="lg" w="lg" type="none"/>
          </a:ln>
        </p:spPr>
      </p:cxnSp>
      <p:cxnSp>
        <p:nvCxnSpPr>
          <p:cNvPr id="390" name="Shape 390"/>
          <p:cNvCxnSpPr/>
          <p:nvPr/>
        </p:nvCxnSpPr>
        <p:spPr>
          <a:xfrm flipH="1">
            <a:off x="7634150" y="1111275"/>
            <a:ext cx="1011300" cy="1011300"/>
          </a:xfrm>
          <a:prstGeom prst="straightConnector1">
            <a:avLst/>
          </a:prstGeom>
          <a:noFill/>
          <a:ln cap="flat" cmpd="sng" w="76200">
            <a:solidFill>
              <a:srgbClr val="CC0000"/>
            </a:solidFill>
            <a:prstDash val="solid"/>
            <a:round/>
            <a:headEnd len="lg" w="lg" type="none"/>
            <a:tailEnd len="lg" w="lg" type="none"/>
          </a:ln>
        </p:spPr>
      </p:cxnSp>
      <p:cxnSp>
        <p:nvCxnSpPr>
          <p:cNvPr id="391" name="Shape 391"/>
          <p:cNvCxnSpPr/>
          <p:nvPr/>
        </p:nvCxnSpPr>
        <p:spPr>
          <a:xfrm>
            <a:off x="6086562" y="1111275"/>
            <a:ext cx="1026300" cy="1026300"/>
          </a:xfrm>
          <a:prstGeom prst="straightConnector1">
            <a:avLst/>
          </a:prstGeom>
          <a:noFill/>
          <a:ln cap="flat" cmpd="sng" w="76200">
            <a:solidFill>
              <a:srgbClr val="CC0000"/>
            </a:solidFill>
            <a:prstDash val="solid"/>
            <a:round/>
            <a:headEnd len="lg" w="lg" type="none"/>
            <a:tailEnd len="lg" w="lg" type="none"/>
          </a:ln>
        </p:spPr>
      </p:cxnSp>
      <p:cxnSp>
        <p:nvCxnSpPr>
          <p:cNvPr id="392" name="Shape 392"/>
          <p:cNvCxnSpPr/>
          <p:nvPr/>
        </p:nvCxnSpPr>
        <p:spPr>
          <a:xfrm flipH="1">
            <a:off x="6101662" y="1111275"/>
            <a:ext cx="1011300" cy="1011300"/>
          </a:xfrm>
          <a:prstGeom prst="straightConnector1">
            <a:avLst/>
          </a:prstGeom>
          <a:noFill/>
          <a:ln cap="flat" cmpd="sng" w="76200">
            <a:solidFill>
              <a:srgbClr val="CC0000"/>
            </a:solidFill>
            <a:prstDash val="solid"/>
            <a:round/>
            <a:headEnd len="lg" w="lg" type="none"/>
            <a:tailEnd len="lg" w="lg"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Public Ledger</a:t>
            </a:r>
          </a:p>
        </p:txBody>
      </p:sp>
      <p:sp>
        <p:nvSpPr>
          <p:cNvPr id="398" name="Shape 398"/>
          <p:cNvSpPr txBox="1"/>
          <p:nvPr>
            <p:ph idx="1" type="body"/>
          </p:nvPr>
        </p:nvSpPr>
        <p:spPr>
          <a:xfrm>
            <a:off x="311700" y="1275800"/>
            <a:ext cx="37290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t>Transaction #286 </a:t>
            </a:r>
          </a:p>
          <a:p>
            <a:pPr lvl="0" rtl="0">
              <a:lnSpc>
                <a:spcPct val="100000"/>
              </a:lnSpc>
              <a:spcBef>
                <a:spcPts val="0"/>
              </a:spcBef>
              <a:buNone/>
            </a:pPr>
            <a:r>
              <a:t/>
            </a:r>
            <a:endParaRPr sz="2800"/>
          </a:p>
          <a:p>
            <a:pPr lvl="0" rtl="0">
              <a:lnSpc>
                <a:spcPct val="100000"/>
              </a:lnSpc>
              <a:spcBef>
                <a:spcPts val="0"/>
              </a:spcBef>
              <a:buNone/>
            </a:pPr>
            <a:r>
              <a:rPr lang="en" sz="2800"/>
              <a:t>Transaction #287</a:t>
            </a:r>
          </a:p>
          <a:p>
            <a:pPr lvl="0" rtl="0">
              <a:lnSpc>
                <a:spcPct val="100000"/>
              </a:lnSpc>
              <a:spcBef>
                <a:spcPts val="0"/>
              </a:spcBef>
              <a:buNone/>
            </a:pPr>
            <a:r>
              <a:t/>
            </a:r>
            <a:endParaRPr sz="2800"/>
          </a:p>
          <a:p>
            <a:pPr lvl="0" rtl="0">
              <a:lnSpc>
                <a:spcPct val="100000"/>
              </a:lnSpc>
              <a:spcBef>
                <a:spcPts val="0"/>
              </a:spcBef>
              <a:buNone/>
            </a:pPr>
            <a:r>
              <a:rPr lang="en" sz="2800"/>
              <a:t>Transaction #288</a:t>
            </a:r>
          </a:p>
        </p:txBody>
      </p:sp>
      <p:sp>
        <p:nvSpPr>
          <p:cNvPr id="399" name="Shape 399"/>
          <p:cNvSpPr txBox="1"/>
          <p:nvPr/>
        </p:nvSpPr>
        <p:spPr>
          <a:xfrm>
            <a:off x="4367225"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0.5 BTC</a:t>
            </a:r>
          </a:p>
          <a:p>
            <a:pPr lvl="0" rtl="0">
              <a:spcBef>
                <a:spcPts val="0"/>
              </a:spcBef>
              <a:buNone/>
            </a:pPr>
            <a:r>
              <a:rPr lang="en" sz="2400"/>
              <a:t>Alice</a:t>
            </a:r>
          </a:p>
        </p:txBody>
      </p:sp>
      <p:sp>
        <p:nvSpPr>
          <p:cNvPr id="400" name="Shape 400"/>
          <p:cNvSpPr txBox="1"/>
          <p:nvPr/>
        </p:nvSpPr>
        <p:spPr>
          <a:xfrm>
            <a:off x="5899712"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Alice</a:t>
            </a:r>
          </a:p>
        </p:txBody>
      </p:sp>
      <p:sp>
        <p:nvSpPr>
          <p:cNvPr id="401" name="Shape 401"/>
          <p:cNvSpPr txBox="1"/>
          <p:nvPr/>
        </p:nvSpPr>
        <p:spPr>
          <a:xfrm>
            <a:off x="7432200" y="11524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4.0 BTC</a:t>
            </a:r>
          </a:p>
          <a:p>
            <a:pPr lvl="0" rtl="0">
              <a:spcBef>
                <a:spcPts val="0"/>
              </a:spcBef>
              <a:buNone/>
            </a:pPr>
            <a:r>
              <a:rPr lang="en" sz="2400"/>
              <a:t>Alice</a:t>
            </a:r>
          </a:p>
        </p:txBody>
      </p:sp>
      <p:sp>
        <p:nvSpPr>
          <p:cNvPr id="402" name="Shape 402"/>
          <p:cNvSpPr txBox="1"/>
          <p:nvPr/>
        </p:nvSpPr>
        <p:spPr>
          <a:xfrm>
            <a:off x="5899712" y="239282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5.0 BTC</a:t>
            </a:r>
          </a:p>
          <a:p>
            <a:pPr lvl="0" rtl="0">
              <a:spcBef>
                <a:spcPts val="0"/>
              </a:spcBef>
              <a:buNone/>
            </a:pPr>
            <a:r>
              <a:rPr lang="en" sz="2400"/>
              <a:t>Bob</a:t>
            </a:r>
          </a:p>
        </p:txBody>
      </p:sp>
      <p:sp>
        <p:nvSpPr>
          <p:cNvPr id="403" name="Shape 403"/>
          <p:cNvSpPr txBox="1"/>
          <p:nvPr/>
        </p:nvSpPr>
        <p:spPr>
          <a:xfrm>
            <a:off x="7432200" y="239282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1.0 BTC</a:t>
            </a:r>
          </a:p>
          <a:p>
            <a:pPr lvl="0" rtl="0">
              <a:spcBef>
                <a:spcPts val="0"/>
              </a:spcBef>
              <a:buNone/>
            </a:pPr>
            <a:r>
              <a:rPr lang="en" sz="2400"/>
              <a:t>Alice</a:t>
            </a:r>
          </a:p>
        </p:txBody>
      </p:sp>
      <p:sp>
        <p:nvSpPr>
          <p:cNvPr id="404" name="Shape 404"/>
          <p:cNvSpPr txBox="1"/>
          <p:nvPr/>
        </p:nvSpPr>
        <p:spPr>
          <a:xfrm>
            <a:off x="4367225" y="3633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3.0 BTC</a:t>
            </a:r>
          </a:p>
          <a:p>
            <a:pPr lvl="0" rtl="0">
              <a:spcBef>
                <a:spcPts val="0"/>
              </a:spcBef>
              <a:buNone/>
            </a:pPr>
            <a:r>
              <a:rPr lang="en" sz="2400"/>
              <a:t>Carol</a:t>
            </a:r>
          </a:p>
        </p:txBody>
      </p:sp>
      <p:sp>
        <p:nvSpPr>
          <p:cNvPr id="405" name="Shape 405"/>
          <p:cNvSpPr txBox="1"/>
          <p:nvPr/>
        </p:nvSpPr>
        <p:spPr>
          <a:xfrm>
            <a:off x="5899712" y="3633175"/>
            <a:ext cx="1400100" cy="93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2.0 BTC</a:t>
            </a:r>
          </a:p>
          <a:p>
            <a:pPr lvl="0" rtl="0">
              <a:spcBef>
                <a:spcPts val="0"/>
              </a:spcBef>
              <a:buNone/>
            </a:pPr>
            <a:r>
              <a:rPr lang="en" sz="2400"/>
              <a:t>Bob</a:t>
            </a:r>
          </a:p>
        </p:txBody>
      </p:sp>
      <p:cxnSp>
        <p:nvCxnSpPr>
          <p:cNvPr id="406" name="Shape 406"/>
          <p:cNvCxnSpPr/>
          <p:nvPr/>
        </p:nvCxnSpPr>
        <p:spPr>
          <a:xfrm>
            <a:off x="6086525" y="2347525"/>
            <a:ext cx="1026300" cy="1026300"/>
          </a:xfrm>
          <a:prstGeom prst="straightConnector1">
            <a:avLst/>
          </a:prstGeom>
          <a:noFill/>
          <a:ln cap="flat" cmpd="sng" w="76200">
            <a:solidFill>
              <a:srgbClr val="CC0000"/>
            </a:solidFill>
            <a:prstDash val="solid"/>
            <a:round/>
            <a:headEnd len="lg" w="lg" type="none"/>
            <a:tailEnd len="lg" w="lg" type="none"/>
          </a:ln>
        </p:spPr>
      </p:cxnSp>
      <p:cxnSp>
        <p:nvCxnSpPr>
          <p:cNvPr id="407" name="Shape 407"/>
          <p:cNvCxnSpPr/>
          <p:nvPr/>
        </p:nvCxnSpPr>
        <p:spPr>
          <a:xfrm flipH="1">
            <a:off x="6101625" y="2347525"/>
            <a:ext cx="1011300" cy="1011300"/>
          </a:xfrm>
          <a:prstGeom prst="straightConnector1">
            <a:avLst/>
          </a:prstGeom>
          <a:noFill/>
          <a:ln cap="flat" cmpd="sng" w="76200">
            <a:solidFill>
              <a:srgbClr val="CC0000"/>
            </a:solidFill>
            <a:prstDash val="solid"/>
            <a:round/>
            <a:headEnd len="lg" w="lg" type="none"/>
            <a:tailEnd len="lg" w="lg" type="none"/>
          </a:ln>
        </p:spPr>
      </p:cxnSp>
      <p:cxnSp>
        <p:nvCxnSpPr>
          <p:cNvPr id="408" name="Shape 408"/>
          <p:cNvCxnSpPr/>
          <p:nvPr/>
        </p:nvCxnSpPr>
        <p:spPr>
          <a:xfrm>
            <a:off x="7619050" y="1111275"/>
            <a:ext cx="1026300" cy="1026300"/>
          </a:xfrm>
          <a:prstGeom prst="straightConnector1">
            <a:avLst/>
          </a:prstGeom>
          <a:noFill/>
          <a:ln cap="flat" cmpd="sng" w="76200">
            <a:solidFill>
              <a:srgbClr val="CC0000"/>
            </a:solidFill>
            <a:prstDash val="solid"/>
            <a:round/>
            <a:headEnd len="lg" w="lg" type="none"/>
            <a:tailEnd len="lg" w="lg" type="none"/>
          </a:ln>
        </p:spPr>
      </p:cxnSp>
      <p:cxnSp>
        <p:nvCxnSpPr>
          <p:cNvPr id="409" name="Shape 409"/>
          <p:cNvCxnSpPr/>
          <p:nvPr/>
        </p:nvCxnSpPr>
        <p:spPr>
          <a:xfrm flipH="1">
            <a:off x="7634150" y="1111275"/>
            <a:ext cx="1011300" cy="1011300"/>
          </a:xfrm>
          <a:prstGeom prst="straightConnector1">
            <a:avLst/>
          </a:prstGeom>
          <a:noFill/>
          <a:ln cap="flat" cmpd="sng" w="76200">
            <a:solidFill>
              <a:srgbClr val="CC0000"/>
            </a:solidFill>
            <a:prstDash val="solid"/>
            <a:round/>
            <a:headEnd len="lg" w="lg" type="none"/>
            <a:tailEnd len="lg" w="lg" type="none"/>
          </a:ln>
        </p:spPr>
      </p:cxnSp>
      <p:cxnSp>
        <p:nvCxnSpPr>
          <p:cNvPr id="410" name="Shape 410"/>
          <p:cNvCxnSpPr/>
          <p:nvPr/>
        </p:nvCxnSpPr>
        <p:spPr>
          <a:xfrm>
            <a:off x="6086562" y="1111275"/>
            <a:ext cx="1026300" cy="1026300"/>
          </a:xfrm>
          <a:prstGeom prst="straightConnector1">
            <a:avLst/>
          </a:prstGeom>
          <a:noFill/>
          <a:ln cap="flat" cmpd="sng" w="76200">
            <a:solidFill>
              <a:srgbClr val="CC0000"/>
            </a:solidFill>
            <a:prstDash val="solid"/>
            <a:round/>
            <a:headEnd len="lg" w="lg" type="none"/>
            <a:tailEnd len="lg" w="lg" type="none"/>
          </a:ln>
        </p:spPr>
      </p:cxnSp>
      <p:cxnSp>
        <p:nvCxnSpPr>
          <p:cNvPr id="411" name="Shape 411"/>
          <p:cNvCxnSpPr/>
          <p:nvPr/>
        </p:nvCxnSpPr>
        <p:spPr>
          <a:xfrm flipH="1">
            <a:off x="6101662" y="1111275"/>
            <a:ext cx="1011300" cy="1011300"/>
          </a:xfrm>
          <a:prstGeom prst="straightConnector1">
            <a:avLst/>
          </a:prstGeom>
          <a:noFill/>
          <a:ln cap="flat" cmpd="sng" w="76200">
            <a:solidFill>
              <a:srgbClr val="CC0000"/>
            </a:solidFill>
            <a:prstDash val="solid"/>
            <a:round/>
            <a:headEnd len="lg" w="lg" type="none"/>
            <a:tailEnd len="lg" w="lg"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Blocks &amp; Chains</a:t>
            </a:r>
          </a:p>
        </p:txBody>
      </p:sp>
      <p:sp>
        <p:nvSpPr>
          <p:cNvPr id="417" name="Shape 417"/>
          <p:cNvSpPr/>
          <p:nvPr/>
        </p:nvSpPr>
        <p:spPr>
          <a:xfrm>
            <a:off x="3598275" y="3692800"/>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8" name="Shape 418"/>
          <p:cNvSpPr/>
          <p:nvPr/>
        </p:nvSpPr>
        <p:spPr>
          <a:xfrm>
            <a:off x="3674475" y="41496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9" name="Shape 419"/>
          <p:cNvSpPr/>
          <p:nvPr/>
        </p:nvSpPr>
        <p:spPr>
          <a:xfrm>
            <a:off x="3674475" y="43780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0" name="Shape 420"/>
          <p:cNvSpPr/>
          <p:nvPr/>
        </p:nvSpPr>
        <p:spPr>
          <a:xfrm>
            <a:off x="3674475" y="460652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1" name="Shape 421"/>
          <p:cNvSpPr txBox="1"/>
          <p:nvPr/>
        </p:nvSpPr>
        <p:spPr>
          <a:xfrm>
            <a:off x="3674475" y="3705362"/>
            <a:ext cx="1603200" cy="268500"/>
          </a:xfrm>
          <a:prstGeom prst="rect">
            <a:avLst/>
          </a:prstGeom>
          <a:noFill/>
          <a:ln>
            <a:noFill/>
          </a:ln>
        </p:spPr>
        <p:txBody>
          <a:bodyPr anchorCtr="0" anchor="t" bIns="91425" lIns="91425" rIns="91425" tIns="91425">
            <a:noAutofit/>
          </a:bodyPr>
          <a:lstStyle/>
          <a:p>
            <a:pPr lvl="0" algn="ctr">
              <a:spcBef>
                <a:spcPts val="0"/>
              </a:spcBef>
              <a:buNone/>
            </a:pPr>
            <a:r>
              <a:rPr lang="en" sz="1800"/>
              <a:t>Block 276</a:t>
            </a:r>
          </a:p>
        </p:txBody>
      </p:sp>
      <p:sp>
        <p:nvSpPr>
          <p:cNvPr id="422" name="Shape 422"/>
          <p:cNvSpPr/>
          <p:nvPr/>
        </p:nvSpPr>
        <p:spPr>
          <a:xfrm>
            <a:off x="3598275" y="23552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3" name="Shape 423"/>
          <p:cNvSpPr/>
          <p:nvPr/>
        </p:nvSpPr>
        <p:spPr>
          <a:xfrm>
            <a:off x="3674475" y="281211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4" name="Shape 424"/>
          <p:cNvSpPr/>
          <p:nvPr/>
        </p:nvSpPr>
        <p:spPr>
          <a:xfrm>
            <a:off x="3674475" y="30405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5" name="Shape 425"/>
          <p:cNvSpPr/>
          <p:nvPr/>
        </p:nvSpPr>
        <p:spPr>
          <a:xfrm>
            <a:off x="3674475" y="32689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6" name="Shape 426"/>
          <p:cNvSpPr txBox="1"/>
          <p:nvPr/>
        </p:nvSpPr>
        <p:spPr>
          <a:xfrm>
            <a:off x="3674475" y="23678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277</a:t>
            </a:r>
          </a:p>
        </p:txBody>
      </p:sp>
      <p:cxnSp>
        <p:nvCxnSpPr>
          <p:cNvPr id="427" name="Shape 427"/>
          <p:cNvCxnSpPr>
            <a:endCxn id="421" idx="0"/>
          </p:cNvCxnSpPr>
          <p:nvPr/>
        </p:nvCxnSpPr>
        <p:spPr>
          <a:xfrm>
            <a:off x="4476075" y="3516062"/>
            <a:ext cx="0" cy="189300"/>
          </a:xfrm>
          <a:prstGeom prst="straightConnector1">
            <a:avLst/>
          </a:prstGeom>
          <a:noFill/>
          <a:ln cap="flat" cmpd="sng" w="9525">
            <a:solidFill>
              <a:schemeClr val="dk2"/>
            </a:solidFill>
            <a:prstDash val="solid"/>
            <a:round/>
            <a:headEnd len="lg" w="lg" type="none"/>
            <a:tailEnd len="lg" w="lg" type="triangle"/>
          </a:ln>
        </p:spPr>
      </p:cxnSp>
      <p:sp>
        <p:nvSpPr>
          <p:cNvPr id="428" name="Shape 428"/>
          <p:cNvSpPr txBox="1"/>
          <p:nvPr>
            <p:ph idx="1" type="body"/>
          </p:nvPr>
        </p:nvSpPr>
        <p:spPr>
          <a:xfrm>
            <a:off x="6066975" y="1378350"/>
            <a:ext cx="2969100" cy="2018100"/>
          </a:xfrm>
          <a:prstGeom prst="rect">
            <a:avLst/>
          </a:prstGeom>
        </p:spPr>
        <p:txBody>
          <a:bodyPr anchorCtr="0" anchor="t" bIns="91425" lIns="91425" rIns="91425" tIns="91425">
            <a:noAutofit/>
          </a:bodyPr>
          <a:lstStyle/>
          <a:p>
            <a:pPr lvl="0" rtl="0">
              <a:lnSpc>
                <a:spcPct val="100000"/>
              </a:lnSpc>
              <a:spcBef>
                <a:spcPts val="0"/>
              </a:spcBef>
              <a:buNone/>
            </a:pPr>
            <a:r>
              <a:rPr lang="en" sz="2800"/>
              <a:t>Transaction #286 </a:t>
            </a:r>
          </a:p>
          <a:p>
            <a:pPr lvl="0" rtl="0">
              <a:lnSpc>
                <a:spcPct val="100000"/>
              </a:lnSpc>
              <a:spcBef>
                <a:spcPts val="0"/>
              </a:spcBef>
              <a:buNone/>
            </a:pPr>
            <a:r>
              <a:rPr lang="en" sz="2800"/>
              <a:t>Transaction #287</a:t>
            </a:r>
          </a:p>
          <a:p>
            <a:pPr lvl="0" rtl="0">
              <a:lnSpc>
                <a:spcPct val="100000"/>
              </a:lnSpc>
              <a:spcBef>
                <a:spcPts val="0"/>
              </a:spcBef>
              <a:buNone/>
            </a:pPr>
            <a:r>
              <a:rPr lang="en" sz="2800"/>
              <a:t>Transaction #288</a:t>
            </a:r>
          </a:p>
        </p:txBody>
      </p:sp>
      <p:cxnSp>
        <p:nvCxnSpPr>
          <p:cNvPr id="429" name="Shape 429"/>
          <p:cNvCxnSpPr>
            <a:endCxn id="423" idx="3"/>
          </p:cNvCxnSpPr>
          <p:nvPr/>
        </p:nvCxnSpPr>
        <p:spPr>
          <a:xfrm flipH="1">
            <a:off x="5277675" y="1718312"/>
            <a:ext cx="789300" cy="1184400"/>
          </a:xfrm>
          <a:prstGeom prst="straightConnector1">
            <a:avLst/>
          </a:prstGeom>
          <a:noFill/>
          <a:ln cap="flat" cmpd="sng" w="19050">
            <a:solidFill>
              <a:schemeClr val="dk2"/>
            </a:solidFill>
            <a:prstDash val="solid"/>
            <a:round/>
            <a:headEnd len="lg" w="lg" type="none"/>
            <a:tailEnd len="lg" w="lg" type="triangle"/>
          </a:ln>
        </p:spPr>
      </p:cxnSp>
      <p:cxnSp>
        <p:nvCxnSpPr>
          <p:cNvPr id="430" name="Shape 430"/>
          <p:cNvCxnSpPr>
            <a:stCxn id="428" idx="1"/>
            <a:endCxn id="424" idx="3"/>
          </p:cNvCxnSpPr>
          <p:nvPr/>
        </p:nvCxnSpPr>
        <p:spPr>
          <a:xfrm flipH="1">
            <a:off x="5277675" y="2387400"/>
            <a:ext cx="789300" cy="743700"/>
          </a:xfrm>
          <a:prstGeom prst="straightConnector1">
            <a:avLst/>
          </a:prstGeom>
          <a:noFill/>
          <a:ln cap="flat" cmpd="sng" w="19050">
            <a:solidFill>
              <a:schemeClr val="dk2"/>
            </a:solidFill>
            <a:prstDash val="solid"/>
            <a:round/>
            <a:headEnd len="lg" w="lg" type="none"/>
            <a:tailEnd len="lg" w="lg" type="triangle"/>
          </a:ln>
        </p:spPr>
      </p:cxnSp>
      <p:cxnSp>
        <p:nvCxnSpPr>
          <p:cNvPr id="431" name="Shape 431"/>
          <p:cNvCxnSpPr>
            <a:endCxn id="425" idx="3"/>
          </p:cNvCxnSpPr>
          <p:nvPr/>
        </p:nvCxnSpPr>
        <p:spPr>
          <a:xfrm flipH="1">
            <a:off x="5277675" y="2957587"/>
            <a:ext cx="801000" cy="4020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2</a:t>
            </a:r>
            <a:r>
              <a:rPr lang="en" sz="3200"/>
              <a:t>  Trading Platforms</a:t>
            </a:r>
          </a:p>
        </p:txBody>
      </p:sp>
      <p:pic>
        <p:nvPicPr>
          <p:cNvPr id="96" name="Shape 96"/>
          <p:cNvPicPr preferRelativeResize="0"/>
          <p:nvPr/>
        </p:nvPicPr>
        <p:blipFill>
          <a:blip r:embed="rId3">
            <a:alphaModFix/>
          </a:blip>
          <a:stretch>
            <a:fillRect/>
          </a:stretch>
        </p:blipFill>
        <p:spPr>
          <a:xfrm>
            <a:off x="311700" y="2153972"/>
            <a:ext cx="4042701" cy="1413401"/>
          </a:xfrm>
          <a:prstGeom prst="rect">
            <a:avLst/>
          </a:prstGeom>
          <a:noFill/>
          <a:ln>
            <a:noFill/>
          </a:ln>
        </p:spPr>
      </p:pic>
      <p:pic>
        <p:nvPicPr>
          <p:cNvPr id="97" name="Shape 97"/>
          <p:cNvPicPr preferRelativeResize="0"/>
          <p:nvPr/>
        </p:nvPicPr>
        <p:blipFill>
          <a:blip r:embed="rId4">
            <a:alphaModFix/>
          </a:blip>
          <a:stretch>
            <a:fillRect/>
          </a:stretch>
        </p:blipFill>
        <p:spPr>
          <a:xfrm>
            <a:off x="4789600" y="1812100"/>
            <a:ext cx="4042699" cy="2097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Blocks &amp; Chains</a:t>
            </a:r>
          </a:p>
        </p:txBody>
      </p:sp>
      <p:sp>
        <p:nvSpPr>
          <p:cNvPr id="437" name="Shape 437"/>
          <p:cNvSpPr/>
          <p:nvPr/>
        </p:nvSpPr>
        <p:spPr>
          <a:xfrm>
            <a:off x="3598275" y="3692800"/>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8" name="Shape 438"/>
          <p:cNvSpPr/>
          <p:nvPr/>
        </p:nvSpPr>
        <p:spPr>
          <a:xfrm>
            <a:off x="3674475" y="41496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9" name="Shape 439"/>
          <p:cNvSpPr/>
          <p:nvPr/>
        </p:nvSpPr>
        <p:spPr>
          <a:xfrm>
            <a:off x="3674475" y="43780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0" name="Shape 440"/>
          <p:cNvSpPr/>
          <p:nvPr/>
        </p:nvSpPr>
        <p:spPr>
          <a:xfrm>
            <a:off x="3674475" y="460652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1" name="Shape 441"/>
          <p:cNvSpPr txBox="1"/>
          <p:nvPr/>
        </p:nvSpPr>
        <p:spPr>
          <a:xfrm>
            <a:off x="3674475" y="3705362"/>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276</a:t>
            </a:r>
          </a:p>
        </p:txBody>
      </p:sp>
      <p:sp>
        <p:nvSpPr>
          <p:cNvPr id="442" name="Shape 442"/>
          <p:cNvSpPr/>
          <p:nvPr/>
        </p:nvSpPr>
        <p:spPr>
          <a:xfrm>
            <a:off x="3598275" y="23552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3" name="Shape 443"/>
          <p:cNvSpPr/>
          <p:nvPr/>
        </p:nvSpPr>
        <p:spPr>
          <a:xfrm>
            <a:off x="3674475" y="281211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4" name="Shape 444"/>
          <p:cNvSpPr/>
          <p:nvPr/>
        </p:nvSpPr>
        <p:spPr>
          <a:xfrm>
            <a:off x="3674475" y="30405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5" name="Shape 445"/>
          <p:cNvSpPr/>
          <p:nvPr/>
        </p:nvSpPr>
        <p:spPr>
          <a:xfrm>
            <a:off x="3674475" y="32689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6" name="Shape 446"/>
          <p:cNvSpPr txBox="1"/>
          <p:nvPr/>
        </p:nvSpPr>
        <p:spPr>
          <a:xfrm>
            <a:off x="3674475" y="23678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277</a:t>
            </a:r>
          </a:p>
        </p:txBody>
      </p:sp>
      <p:sp>
        <p:nvSpPr>
          <p:cNvPr id="447" name="Shape 447"/>
          <p:cNvSpPr/>
          <p:nvPr/>
        </p:nvSpPr>
        <p:spPr>
          <a:xfrm>
            <a:off x="5847350" y="2355275"/>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8" name="Shape 448"/>
          <p:cNvSpPr/>
          <p:nvPr/>
        </p:nvSpPr>
        <p:spPr>
          <a:xfrm>
            <a:off x="5923550" y="281212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9" name="Shape 449"/>
          <p:cNvSpPr/>
          <p:nvPr/>
        </p:nvSpPr>
        <p:spPr>
          <a:xfrm>
            <a:off x="5923550" y="304056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0" name="Shape 450"/>
          <p:cNvSpPr/>
          <p:nvPr/>
        </p:nvSpPr>
        <p:spPr>
          <a:xfrm>
            <a:off x="5923550" y="326900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1" name="Shape 451"/>
          <p:cNvSpPr txBox="1"/>
          <p:nvPr/>
        </p:nvSpPr>
        <p:spPr>
          <a:xfrm>
            <a:off x="5923550" y="2367837"/>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277?</a:t>
            </a:r>
          </a:p>
        </p:txBody>
      </p:sp>
      <p:cxnSp>
        <p:nvCxnSpPr>
          <p:cNvPr id="452" name="Shape 452"/>
          <p:cNvCxnSpPr>
            <a:endCxn id="441" idx="0"/>
          </p:cNvCxnSpPr>
          <p:nvPr/>
        </p:nvCxnSpPr>
        <p:spPr>
          <a:xfrm>
            <a:off x="4476075" y="3516062"/>
            <a:ext cx="0" cy="189300"/>
          </a:xfrm>
          <a:prstGeom prst="straightConnector1">
            <a:avLst/>
          </a:prstGeom>
          <a:noFill/>
          <a:ln cap="flat" cmpd="sng" w="9525">
            <a:solidFill>
              <a:schemeClr val="dk2"/>
            </a:solidFill>
            <a:prstDash val="solid"/>
            <a:round/>
            <a:headEnd len="lg" w="lg" type="none"/>
            <a:tailEnd len="lg" w="lg" type="triangle"/>
          </a:ln>
        </p:spPr>
      </p:cxnSp>
      <p:cxnSp>
        <p:nvCxnSpPr>
          <p:cNvPr id="453" name="Shape 453"/>
          <p:cNvCxnSpPr>
            <a:stCxn id="447" idx="2"/>
            <a:endCxn id="437" idx="3"/>
          </p:cNvCxnSpPr>
          <p:nvPr/>
        </p:nvCxnSpPr>
        <p:spPr>
          <a:xfrm flipH="1">
            <a:off x="5353850" y="3515975"/>
            <a:ext cx="1371300" cy="7572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Shape 45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Blocks &amp; Chains</a:t>
            </a:r>
          </a:p>
        </p:txBody>
      </p:sp>
      <p:sp>
        <p:nvSpPr>
          <p:cNvPr id="459" name="Shape 459"/>
          <p:cNvSpPr/>
          <p:nvPr/>
        </p:nvSpPr>
        <p:spPr>
          <a:xfrm>
            <a:off x="3598275" y="3692800"/>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0" name="Shape 460"/>
          <p:cNvSpPr/>
          <p:nvPr/>
        </p:nvSpPr>
        <p:spPr>
          <a:xfrm>
            <a:off x="3674475" y="41496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1" name="Shape 461"/>
          <p:cNvSpPr/>
          <p:nvPr/>
        </p:nvSpPr>
        <p:spPr>
          <a:xfrm>
            <a:off x="3674475" y="43780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2" name="Shape 462"/>
          <p:cNvSpPr/>
          <p:nvPr/>
        </p:nvSpPr>
        <p:spPr>
          <a:xfrm>
            <a:off x="3674475" y="460652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3" name="Shape 463"/>
          <p:cNvSpPr txBox="1"/>
          <p:nvPr/>
        </p:nvSpPr>
        <p:spPr>
          <a:xfrm>
            <a:off x="3674475" y="3705362"/>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276</a:t>
            </a:r>
          </a:p>
        </p:txBody>
      </p:sp>
      <p:sp>
        <p:nvSpPr>
          <p:cNvPr id="464" name="Shape 464"/>
          <p:cNvSpPr/>
          <p:nvPr/>
        </p:nvSpPr>
        <p:spPr>
          <a:xfrm>
            <a:off x="3598275" y="23552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5" name="Shape 465"/>
          <p:cNvSpPr/>
          <p:nvPr/>
        </p:nvSpPr>
        <p:spPr>
          <a:xfrm>
            <a:off x="3674475" y="281211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6" name="Shape 466"/>
          <p:cNvSpPr/>
          <p:nvPr/>
        </p:nvSpPr>
        <p:spPr>
          <a:xfrm>
            <a:off x="3674475" y="30405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7" name="Shape 467"/>
          <p:cNvSpPr/>
          <p:nvPr/>
        </p:nvSpPr>
        <p:spPr>
          <a:xfrm>
            <a:off x="3674475" y="32689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8" name="Shape 468"/>
          <p:cNvSpPr txBox="1"/>
          <p:nvPr/>
        </p:nvSpPr>
        <p:spPr>
          <a:xfrm>
            <a:off x="3674475" y="23678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277a</a:t>
            </a:r>
          </a:p>
        </p:txBody>
      </p:sp>
      <p:sp>
        <p:nvSpPr>
          <p:cNvPr id="469" name="Shape 469"/>
          <p:cNvSpPr/>
          <p:nvPr/>
        </p:nvSpPr>
        <p:spPr>
          <a:xfrm>
            <a:off x="3598275" y="1017725"/>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0" name="Shape 470"/>
          <p:cNvSpPr/>
          <p:nvPr/>
        </p:nvSpPr>
        <p:spPr>
          <a:xfrm>
            <a:off x="3674475" y="147457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1" name="Shape 471"/>
          <p:cNvSpPr/>
          <p:nvPr/>
        </p:nvSpPr>
        <p:spPr>
          <a:xfrm>
            <a:off x="3674475" y="170301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2" name="Shape 472"/>
          <p:cNvSpPr/>
          <p:nvPr/>
        </p:nvSpPr>
        <p:spPr>
          <a:xfrm>
            <a:off x="3674475" y="19314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3" name="Shape 473"/>
          <p:cNvSpPr txBox="1"/>
          <p:nvPr/>
        </p:nvSpPr>
        <p:spPr>
          <a:xfrm>
            <a:off x="3674475" y="1030287"/>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278</a:t>
            </a:r>
          </a:p>
        </p:txBody>
      </p:sp>
      <p:sp>
        <p:nvSpPr>
          <p:cNvPr id="474" name="Shape 474"/>
          <p:cNvSpPr/>
          <p:nvPr/>
        </p:nvSpPr>
        <p:spPr>
          <a:xfrm>
            <a:off x="5847350" y="2355275"/>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5" name="Shape 475"/>
          <p:cNvSpPr/>
          <p:nvPr/>
        </p:nvSpPr>
        <p:spPr>
          <a:xfrm>
            <a:off x="5923550" y="2812125"/>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6" name="Shape 476"/>
          <p:cNvSpPr/>
          <p:nvPr/>
        </p:nvSpPr>
        <p:spPr>
          <a:xfrm>
            <a:off x="5923550" y="3040562"/>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7" name="Shape 477"/>
          <p:cNvSpPr/>
          <p:nvPr/>
        </p:nvSpPr>
        <p:spPr>
          <a:xfrm>
            <a:off x="5923550" y="326900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8" name="Shape 478"/>
          <p:cNvSpPr txBox="1"/>
          <p:nvPr/>
        </p:nvSpPr>
        <p:spPr>
          <a:xfrm>
            <a:off x="5923550" y="2367837"/>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277b</a:t>
            </a:r>
          </a:p>
        </p:txBody>
      </p:sp>
      <p:cxnSp>
        <p:nvCxnSpPr>
          <p:cNvPr id="479" name="Shape 479"/>
          <p:cNvCxnSpPr>
            <a:endCxn id="468" idx="0"/>
          </p:cNvCxnSpPr>
          <p:nvPr/>
        </p:nvCxnSpPr>
        <p:spPr>
          <a:xfrm>
            <a:off x="4476075" y="2178525"/>
            <a:ext cx="0" cy="189300"/>
          </a:xfrm>
          <a:prstGeom prst="straightConnector1">
            <a:avLst/>
          </a:prstGeom>
          <a:noFill/>
          <a:ln cap="flat" cmpd="sng" w="9525">
            <a:solidFill>
              <a:schemeClr val="dk2"/>
            </a:solidFill>
            <a:prstDash val="solid"/>
            <a:round/>
            <a:headEnd len="lg" w="lg" type="none"/>
            <a:tailEnd len="lg" w="lg" type="triangle"/>
          </a:ln>
        </p:spPr>
      </p:cxnSp>
      <p:cxnSp>
        <p:nvCxnSpPr>
          <p:cNvPr id="480" name="Shape 480"/>
          <p:cNvCxnSpPr>
            <a:endCxn id="463" idx="0"/>
          </p:cNvCxnSpPr>
          <p:nvPr/>
        </p:nvCxnSpPr>
        <p:spPr>
          <a:xfrm>
            <a:off x="4476075" y="3516062"/>
            <a:ext cx="0" cy="189300"/>
          </a:xfrm>
          <a:prstGeom prst="straightConnector1">
            <a:avLst/>
          </a:prstGeom>
          <a:noFill/>
          <a:ln cap="flat" cmpd="sng" w="9525">
            <a:solidFill>
              <a:schemeClr val="dk2"/>
            </a:solidFill>
            <a:prstDash val="solid"/>
            <a:round/>
            <a:headEnd len="lg" w="lg" type="none"/>
            <a:tailEnd len="lg" w="lg" type="triangle"/>
          </a:ln>
        </p:spPr>
      </p:cxnSp>
      <p:cxnSp>
        <p:nvCxnSpPr>
          <p:cNvPr id="481" name="Shape 481"/>
          <p:cNvCxnSpPr>
            <a:stCxn id="474" idx="2"/>
            <a:endCxn id="459" idx="3"/>
          </p:cNvCxnSpPr>
          <p:nvPr/>
        </p:nvCxnSpPr>
        <p:spPr>
          <a:xfrm flipH="1">
            <a:off x="5353850" y="3515975"/>
            <a:ext cx="1371300" cy="757200"/>
          </a:xfrm>
          <a:prstGeom prst="straightConnector1">
            <a:avLst/>
          </a:prstGeom>
          <a:noFill/>
          <a:ln cap="flat" cmpd="sng" w="9525">
            <a:solidFill>
              <a:schemeClr val="dk2"/>
            </a:solidFill>
            <a:prstDash val="solid"/>
            <a:round/>
            <a:headEnd len="lg" w="lg" type="none"/>
            <a:tailEnd len="lg" w="lg" type="triangle"/>
          </a:ln>
        </p:spPr>
      </p:cxnSp>
      <p:sp>
        <p:nvSpPr>
          <p:cNvPr id="482" name="Shape 482"/>
          <p:cNvSpPr txBox="1"/>
          <p:nvPr/>
        </p:nvSpPr>
        <p:spPr>
          <a:xfrm>
            <a:off x="5923550" y="1043825"/>
            <a:ext cx="2556900" cy="919800"/>
          </a:xfrm>
          <a:prstGeom prst="rect">
            <a:avLst/>
          </a:prstGeom>
          <a:noFill/>
          <a:ln>
            <a:noFill/>
          </a:ln>
        </p:spPr>
        <p:txBody>
          <a:bodyPr anchorCtr="0" anchor="t" bIns="91425" lIns="91425" rIns="91425" tIns="91425">
            <a:noAutofit/>
          </a:bodyPr>
          <a:lstStyle/>
          <a:p>
            <a:pPr lvl="0" rtl="0">
              <a:spcBef>
                <a:spcPts val="0"/>
              </a:spcBef>
              <a:buNone/>
            </a:pPr>
            <a:r>
              <a:rPr lang="en" sz="2400">
                <a:solidFill>
                  <a:srgbClr val="990000"/>
                </a:solidFill>
              </a:rPr>
              <a:t>Longest  chain = Main chain</a:t>
            </a:r>
          </a:p>
        </p:txBody>
      </p:sp>
      <p:cxnSp>
        <p:nvCxnSpPr>
          <p:cNvPr id="483" name="Shape 483"/>
          <p:cNvCxnSpPr>
            <a:stCxn id="482" idx="1"/>
          </p:cNvCxnSpPr>
          <p:nvPr/>
        </p:nvCxnSpPr>
        <p:spPr>
          <a:xfrm flipH="1">
            <a:off x="5506250" y="1503725"/>
            <a:ext cx="417300" cy="5100"/>
          </a:xfrm>
          <a:prstGeom prst="straightConnector1">
            <a:avLst/>
          </a:prstGeom>
          <a:noFill/>
          <a:ln cap="flat" cmpd="sng" w="19050">
            <a:solidFill>
              <a:srgbClr val="990000"/>
            </a:solidFill>
            <a:prstDash val="solid"/>
            <a:round/>
            <a:headEnd len="lg" w="lg" type="none"/>
            <a:tailEnd len="lg" w="lg"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Overview</a:t>
            </a:r>
          </a:p>
        </p:txBody>
      </p:sp>
      <p:sp>
        <p:nvSpPr>
          <p:cNvPr id="489" name="Shape 48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strike="sngStrike"/>
              <a:t>How ACH &amp; Bitcoin work</a:t>
            </a:r>
          </a:p>
          <a:p>
            <a:pPr indent="-406400" lvl="0" marL="457200" rtl="0">
              <a:spcBef>
                <a:spcPts val="0"/>
              </a:spcBef>
              <a:buSzPct val="100000"/>
              <a:buChar char="-"/>
            </a:pPr>
            <a:r>
              <a:rPr lang="en" sz="2800"/>
              <a:t>Unified payments architecture</a:t>
            </a:r>
          </a:p>
          <a:p>
            <a:pPr indent="-406400" lvl="0" marL="457200" rtl="0">
              <a:spcBef>
                <a:spcPts val="0"/>
              </a:spcBef>
              <a:buSzPct val="100000"/>
              <a:buChar char="-"/>
            </a:pPr>
            <a:r>
              <a:rPr lang="en" sz="2800"/>
              <a:t>How our ACH &amp; Bitcoin services work</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Shape 4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History of Coinbase</a:t>
            </a:r>
          </a:p>
        </p:txBody>
      </p:sp>
      <p:pic>
        <p:nvPicPr>
          <p:cNvPr id="495" name="Shape 495"/>
          <p:cNvPicPr preferRelativeResize="0"/>
          <p:nvPr/>
        </p:nvPicPr>
        <p:blipFill>
          <a:blip r:embed="rId3">
            <a:alphaModFix/>
          </a:blip>
          <a:stretch>
            <a:fillRect/>
          </a:stretch>
        </p:blipFill>
        <p:spPr>
          <a:xfrm>
            <a:off x="5012149" y="3684400"/>
            <a:ext cx="754500" cy="805371"/>
          </a:xfrm>
          <a:prstGeom prst="rect">
            <a:avLst/>
          </a:prstGeom>
          <a:noFill/>
          <a:ln>
            <a:noFill/>
          </a:ln>
        </p:spPr>
      </p:pic>
      <p:cxnSp>
        <p:nvCxnSpPr>
          <p:cNvPr id="496" name="Shape 496"/>
          <p:cNvCxnSpPr/>
          <p:nvPr/>
        </p:nvCxnSpPr>
        <p:spPr>
          <a:xfrm>
            <a:off x="406250" y="2988900"/>
            <a:ext cx="8248500" cy="0"/>
          </a:xfrm>
          <a:prstGeom prst="straightConnector1">
            <a:avLst/>
          </a:prstGeom>
          <a:noFill/>
          <a:ln cap="flat" cmpd="sng" w="38100">
            <a:solidFill>
              <a:schemeClr val="dk2"/>
            </a:solidFill>
            <a:prstDash val="solid"/>
            <a:round/>
            <a:headEnd len="lg" w="lg" type="none"/>
            <a:tailEnd len="lg" w="lg" type="triangle"/>
          </a:ln>
        </p:spPr>
      </p:cxnSp>
      <p:sp>
        <p:nvSpPr>
          <p:cNvPr id="497" name="Shape 497"/>
          <p:cNvSpPr/>
          <p:nvPr/>
        </p:nvSpPr>
        <p:spPr>
          <a:xfrm>
            <a:off x="56585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8" name="Shape 498"/>
          <p:cNvSpPr/>
          <p:nvPr/>
        </p:nvSpPr>
        <p:spPr>
          <a:xfrm>
            <a:off x="2007862"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9" name="Shape 499"/>
          <p:cNvSpPr/>
          <p:nvPr/>
        </p:nvSpPr>
        <p:spPr>
          <a:xfrm>
            <a:off x="3449887"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0" name="Shape 500"/>
          <p:cNvSpPr/>
          <p:nvPr/>
        </p:nvSpPr>
        <p:spPr>
          <a:xfrm>
            <a:off x="500470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1" name="Shape 501"/>
          <p:cNvSpPr/>
          <p:nvPr/>
        </p:nvSpPr>
        <p:spPr>
          <a:xfrm>
            <a:off x="6486512"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2" name="Shape 502"/>
          <p:cNvSpPr/>
          <p:nvPr/>
        </p:nvSpPr>
        <p:spPr>
          <a:xfrm>
            <a:off x="7895800" y="2894550"/>
            <a:ext cx="188700" cy="188700"/>
          </a:xfrm>
          <a:prstGeom prst="ellipse">
            <a:avLst/>
          </a:prstGeom>
          <a:solidFill>
            <a:srgbClr val="43434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3" name="Shape 503"/>
          <p:cNvSpPr txBox="1"/>
          <p:nvPr/>
        </p:nvSpPr>
        <p:spPr>
          <a:xfrm>
            <a:off x="31170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2012</a:t>
            </a:r>
          </a:p>
        </p:txBody>
      </p:sp>
      <p:sp>
        <p:nvSpPr>
          <p:cNvPr id="504" name="Shape 504"/>
          <p:cNvSpPr txBox="1"/>
          <p:nvPr/>
        </p:nvSpPr>
        <p:spPr>
          <a:xfrm>
            <a:off x="1724975"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2013</a:t>
            </a:r>
          </a:p>
        </p:txBody>
      </p:sp>
      <p:sp>
        <p:nvSpPr>
          <p:cNvPr id="505" name="Shape 505"/>
          <p:cNvSpPr txBox="1"/>
          <p:nvPr/>
        </p:nvSpPr>
        <p:spPr>
          <a:xfrm>
            <a:off x="31991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2014</a:t>
            </a:r>
          </a:p>
        </p:txBody>
      </p:sp>
      <p:sp>
        <p:nvSpPr>
          <p:cNvPr id="506" name="Shape 506"/>
          <p:cNvSpPr txBox="1"/>
          <p:nvPr/>
        </p:nvSpPr>
        <p:spPr>
          <a:xfrm>
            <a:off x="472180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2015</a:t>
            </a:r>
          </a:p>
        </p:txBody>
      </p:sp>
      <p:sp>
        <p:nvSpPr>
          <p:cNvPr id="507" name="Shape 507"/>
          <p:cNvSpPr txBox="1"/>
          <p:nvPr/>
        </p:nvSpPr>
        <p:spPr>
          <a:xfrm>
            <a:off x="62444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2016</a:t>
            </a:r>
          </a:p>
        </p:txBody>
      </p:sp>
      <p:sp>
        <p:nvSpPr>
          <p:cNvPr id="508" name="Shape 508"/>
          <p:cNvSpPr txBox="1"/>
          <p:nvPr/>
        </p:nvSpPr>
        <p:spPr>
          <a:xfrm>
            <a:off x="7670950" y="3083250"/>
            <a:ext cx="754500" cy="362700"/>
          </a:xfrm>
          <a:prstGeom prst="rect">
            <a:avLst/>
          </a:prstGeom>
          <a:noFill/>
          <a:ln>
            <a:noFill/>
          </a:ln>
        </p:spPr>
        <p:txBody>
          <a:bodyPr anchorCtr="0" anchor="t" bIns="91425" lIns="91425" rIns="91425" tIns="91425">
            <a:noAutofit/>
          </a:bodyPr>
          <a:lstStyle/>
          <a:p>
            <a:pPr lvl="0" rtl="0">
              <a:spcBef>
                <a:spcPts val="0"/>
              </a:spcBef>
              <a:buNone/>
            </a:pPr>
            <a:r>
              <a:rPr lang="en" sz="1800"/>
              <a:t>2017</a:t>
            </a:r>
          </a:p>
        </p:txBody>
      </p:sp>
      <p:cxnSp>
        <p:nvCxnSpPr>
          <p:cNvPr id="509" name="Shape 509"/>
          <p:cNvCxnSpPr/>
          <p:nvPr/>
        </p:nvCxnSpPr>
        <p:spPr>
          <a:xfrm rot="10800000">
            <a:off x="1109950" y="2372325"/>
            <a:ext cx="0" cy="609300"/>
          </a:xfrm>
          <a:prstGeom prst="straightConnector1">
            <a:avLst/>
          </a:prstGeom>
          <a:noFill/>
          <a:ln cap="flat" cmpd="sng" w="38100">
            <a:solidFill>
              <a:schemeClr val="dk2"/>
            </a:solidFill>
            <a:prstDash val="solid"/>
            <a:round/>
            <a:headEnd len="lg" w="lg" type="none"/>
            <a:tailEnd len="lg" w="lg" type="none"/>
          </a:ln>
        </p:spPr>
      </p:cxnSp>
      <p:pic>
        <p:nvPicPr>
          <p:cNvPr id="510" name="Shape 510"/>
          <p:cNvPicPr preferRelativeResize="0"/>
          <p:nvPr/>
        </p:nvPicPr>
        <p:blipFill>
          <a:blip r:embed="rId4">
            <a:alphaModFix/>
          </a:blip>
          <a:stretch>
            <a:fillRect/>
          </a:stretch>
        </p:blipFill>
        <p:spPr>
          <a:xfrm>
            <a:off x="700475" y="1111412"/>
            <a:ext cx="818925" cy="818925"/>
          </a:xfrm>
          <a:prstGeom prst="rect">
            <a:avLst/>
          </a:prstGeom>
          <a:noFill/>
          <a:ln>
            <a:noFill/>
          </a:ln>
        </p:spPr>
      </p:pic>
      <p:pic>
        <p:nvPicPr>
          <p:cNvPr id="511" name="Shape 511"/>
          <p:cNvPicPr preferRelativeResize="0"/>
          <p:nvPr/>
        </p:nvPicPr>
        <p:blipFill>
          <a:blip r:embed="rId5">
            <a:alphaModFix/>
          </a:blip>
          <a:stretch>
            <a:fillRect/>
          </a:stretch>
        </p:blipFill>
        <p:spPr>
          <a:xfrm>
            <a:off x="1299350" y="3663225"/>
            <a:ext cx="928100" cy="928100"/>
          </a:xfrm>
          <a:prstGeom prst="rect">
            <a:avLst/>
          </a:prstGeom>
          <a:noFill/>
          <a:ln>
            <a:noFill/>
          </a:ln>
        </p:spPr>
      </p:pic>
      <p:cxnSp>
        <p:nvCxnSpPr>
          <p:cNvPr id="512" name="Shape 512"/>
          <p:cNvCxnSpPr/>
          <p:nvPr/>
        </p:nvCxnSpPr>
        <p:spPr>
          <a:xfrm rot="10800000">
            <a:off x="4460750" y="2372325"/>
            <a:ext cx="0" cy="609300"/>
          </a:xfrm>
          <a:prstGeom prst="straightConnector1">
            <a:avLst/>
          </a:prstGeom>
          <a:noFill/>
          <a:ln cap="flat" cmpd="sng" w="38100">
            <a:solidFill>
              <a:schemeClr val="dk2"/>
            </a:solidFill>
            <a:prstDash val="solid"/>
            <a:round/>
            <a:headEnd len="lg" w="lg" type="none"/>
            <a:tailEnd len="lg" w="lg" type="none"/>
          </a:ln>
        </p:spPr>
      </p:cxnSp>
      <p:pic>
        <p:nvPicPr>
          <p:cNvPr id="513" name="Shape 513"/>
          <p:cNvPicPr preferRelativeResize="0"/>
          <p:nvPr/>
        </p:nvPicPr>
        <p:blipFill>
          <a:blip r:embed="rId6">
            <a:alphaModFix/>
          </a:blip>
          <a:stretch>
            <a:fillRect/>
          </a:stretch>
        </p:blipFill>
        <p:spPr>
          <a:xfrm>
            <a:off x="4051287" y="1106502"/>
            <a:ext cx="818925" cy="828760"/>
          </a:xfrm>
          <a:prstGeom prst="rect">
            <a:avLst/>
          </a:prstGeom>
          <a:noFill/>
          <a:ln>
            <a:noFill/>
          </a:ln>
        </p:spPr>
      </p:pic>
      <p:cxnSp>
        <p:nvCxnSpPr>
          <p:cNvPr id="514" name="Shape 514"/>
          <p:cNvCxnSpPr/>
          <p:nvPr/>
        </p:nvCxnSpPr>
        <p:spPr>
          <a:xfrm rot="10800000">
            <a:off x="5389400" y="2988900"/>
            <a:ext cx="0" cy="609300"/>
          </a:xfrm>
          <a:prstGeom prst="straightConnector1">
            <a:avLst/>
          </a:prstGeom>
          <a:noFill/>
          <a:ln cap="flat" cmpd="sng" w="38100">
            <a:solidFill>
              <a:schemeClr val="dk2"/>
            </a:solidFill>
            <a:prstDash val="solid"/>
            <a:round/>
            <a:headEnd len="lg" w="lg" type="none"/>
            <a:tailEnd len="lg" w="lg" type="none"/>
          </a:ln>
        </p:spPr>
      </p:cxnSp>
      <p:cxnSp>
        <p:nvCxnSpPr>
          <p:cNvPr id="515" name="Shape 515"/>
          <p:cNvCxnSpPr/>
          <p:nvPr/>
        </p:nvCxnSpPr>
        <p:spPr>
          <a:xfrm rot="10800000">
            <a:off x="7194850" y="2988900"/>
            <a:ext cx="0" cy="609300"/>
          </a:xfrm>
          <a:prstGeom prst="straightConnector1">
            <a:avLst/>
          </a:prstGeom>
          <a:noFill/>
          <a:ln cap="flat" cmpd="sng" w="38100">
            <a:solidFill>
              <a:schemeClr val="dk2"/>
            </a:solidFill>
            <a:prstDash val="solid"/>
            <a:round/>
            <a:headEnd len="lg" w="lg" type="none"/>
            <a:tailEnd len="lg" w="lg" type="none"/>
          </a:ln>
        </p:spPr>
      </p:cxnSp>
      <p:pic>
        <p:nvPicPr>
          <p:cNvPr id="516" name="Shape 516"/>
          <p:cNvPicPr preferRelativeResize="0"/>
          <p:nvPr/>
        </p:nvPicPr>
        <p:blipFill>
          <a:blip r:embed="rId7">
            <a:alphaModFix/>
          </a:blip>
          <a:stretch>
            <a:fillRect/>
          </a:stretch>
        </p:blipFill>
        <p:spPr>
          <a:xfrm>
            <a:off x="6752061" y="3684488"/>
            <a:ext cx="885575" cy="885575"/>
          </a:xfrm>
          <a:prstGeom prst="rect">
            <a:avLst/>
          </a:prstGeom>
          <a:noFill/>
          <a:ln>
            <a:noFill/>
          </a:ln>
        </p:spPr>
      </p:pic>
      <p:cxnSp>
        <p:nvCxnSpPr>
          <p:cNvPr id="517" name="Shape 517"/>
          <p:cNvCxnSpPr/>
          <p:nvPr/>
        </p:nvCxnSpPr>
        <p:spPr>
          <a:xfrm rot="10800000">
            <a:off x="6861175" y="2379600"/>
            <a:ext cx="0" cy="609300"/>
          </a:xfrm>
          <a:prstGeom prst="straightConnector1">
            <a:avLst/>
          </a:prstGeom>
          <a:noFill/>
          <a:ln cap="flat" cmpd="sng" w="38100">
            <a:solidFill>
              <a:schemeClr val="dk2"/>
            </a:solidFill>
            <a:prstDash val="solid"/>
            <a:round/>
            <a:headEnd len="lg" w="lg" type="none"/>
            <a:tailEnd len="lg" w="lg" type="none"/>
          </a:ln>
        </p:spPr>
      </p:cxnSp>
      <p:pic>
        <p:nvPicPr>
          <p:cNvPr id="518" name="Shape 518"/>
          <p:cNvPicPr preferRelativeResize="0"/>
          <p:nvPr/>
        </p:nvPicPr>
        <p:blipFill>
          <a:blip r:embed="rId8">
            <a:alphaModFix/>
          </a:blip>
          <a:stretch>
            <a:fillRect/>
          </a:stretch>
        </p:blipFill>
        <p:spPr>
          <a:xfrm>
            <a:off x="6380612" y="1106500"/>
            <a:ext cx="961118" cy="828774"/>
          </a:xfrm>
          <a:prstGeom prst="rect">
            <a:avLst/>
          </a:prstGeom>
          <a:noFill/>
          <a:ln>
            <a:noFill/>
          </a:ln>
        </p:spPr>
      </p:pic>
      <p:cxnSp>
        <p:nvCxnSpPr>
          <p:cNvPr id="519" name="Shape 519"/>
          <p:cNvCxnSpPr/>
          <p:nvPr/>
        </p:nvCxnSpPr>
        <p:spPr>
          <a:xfrm rot="10800000">
            <a:off x="1763400" y="2988900"/>
            <a:ext cx="0" cy="609300"/>
          </a:xfrm>
          <a:prstGeom prst="straightConnector1">
            <a:avLst/>
          </a:prstGeom>
          <a:noFill/>
          <a:ln cap="flat" cmpd="sng" w="38100">
            <a:solidFill>
              <a:schemeClr val="dk2"/>
            </a:solidFill>
            <a:prstDash val="solid"/>
            <a:round/>
            <a:headEnd len="lg" w="lg" type="none"/>
            <a:tailEnd len="lg" w="lg" type="none"/>
          </a:ln>
        </p:spPr>
      </p:cxnSp>
      <p:sp>
        <p:nvSpPr>
          <p:cNvPr id="520" name="Shape 520"/>
          <p:cNvSpPr txBox="1"/>
          <p:nvPr/>
        </p:nvSpPr>
        <p:spPr>
          <a:xfrm>
            <a:off x="660150" y="1912650"/>
            <a:ext cx="1002900" cy="452400"/>
          </a:xfrm>
          <a:prstGeom prst="rect">
            <a:avLst/>
          </a:prstGeom>
          <a:noFill/>
          <a:ln>
            <a:noFill/>
          </a:ln>
        </p:spPr>
        <p:txBody>
          <a:bodyPr anchorCtr="0" anchor="t" bIns="91425" lIns="91425" rIns="91425" tIns="91425">
            <a:noAutofit/>
          </a:bodyPr>
          <a:lstStyle/>
          <a:p>
            <a:pPr lvl="0" rtl="0">
              <a:spcBef>
                <a:spcPts val="0"/>
              </a:spcBef>
              <a:buNone/>
            </a:pPr>
            <a:r>
              <a:rPr lang="en" sz="2000"/>
              <a:t>Bitcoin</a:t>
            </a:r>
          </a:p>
        </p:txBody>
      </p:sp>
      <p:sp>
        <p:nvSpPr>
          <p:cNvPr id="521" name="Shape 521"/>
          <p:cNvSpPr txBox="1"/>
          <p:nvPr/>
        </p:nvSpPr>
        <p:spPr>
          <a:xfrm>
            <a:off x="885050" y="4540525"/>
            <a:ext cx="1937100" cy="452400"/>
          </a:xfrm>
          <a:prstGeom prst="rect">
            <a:avLst/>
          </a:prstGeom>
          <a:noFill/>
          <a:ln>
            <a:noFill/>
          </a:ln>
        </p:spPr>
        <p:txBody>
          <a:bodyPr anchorCtr="0" anchor="t" bIns="91425" lIns="91425" rIns="91425" tIns="91425">
            <a:noAutofit/>
          </a:bodyPr>
          <a:lstStyle/>
          <a:p>
            <a:pPr lvl="0" rtl="0">
              <a:spcBef>
                <a:spcPts val="0"/>
              </a:spcBef>
              <a:buNone/>
            </a:pPr>
            <a:r>
              <a:rPr lang="en" sz="2000"/>
              <a:t>US Buy &amp; Sell</a:t>
            </a:r>
          </a:p>
        </p:txBody>
      </p:sp>
      <p:sp>
        <p:nvSpPr>
          <p:cNvPr id="522" name="Shape 522"/>
          <p:cNvSpPr txBox="1"/>
          <p:nvPr/>
        </p:nvSpPr>
        <p:spPr>
          <a:xfrm>
            <a:off x="3942050" y="1912650"/>
            <a:ext cx="1037400" cy="452400"/>
          </a:xfrm>
          <a:prstGeom prst="rect">
            <a:avLst/>
          </a:prstGeom>
          <a:noFill/>
          <a:ln>
            <a:noFill/>
          </a:ln>
        </p:spPr>
        <p:txBody>
          <a:bodyPr anchorCtr="0" anchor="t" bIns="91425" lIns="91425" rIns="91425" tIns="91425">
            <a:noAutofit/>
          </a:bodyPr>
          <a:lstStyle/>
          <a:p>
            <a:pPr lvl="0" rtl="0">
              <a:spcBef>
                <a:spcPts val="0"/>
              </a:spcBef>
              <a:buNone/>
            </a:pPr>
            <a:r>
              <a:rPr lang="en" sz="2000"/>
              <a:t>Europe</a:t>
            </a:r>
          </a:p>
        </p:txBody>
      </p:sp>
      <p:sp>
        <p:nvSpPr>
          <p:cNvPr id="523" name="Shape 523"/>
          <p:cNvSpPr txBox="1"/>
          <p:nvPr/>
        </p:nvSpPr>
        <p:spPr>
          <a:xfrm>
            <a:off x="5773350" y="1912650"/>
            <a:ext cx="2444700" cy="452400"/>
          </a:xfrm>
          <a:prstGeom prst="rect">
            <a:avLst/>
          </a:prstGeom>
          <a:noFill/>
          <a:ln>
            <a:noFill/>
          </a:ln>
        </p:spPr>
        <p:txBody>
          <a:bodyPr anchorCtr="0" anchor="t" bIns="91425" lIns="91425" rIns="91425" tIns="91425">
            <a:noAutofit/>
          </a:bodyPr>
          <a:lstStyle/>
          <a:p>
            <a:pPr lvl="0" rtl="0">
              <a:spcBef>
                <a:spcPts val="0"/>
              </a:spcBef>
              <a:buNone/>
            </a:pPr>
            <a:r>
              <a:rPr lang="en" sz="2000"/>
              <a:t>Bitcoin Microservice</a:t>
            </a:r>
          </a:p>
        </p:txBody>
      </p:sp>
      <p:sp>
        <p:nvSpPr>
          <p:cNvPr id="524" name="Shape 524"/>
          <p:cNvSpPr txBox="1"/>
          <p:nvPr/>
        </p:nvSpPr>
        <p:spPr>
          <a:xfrm>
            <a:off x="6583300" y="4540525"/>
            <a:ext cx="1312500" cy="452400"/>
          </a:xfrm>
          <a:prstGeom prst="rect">
            <a:avLst/>
          </a:prstGeom>
          <a:noFill/>
          <a:ln>
            <a:noFill/>
          </a:ln>
        </p:spPr>
        <p:txBody>
          <a:bodyPr anchorCtr="0" anchor="t" bIns="91425" lIns="91425" rIns="91425" tIns="91425">
            <a:noAutofit/>
          </a:bodyPr>
          <a:lstStyle/>
          <a:p>
            <a:pPr lvl="0" rtl="0">
              <a:spcBef>
                <a:spcPts val="0"/>
              </a:spcBef>
              <a:buNone/>
            </a:pPr>
            <a:r>
              <a:rPr lang="en" sz="2000"/>
              <a:t>Ethereum</a:t>
            </a:r>
          </a:p>
        </p:txBody>
      </p:sp>
      <p:sp>
        <p:nvSpPr>
          <p:cNvPr id="525" name="Shape 525"/>
          <p:cNvSpPr txBox="1"/>
          <p:nvPr/>
        </p:nvSpPr>
        <p:spPr>
          <a:xfrm>
            <a:off x="4167050" y="4540525"/>
            <a:ext cx="2444700" cy="452400"/>
          </a:xfrm>
          <a:prstGeom prst="rect">
            <a:avLst/>
          </a:prstGeom>
          <a:noFill/>
          <a:ln>
            <a:noFill/>
          </a:ln>
        </p:spPr>
        <p:txBody>
          <a:bodyPr anchorCtr="0" anchor="t" bIns="91425" lIns="91425" rIns="91425" tIns="91425">
            <a:noAutofit/>
          </a:bodyPr>
          <a:lstStyle/>
          <a:p>
            <a:pPr lvl="0" rtl="0">
              <a:spcBef>
                <a:spcPts val="0"/>
              </a:spcBef>
              <a:buNone/>
            </a:pPr>
            <a:r>
              <a:rPr lang="en" sz="2000"/>
              <a:t>Exchange (GDAX)</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Shape 5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 Not-So-Scalable Architecture</a:t>
            </a:r>
          </a:p>
        </p:txBody>
      </p:sp>
      <p:pic>
        <p:nvPicPr>
          <p:cNvPr id="531" name="Shape 531"/>
          <p:cNvPicPr preferRelativeResize="0"/>
          <p:nvPr/>
        </p:nvPicPr>
        <p:blipFill>
          <a:blip r:embed="rId3">
            <a:alphaModFix/>
          </a:blip>
          <a:stretch>
            <a:fillRect/>
          </a:stretch>
        </p:blipFill>
        <p:spPr>
          <a:xfrm>
            <a:off x="2375894" y="1696327"/>
            <a:ext cx="715163" cy="724052"/>
          </a:xfrm>
          <a:prstGeom prst="rect">
            <a:avLst/>
          </a:prstGeom>
          <a:noFill/>
          <a:ln>
            <a:noFill/>
          </a:ln>
        </p:spPr>
      </p:pic>
      <p:pic>
        <p:nvPicPr>
          <p:cNvPr id="532" name="Shape 532"/>
          <p:cNvPicPr preferRelativeResize="0"/>
          <p:nvPr/>
        </p:nvPicPr>
        <p:blipFill>
          <a:blip r:embed="rId4">
            <a:alphaModFix/>
          </a:blip>
          <a:stretch>
            <a:fillRect/>
          </a:stretch>
        </p:blipFill>
        <p:spPr>
          <a:xfrm>
            <a:off x="2273050" y="2477936"/>
            <a:ext cx="920854" cy="932297"/>
          </a:xfrm>
          <a:prstGeom prst="rect">
            <a:avLst/>
          </a:prstGeom>
          <a:noFill/>
          <a:ln>
            <a:noFill/>
          </a:ln>
        </p:spPr>
      </p:pic>
      <p:pic>
        <p:nvPicPr>
          <p:cNvPr id="533" name="Shape 533"/>
          <p:cNvPicPr preferRelativeResize="0"/>
          <p:nvPr/>
        </p:nvPicPr>
        <p:blipFill>
          <a:blip r:embed="rId5">
            <a:alphaModFix/>
          </a:blip>
          <a:stretch>
            <a:fillRect/>
          </a:stretch>
        </p:blipFill>
        <p:spPr>
          <a:xfrm>
            <a:off x="2351833" y="3467792"/>
            <a:ext cx="763288" cy="772756"/>
          </a:xfrm>
          <a:prstGeom prst="rect">
            <a:avLst/>
          </a:prstGeom>
          <a:noFill/>
          <a:ln>
            <a:noFill/>
          </a:ln>
        </p:spPr>
      </p:pic>
      <p:pic>
        <p:nvPicPr>
          <p:cNvPr id="534" name="Shape 534"/>
          <p:cNvPicPr preferRelativeResize="0"/>
          <p:nvPr/>
        </p:nvPicPr>
        <p:blipFill>
          <a:blip r:embed="rId6">
            <a:alphaModFix/>
          </a:blip>
          <a:stretch>
            <a:fillRect/>
          </a:stretch>
        </p:blipFill>
        <p:spPr>
          <a:xfrm>
            <a:off x="6053430" y="1592699"/>
            <a:ext cx="817519" cy="827679"/>
          </a:xfrm>
          <a:prstGeom prst="rect">
            <a:avLst/>
          </a:prstGeom>
          <a:noFill/>
          <a:ln>
            <a:noFill/>
          </a:ln>
        </p:spPr>
      </p:pic>
      <p:pic>
        <p:nvPicPr>
          <p:cNvPr id="535" name="Shape 535"/>
          <p:cNvPicPr preferRelativeResize="0"/>
          <p:nvPr/>
        </p:nvPicPr>
        <p:blipFill>
          <a:blip r:embed="rId7">
            <a:alphaModFix/>
          </a:blip>
          <a:stretch>
            <a:fillRect/>
          </a:stretch>
        </p:blipFill>
        <p:spPr>
          <a:xfrm>
            <a:off x="6053430" y="2475074"/>
            <a:ext cx="817519" cy="827659"/>
          </a:xfrm>
          <a:prstGeom prst="rect">
            <a:avLst/>
          </a:prstGeom>
          <a:noFill/>
          <a:ln>
            <a:noFill/>
          </a:ln>
        </p:spPr>
      </p:pic>
      <p:pic>
        <p:nvPicPr>
          <p:cNvPr id="536" name="Shape 536"/>
          <p:cNvPicPr preferRelativeResize="0"/>
          <p:nvPr/>
        </p:nvPicPr>
        <p:blipFill>
          <a:blip r:embed="rId8">
            <a:alphaModFix/>
          </a:blip>
          <a:stretch>
            <a:fillRect/>
          </a:stretch>
        </p:blipFill>
        <p:spPr>
          <a:xfrm>
            <a:off x="6053429" y="3435368"/>
            <a:ext cx="817519" cy="837606"/>
          </a:xfrm>
          <a:prstGeom prst="rect">
            <a:avLst/>
          </a:prstGeom>
          <a:noFill/>
          <a:ln>
            <a:noFill/>
          </a:ln>
        </p:spPr>
      </p:pic>
      <p:pic>
        <p:nvPicPr>
          <p:cNvPr id="537" name="Shape 537"/>
          <p:cNvPicPr preferRelativeResize="0"/>
          <p:nvPr/>
        </p:nvPicPr>
        <p:blipFill>
          <a:blip r:embed="rId9">
            <a:alphaModFix/>
          </a:blip>
          <a:stretch>
            <a:fillRect/>
          </a:stretch>
        </p:blipFill>
        <p:spPr>
          <a:xfrm>
            <a:off x="4213399" y="2495494"/>
            <a:ext cx="886171" cy="897185"/>
          </a:xfrm>
          <a:prstGeom prst="rect">
            <a:avLst/>
          </a:prstGeom>
          <a:noFill/>
          <a:ln>
            <a:noFill/>
          </a:ln>
        </p:spPr>
      </p:pic>
      <p:cxnSp>
        <p:nvCxnSpPr>
          <p:cNvPr id="538" name="Shape 538"/>
          <p:cNvCxnSpPr/>
          <p:nvPr/>
        </p:nvCxnSpPr>
        <p:spPr>
          <a:xfrm>
            <a:off x="3277041" y="2221007"/>
            <a:ext cx="853200" cy="409800"/>
          </a:xfrm>
          <a:prstGeom prst="straightConnector1">
            <a:avLst/>
          </a:prstGeom>
          <a:noFill/>
          <a:ln cap="flat" cmpd="sng" w="9525">
            <a:solidFill>
              <a:schemeClr val="dk2"/>
            </a:solidFill>
            <a:prstDash val="solid"/>
            <a:round/>
            <a:headEnd len="lg" w="lg" type="none"/>
            <a:tailEnd len="lg" w="lg" type="none"/>
          </a:ln>
        </p:spPr>
      </p:cxnSp>
      <p:cxnSp>
        <p:nvCxnSpPr>
          <p:cNvPr id="539" name="Shape 539"/>
          <p:cNvCxnSpPr>
            <a:endCxn id="540" idx="2"/>
          </p:cNvCxnSpPr>
          <p:nvPr/>
        </p:nvCxnSpPr>
        <p:spPr>
          <a:xfrm>
            <a:off x="3193970" y="2944086"/>
            <a:ext cx="847200" cy="0"/>
          </a:xfrm>
          <a:prstGeom prst="straightConnector1">
            <a:avLst/>
          </a:prstGeom>
          <a:noFill/>
          <a:ln cap="flat" cmpd="sng" w="9525">
            <a:solidFill>
              <a:schemeClr val="dk2"/>
            </a:solidFill>
            <a:prstDash val="solid"/>
            <a:round/>
            <a:headEnd len="lg" w="lg" type="none"/>
            <a:tailEnd len="lg" w="lg" type="none"/>
          </a:ln>
        </p:spPr>
      </p:cxnSp>
      <p:cxnSp>
        <p:nvCxnSpPr>
          <p:cNvPr id="541" name="Shape 541"/>
          <p:cNvCxnSpPr/>
          <p:nvPr/>
        </p:nvCxnSpPr>
        <p:spPr>
          <a:xfrm flipH="1" rot="10800000">
            <a:off x="3316673" y="3350820"/>
            <a:ext cx="875100" cy="315600"/>
          </a:xfrm>
          <a:prstGeom prst="straightConnector1">
            <a:avLst/>
          </a:prstGeom>
          <a:noFill/>
          <a:ln cap="flat" cmpd="sng" w="9525">
            <a:solidFill>
              <a:schemeClr val="dk2"/>
            </a:solidFill>
            <a:prstDash val="solid"/>
            <a:round/>
            <a:headEnd len="lg" w="lg" type="none"/>
            <a:tailEnd len="lg" w="lg" type="none"/>
          </a:ln>
        </p:spPr>
      </p:cxnSp>
      <p:cxnSp>
        <p:nvCxnSpPr>
          <p:cNvPr id="542" name="Shape 542"/>
          <p:cNvCxnSpPr/>
          <p:nvPr/>
        </p:nvCxnSpPr>
        <p:spPr>
          <a:xfrm flipH="1">
            <a:off x="5094465" y="2176712"/>
            <a:ext cx="804000" cy="420900"/>
          </a:xfrm>
          <a:prstGeom prst="straightConnector1">
            <a:avLst/>
          </a:prstGeom>
          <a:noFill/>
          <a:ln cap="flat" cmpd="sng" w="9525">
            <a:solidFill>
              <a:schemeClr val="dk2"/>
            </a:solidFill>
            <a:prstDash val="solid"/>
            <a:round/>
            <a:headEnd len="lg" w="lg" type="none"/>
            <a:tailEnd len="lg" w="lg" type="none"/>
          </a:ln>
        </p:spPr>
      </p:cxnSp>
      <p:cxnSp>
        <p:nvCxnSpPr>
          <p:cNvPr id="543" name="Shape 543"/>
          <p:cNvCxnSpPr>
            <a:stCxn id="540" idx="6"/>
          </p:cNvCxnSpPr>
          <p:nvPr/>
        </p:nvCxnSpPr>
        <p:spPr>
          <a:xfrm>
            <a:off x="5206232" y="2944086"/>
            <a:ext cx="714000" cy="2400"/>
          </a:xfrm>
          <a:prstGeom prst="straightConnector1">
            <a:avLst/>
          </a:prstGeom>
          <a:noFill/>
          <a:ln cap="flat" cmpd="sng" w="9525">
            <a:solidFill>
              <a:schemeClr val="dk2"/>
            </a:solidFill>
            <a:prstDash val="solid"/>
            <a:round/>
            <a:headEnd len="lg" w="lg" type="none"/>
            <a:tailEnd len="lg" w="lg" type="none"/>
          </a:ln>
        </p:spPr>
      </p:cxnSp>
      <p:cxnSp>
        <p:nvCxnSpPr>
          <p:cNvPr id="544" name="Shape 544"/>
          <p:cNvCxnSpPr/>
          <p:nvPr/>
        </p:nvCxnSpPr>
        <p:spPr>
          <a:xfrm>
            <a:off x="5075216" y="3310425"/>
            <a:ext cx="842400" cy="371100"/>
          </a:xfrm>
          <a:prstGeom prst="straightConnector1">
            <a:avLst/>
          </a:prstGeom>
          <a:noFill/>
          <a:ln cap="flat" cmpd="sng" w="9525">
            <a:solidFill>
              <a:schemeClr val="dk2"/>
            </a:solidFill>
            <a:prstDash val="solid"/>
            <a:round/>
            <a:headEnd len="lg" w="lg" type="none"/>
            <a:tailEnd len="lg" w="lg" type="none"/>
          </a:ln>
        </p:spPr>
      </p:cxnSp>
      <p:sp>
        <p:nvSpPr>
          <p:cNvPr id="545" name="Shape 545"/>
          <p:cNvSpPr/>
          <p:nvPr/>
        </p:nvSpPr>
        <p:spPr>
          <a:xfrm>
            <a:off x="1053450" y="1083325"/>
            <a:ext cx="7037100" cy="37215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46" name="Shape 546"/>
          <p:cNvCxnSpPr/>
          <p:nvPr/>
        </p:nvCxnSpPr>
        <p:spPr>
          <a:xfrm flipH="1">
            <a:off x="7080575" y="1017725"/>
            <a:ext cx="609300" cy="515100"/>
          </a:xfrm>
          <a:prstGeom prst="straightConnector1">
            <a:avLst/>
          </a:prstGeom>
          <a:noFill/>
          <a:ln cap="flat" cmpd="sng" w="9525">
            <a:solidFill>
              <a:schemeClr val="dk2"/>
            </a:solidFill>
            <a:prstDash val="solid"/>
            <a:round/>
            <a:headEnd len="lg" w="lg" type="none"/>
            <a:tailEnd len="lg" w="lg" type="triangle"/>
          </a:ln>
        </p:spPr>
      </p:cxnSp>
      <p:pic>
        <p:nvPicPr>
          <p:cNvPr id="547" name="Shape 547"/>
          <p:cNvPicPr preferRelativeResize="0"/>
          <p:nvPr/>
        </p:nvPicPr>
        <p:blipFill>
          <a:blip r:embed="rId10">
            <a:alphaModFix/>
          </a:blip>
          <a:stretch>
            <a:fillRect/>
          </a:stretch>
        </p:blipFill>
        <p:spPr>
          <a:xfrm>
            <a:off x="6715075" y="182781"/>
            <a:ext cx="2068723" cy="724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Shape 5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Core Transaction Processing</a:t>
            </a:r>
          </a:p>
        </p:txBody>
      </p:sp>
      <p:graphicFrame>
        <p:nvGraphicFramePr>
          <p:cNvPr id="553" name="Shape 553"/>
          <p:cNvGraphicFramePr/>
          <p:nvPr/>
        </p:nvGraphicFramePr>
        <p:xfrm>
          <a:off x="301387" y="1370725"/>
          <a:ext cx="3000000" cy="3000000"/>
        </p:xfrm>
        <a:graphic>
          <a:graphicData uri="http://schemas.openxmlformats.org/drawingml/2006/table">
            <a:tbl>
              <a:tblPr>
                <a:noFill/>
                <a:tableStyleId>{89C5D65F-4994-46C5-9B7B-D5CFBC17E0D3}</a:tableStyleId>
              </a:tblPr>
              <a:tblGrid>
                <a:gridCol w="1795200"/>
                <a:gridCol w="3369325"/>
                <a:gridCol w="3376700"/>
              </a:tblGrid>
              <a:tr h="530325">
                <a:tc>
                  <a:txBody>
                    <a:bodyPr>
                      <a:noAutofit/>
                    </a:bodyPr>
                    <a:lstStyle/>
                    <a:p>
                      <a:pPr lvl="0">
                        <a:spcBef>
                          <a:spcPts val="0"/>
                        </a:spcBef>
                        <a:buNone/>
                      </a:pPr>
                      <a:r>
                        <a:t/>
                      </a:r>
                      <a:endParaRPr sz="2200"/>
                    </a:p>
                  </a:txBody>
                  <a:tcPr marT="91425" marB="91425" marR="91425" marL="91425"/>
                </a:tc>
                <a:tc>
                  <a:txBody>
                    <a:bodyPr>
                      <a:noAutofit/>
                    </a:bodyPr>
                    <a:lstStyle/>
                    <a:p>
                      <a:pPr lvl="0">
                        <a:spcBef>
                          <a:spcPts val="0"/>
                        </a:spcBef>
                        <a:buNone/>
                      </a:pPr>
                      <a:r>
                        <a:rPr b="1" lang="en" sz="2200"/>
                        <a:t>Debit</a:t>
                      </a:r>
                    </a:p>
                  </a:txBody>
                  <a:tcPr marT="91425" marB="91425" marR="91425" marL="91425"/>
                </a:tc>
                <a:tc>
                  <a:txBody>
                    <a:bodyPr>
                      <a:noAutofit/>
                    </a:bodyPr>
                    <a:lstStyle/>
                    <a:p>
                      <a:pPr lvl="0">
                        <a:spcBef>
                          <a:spcPts val="0"/>
                        </a:spcBef>
                        <a:buNone/>
                      </a:pPr>
                      <a:r>
                        <a:rPr b="1" lang="en" sz="2200"/>
                        <a:t>Credit</a:t>
                      </a:r>
                    </a:p>
                  </a:txBody>
                  <a:tcPr marT="91425" marB="91425" marR="91425" marL="91425"/>
                </a:tc>
              </a:tr>
              <a:tr h="530325">
                <a:tc>
                  <a:txBody>
                    <a:bodyPr>
                      <a:noAutofit/>
                    </a:bodyPr>
                    <a:lstStyle/>
                    <a:p>
                      <a:pPr lvl="0">
                        <a:spcBef>
                          <a:spcPts val="0"/>
                        </a:spcBef>
                        <a:buNone/>
                      </a:pPr>
                      <a:r>
                        <a:rPr b="1" lang="en" sz="2200"/>
                        <a:t>Deposit</a:t>
                      </a:r>
                    </a:p>
                  </a:txBody>
                  <a:tcPr marT="91425" marB="91425" marR="91425" marL="91425"/>
                </a:tc>
                <a:tc>
                  <a:txBody>
                    <a:bodyPr>
                      <a:noAutofit/>
                    </a:bodyPr>
                    <a:lstStyle/>
                    <a:p>
                      <a:pPr lvl="0">
                        <a:spcBef>
                          <a:spcPts val="0"/>
                        </a:spcBef>
                        <a:buNone/>
                      </a:pPr>
                      <a:r>
                        <a:rPr lang="en" sz="2200"/>
                        <a:t>External account</a:t>
                      </a:r>
                    </a:p>
                  </a:txBody>
                  <a:tcPr marT="91425" marB="91425" marR="91425" marL="91425"/>
                </a:tc>
                <a:tc>
                  <a:txBody>
                    <a:bodyPr>
                      <a:noAutofit/>
                    </a:bodyPr>
                    <a:lstStyle/>
                    <a:p>
                      <a:pPr lvl="0">
                        <a:spcBef>
                          <a:spcPts val="0"/>
                        </a:spcBef>
                        <a:buNone/>
                      </a:pPr>
                      <a:r>
                        <a:rPr lang="en" sz="2200"/>
                        <a:t>Coinbase account</a:t>
                      </a:r>
                    </a:p>
                  </a:txBody>
                  <a:tcPr marT="91425" marB="91425" marR="91425" marL="91425"/>
                </a:tc>
              </a:tr>
              <a:tr h="530325">
                <a:tc>
                  <a:txBody>
                    <a:bodyPr>
                      <a:noAutofit/>
                    </a:bodyPr>
                    <a:lstStyle/>
                    <a:p>
                      <a:pPr lvl="0">
                        <a:spcBef>
                          <a:spcPts val="0"/>
                        </a:spcBef>
                        <a:buNone/>
                      </a:pPr>
                      <a:r>
                        <a:rPr b="1" lang="en" sz="2200"/>
                        <a:t>Withdrawal</a:t>
                      </a:r>
                    </a:p>
                  </a:txBody>
                  <a:tcPr marT="91425" marB="91425" marR="91425" marL="91425"/>
                </a:tc>
                <a:tc>
                  <a:txBody>
                    <a:bodyPr>
                      <a:noAutofit/>
                    </a:bodyPr>
                    <a:lstStyle/>
                    <a:p>
                      <a:pPr lvl="0">
                        <a:spcBef>
                          <a:spcPts val="0"/>
                        </a:spcBef>
                        <a:buNone/>
                      </a:pPr>
                      <a:r>
                        <a:rPr lang="en" sz="2200"/>
                        <a:t>Coinbase account</a:t>
                      </a:r>
                    </a:p>
                  </a:txBody>
                  <a:tcPr marT="91425" marB="91425" marR="91425" marL="91425"/>
                </a:tc>
                <a:tc>
                  <a:txBody>
                    <a:bodyPr>
                      <a:noAutofit/>
                    </a:bodyPr>
                    <a:lstStyle/>
                    <a:p>
                      <a:pPr lvl="0">
                        <a:spcBef>
                          <a:spcPts val="0"/>
                        </a:spcBef>
                        <a:buNone/>
                      </a:pPr>
                      <a:r>
                        <a:rPr lang="en" sz="2200"/>
                        <a:t>External account</a:t>
                      </a:r>
                    </a:p>
                  </a:txBody>
                  <a:tcPr marT="91425" marB="91425" marR="91425" marL="91425"/>
                </a:tc>
              </a:tr>
              <a:tr h="530325">
                <a:tc>
                  <a:txBody>
                    <a:bodyPr>
                      <a:noAutofit/>
                    </a:bodyPr>
                    <a:lstStyle/>
                    <a:p>
                      <a:pPr lvl="0">
                        <a:spcBef>
                          <a:spcPts val="0"/>
                        </a:spcBef>
                        <a:buNone/>
                      </a:pPr>
                      <a:r>
                        <a:rPr b="1" lang="en" sz="2200"/>
                        <a:t>Buy</a:t>
                      </a:r>
                    </a:p>
                  </a:txBody>
                  <a:tcPr marT="91425" marB="91425" marR="91425" marL="91425"/>
                </a:tc>
                <a:tc>
                  <a:txBody>
                    <a:bodyPr>
                      <a:noAutofit/>
                    </a:bodyPr>
                    <a:lstStyle/>
                    <a:p>
                      <a:pPr lvl="0">
                        <a:spcBef>
                          <a:spcPts val="0"/>
                        </a:spcBef>
                        <a:buNone/>
                      </a:pPr>
                      <a:r>
                        <a:rPr lang="en" sz="2200"/>
                        <a:t>Bank account</a:t>
                      </a:r>
                    </a:p>
                  </a:txBody>
                  <a:tcPr marT="91425" marB="91425" marR="91425" marL="91425"/>
                </a:tc>
                <a:tc>
                  <a:txBody>
                    <a:bodyPr>
                      <a:noAutofit/>
                    </a:bodyPr>
                    <a:lstStyle/>
                    <a:p>
                      <a:pPr lvl="0">
                        <a:spcBef>
                          <a:spcPts val="0"/>
                        </a:spcBef>
                        <a:buNone/>
                      </a:pPr>
                      <a:r>
                        <a:rPr lang="en" sz="2200"/>
                        <a:t>Coinbase crypto account</a:t>
                      </a:r>
                    </a:p>
                  </a:txBody>
                  <a:tcPr marT="91425" marB="91425" marR="91425" marL="91425"/>
                </a:tc>
              </a:tr>
              <a:tr h="530325">
                <a:tc>
                  <a:txBody>
                    <a:bodyPr>
                      <a:noAutofit/>
                    </a:bodyPr>
                    <a:lstStyle/>
                    <a:p>
                      <a:pPr lvl="0">
                        <a:spcBef>
                          <a:spcPts val="0"/>
                        </a:spcBef>
                        <a:buNone/>
                      </a:pPr>
                      <a:r>
                        <a:rPr b="1" lang="en" sz="2200"/>
                        <a:t>Sell</a:t>
                      </a:r>
                    </a:p>
                  </a:txBody>
                  <a:tcPr marT="91425" marB="91425" marR="91425" marL="91425"/>
                </a:tc>
                <a:tc>
                  <a:txBody>
                    <a:bodyPr>
                      <a:noAutofit/>
                    </a:bodyPr>
                    <a:lstStyle/>
                    <a:p>
                      <a:pPr lvl="0">
                        <a:spcBef>
                          <a:spcPts val="0"/>
                        </a:spcBef>
                        <a:buNone/>
                      </a:pPr>
                      <a:r>
                        <a:rPr lang="en" sz="2200"/>
                        <a:t>Coinbase crypto account</a:t>
                      </a:r>
                    </a:p>
                  </a:txBody>
                  <a:tcPr marT="91425" marB="91425" marR="91425" marL="91425"/>
                </a:tc>
                <a:tc>
                  <a:txBody>
                    <a:bodyPr>
                      <a:noAutofit/>
                    </a:bodyPr>
                    <a:lstStyle/>
                    <a:p>
                      <a:pPr lvl="0">
                        <a:spcBef>
                          <a:spcPts val="0"/>
                        </a:spcBef>
                        <a:buNone/>
                      </a:pPr>
                      <a:r>
                        <a:rPr lang="en" sz="2200"/>
                        <a:t>Bank account</a:t>
                      </a:r>
                    </a:p>
                  </a:txBody>
                  <a:tcPr marT="91425" marB="91425" marR="91425" marL="91425"/>
                </a:tc>
              </a:tr>
              <a:tr h="530325">
                <a:tc>
                  <a:txBody>
                    <a:bodyPr>
                      <a:noAutofit/>
                    </a:bodyPr>
                    <a:lstStyle/>
                    <a:p>
                      <a:pPr lvl="0">
                        <a:spcBef>
                          <a:spcPts val="0"/>
                        </a:spcBef>
                        <a:buNone/>
                      </a:pPr>
                      <a:r>
                        <a:rPr b="1" lang="en" sz="2200"/>
                        <a:t>Send</a:t>
                      </a:r>
                    </a:p>
                  </a:txBody>
                  <a:tcPr marT="91425" marB="91425" marR="91425" marL="91425"/>
                </a:tc>
                <a:tc>
                  <a:txBody>
                    <a:bodyPr>
                      <a:noAutofit/>
                    </a:bodyPr>
                    <a:lstStyle/>
                    <a:p>
                      <a:pPr lvl="0">
                        <a:spcBef>
                          <a:spcPts val="0"/>
                        </a:spcBef>
                        <a:buNone/>
                      </a:pPr>
                      <a:r>
                        <a:rPr lang="en" sz="2200"/>
                        <a:t>Coinbase account</a:t>
                      </a:r>
                    </a:p>
                  </a:txBody>
                  <a:tcPr marT="91425" marB="91425" marR="91425" marL="91425"/>
                </a:tc>
                <a:tc>
                  <a:txBody>
                    <a:bodyPr>
                      <a:noAutofit/>
                    </a:bodyPr>
                    <a:lstStyle/>
                    <a:p>
                      <a:pPr lvl="0">
                        <a:spcBef>
                          <a:spcPts val="0"/>
                        </a:spcBef>
                        <a:buNone/>
                      </a:pPr>
                      <a:r>
                        <a:rPr lang="en" sz="2200"/>
                        <a:t>Coinbase account</a:t>
                      </a:r>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Shape 55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Transaction Processing Service</a:t>
            </a:r>
          </a:p>
        </p:txBody>
      </p:sp>
      <p:sp>
        <p:nvSpPr>
          <p:cNvPr id="559" name="Shape 559"/>
          <p:cNvSpPr txBox="1"/>
          <p:nvPr>
            <p:ph idx="1" type="body"/>
          </p:nvPr>
        </p:nvSpPr>
        <p:spPr>
          <a:xfrm>
            <a:off x="311700" y="1152475"/>
            <a:ext cx="59817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Why is a payment made?</a:t>
            </a:r>
          </a:p>
          <a:p>
            <a:pPr indent="-406400" lvl="0" marL="457200" rtl="0">
              <a:spcBef>
                <a:spcPts val="0"/>
              </a:spcBef>
              <a:buSzPct val="100000"/>
              <a:buChar char="-"/>
            </a:pPr>
            <a:r>
              <a:rPr lang="en" sz="2800"/>
              <a:t>Coordinates calls to payment services</a:t>
            </a:r>
          </a:p>
          <a:p>
            <a:pPr indent="-406400" lvl="0" marL="457200" rtl="0">
              <a:spcBef>
                <a:spcPts val="0"/>
              </a:spcBef>
              <a:buSzPct val="100000"/>
              <a:buChar char="-"/>
            </a:pPr>
            <a:r>
              <a:rPr lang="en" sz="2800"/>
              <a:t>Ensures credits and debits balance out</a:t>
            </a:r>
          </a:p>
          <a:p>
            <a:pPr indent="-406400" lvl="0" marL="457200" rtl="0">
              <a:spcBef>
                <a:spcPts val="0"/>
              </a:spcBef>
              <a:buSzPct val="100000"/>
              <a:buChar char="-"/>
            </a:pPr>
            <a:r>
              <a:rPr lang="en" sz="2800"/>
              <a:t>Buys, sells, deposits, withdrawals, sends</a:t>
            </a:r>
          </a:p>
        </p:txBody>
      </p:sp>
      <p:pic>
        <p:nvPicPr>
          <p:cNvPr id="560" name="Shape 560"/>
          <p:cNvPicPr preferRelativeResize="0"/>
          <p:nvPr/>
        </p:nvPicPr>
        <p:blipFill>
          <a:blip r:embed="rId3">
            <a:alphaModFix/>
          </a:blip>
          <a:stretch>
            <a:fillRect/>
          </a:stretch>
        </p:blipFill>
        <p:spPr>
          <a:xfrm>
            <a:off x="6524000" y="1573649"/>
            <a:ext cx="1996225" cy="1996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Shape 56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Payment Services</a:t>
            </a:r>
          </a:p>
        </p:txBody>
      </p:sp>
      <p:sp>
        <p:nvSpPr>
          <p:cNvPr id="566" name="Shape 566"/>
          <p:cNvSpPr txBox="1"/>
          <p:nvPr>
            <p:ph idx="1" type="body"/>
          </p:nvPr>
        </p:nvSpPr>
        <p:spPr>
          <a:xfrm>
            <a:off x="311700" y="1152475"/>
            <a:ext cx="59817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How is a payment made?</a:t>
            </a:r>
          </a:p>
          <a:p>
            <a:pPr indent="-406400" lvl="0" marL="457200" rtl="0">
              <a:spcBef>
                <a:spcPts val="0"/>
              </a:spcBef>
              <a:buSzPct val="100000"/>
              <a:buChar char="-"/>
            </a:pPr>
            <a:r>
              <a:rPr lang="en" sz="2800"/>
              <a:t>Can send and charge/receive money</a:t>
            </a:r>
          </a:p>
          <a:p>
            <a:pPr indent="-406400" lvl="0" marL="457200" rtl="0">
              <a:spcBef>
                <a:spcPts val="0"/>
              </a:spcBef>
              <a:buSzPct val="100000"/>
              <a:buChar char="-"/>
            </a:pPr>
            <a:r>
              <a:rPr lang="en" sz="2800"/>
              <a:t>Encapsulates integration logic</a:t>
            </a:r>
          </a:p>
          <a:p>
            <a:pPr indent="-406400" lvl="0" marL="457200" rtl="0">
              <a:spcBef>
                <a:spcPts val="0"/>
              </a:spcBef>
              <a:buSzPct val="100000"/>
              <a:buChar char="-"/>
            </a:pPr>
            <a:r>
              <a:rPr lang="en" sz="2800"/>
              <a:t>Implemented for both banks and blockchains</a:t>
            </a:r>
          </a:p>
        </p:txBody>
      </p:sp>
      <p:pic>
        <p:nvPicPr>
          <p:cNvPr id="567" name="Shape 567"/>
          <p:cNvPicPr preferRelativeResize="0"/>
          <p:nvPr/>
        </p:nvPicPr>
        <p:blipFill>
          <a:blip r:embed="rId3">
            <a:alphaModFix/>
          </a:blip>
          <a:stretch>
            <a:fillRect/>
          </a:stretch>
        </p:blipFill>
        <p:spPr>
          <a:xfrm>
            <a:off x="6431275" y="1152475"/>
            <a:ext cx="948500" cy="948500"/>
          </a:xfrm>
          <a:prstGeom prst="rect">
            <a:avLst/>
          </a:prstGeom>
          <a:noFill/>
          <a:ln>
            <a:noFill/>
          </a:ln>
        </p:spPr>
      </p:pic>
      <p:pic>
        <p:nvPicPr>
          <p:cNvPr id="568" name="Shape 568"/>
          <p:cNvPicPr preferRelativeResize="0"/>
          <p:nvPr/>
        </p:nvPicPr>
        <p:blipFill>
          <a:blip r:embed="rId4">
            <a:alphaModFix/>
          </a:blip>
          <a:stretch>
            <a:fillRect/>
          </a:stretch>
        </p:blipFill>
        <p:spPr>
          <a:xfrm>
            <a:off x="7663449" y="1084599"/>
            <a:ext cx="1084250" cy="1084250"/>
          </a:xfrm>
          <a:prstGeom prst="rect">
            <a:avLst/>
          </a:prstGeom>
          <a:noFill/>
          <a:ln>
            <a:noFill/>
          </a:ln>
        </p:spPr>
      </p:pic>
      <p:pic>
        <p:nvPicPr>
          <p:cNvPr id="569" name="Shape 569"/>
          <p:cNvPicPr preferRelativeResize="0"/>
          <p:nvPr/>
        </p:nvPicPr>
        <p:blipFill>
          <a:blip r:embed="rId5">
            <a:alphaModFix/>
          </a:blip>
          <a:stretch>
            <a:fillRect/>
          </a:stretch>
        </p:blipFill>
        <p:spPr>
          <a:xfrm>
            <a:off x="6363400" y="2318562"/>
            <a:ext cx="1084249" cy="1084224"/>
          </a:xfrm>
          <a:prstGeom prst="rect">
            <a:avLst/>
          </a:prstGeom>
          <a:noFill/>
          <a:ln>
            <a:noFill/>
          </a:ln>
        </p:spPr>
      </p:pic>
      <p:pic>
        <p:nvPicPr>
          <p:cNvPr id="570" name="Shape 570"/>
          <p:cNvPicPr preferRelativeResize="0"/>
          <p:nvPr/>
        </p:nvPicPr>
        <p:blipFill>
          <a:blip r:embed="rId6">
            <a:alphaModFix/>
          </a:blip>
          <a:stretch>
            <a:fillRect/>
          </a:stretch>
        </p:blipFill>
        <p:spPr>
          <a:xfrm>
            <a:off x="7594925" y="2250024"/>
            <a:ext cx="1221300" cy="1221300"/>
          </a:xfrm>
          <a:prstGeom prst="rect">
            <a:avLst/>
          </a:prstGeom>
          <a:noFill/>
          <a:ln>
            <a:noFill/>
          </a:ln>
        </p:spPr>
      </p:pic>
      <p:pic>
        <p:nvPicPr>
          <p:cNvPr id="571" name="Shape 571"/>
          <p:cNvPicPr preferRelativeResize="0"/>
          <p:nvPr/>
        </p:nvPicPr>
        <p:blipFill>
          <a:blip r:embed="rId7">
            <a:alphaModFix/>
          </a:blip>
          <a:stretch>
            <a:fillRect/>
          </a:stretch>
        </p:blipFill>
        <p:spPr>
          <a:xfrm>
            <a:off x="6399350" y="3671375"/>
            <a:ext cx="1012324" cy="1012301"/>
          </a:xfrm>
          <a:prstGeom prst="rect">
            <a:avLst/>
          </a:prstGeom>
          <a:noFill/>
          <a:ln>
            <a:noFill/>
          </a:ln>
        </p:spPr>
      </p:pic>
      <p:pic>
        <p:nvPicPr>
          <p:cNvPr id="572" name="Shape 572"/>
          <p:cNvPicPr preferRelativeResize="0"/>
          <p:nvPr/>
        </p:nvPicPr>
        <p:blipFill>
          <a:blip r:embed="rId8">
            <a:alphaModFix/>
          </a:blip>
          <a:stretch>
            <a:fillRect/>
          </a:stretch>
        </p:blipFill>
        <p:spPr>
          <a:xfrm>
            <a:off x="7663449" y="3628899"/>
            <a:ext cx="1084250" cy="109725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 Scalable Architecture</a:t>
            </a:r>
          </a:p>
        </p:txBody>
      </p:sp>
      <p:pic>
        <p:nvPicPr>
          <p:cNvPr id="578" name="Shape 578"/>
          <p:cNvPicPr preferRelativeResize="0"/>
          <p:nvPr/>
        </p:nvPicPr>
        <p:blipFill>
          <a:blip r:embed="rId4">
            <a:alphaModFix/>
          </a:blip>
          <a:stretch>
            <a:fillRect/>
          </a:stretch>
        </p:blipFill>
        <p:spPr>
          <a:xfrm>
            <a:off x="3472725" y="1017725"/>
            <a:ext cx="948500" cy="948500"/>
          </a:xfrm>
          <a:prstGeom prst="rect">
            <a:avLst/>
          </a:prstGeom>
          <a:noFill/>
          <a:ln>
            <a:noFill/>
          </a:ln>
        </p:spPr>
      </p:pic>
      <p:pic>
        <p:nvPicPr>
          <p:cNvPr id="579" name="Shape 579"/>
          <p:cNvPicPr preferRelativeResize="0"/>
          <p:nvPr/>
        </p:nvPicPr>
        <p:blipFill>
          <a:blip r:embed="rId5">
            <a:alphaModFix/>
          </a:blip>
          <a:stretch>
            <a:fillRect/>
          </a:stretch>
        </p:blipFill>
        <p:spPr>
          <a:xfrm>
            <a:off x="5862650" y="2237149"/>
            <a:ext cx="1221300" cy="1221300"/>
          </a:xfrm>
          <a:prstGeom prst="rect">
            <a:avLst/>
          </a:prstGeom>
          <a:noFill/>
          <a:ln>
            <a:noFill/>
          </a:ln>
        </p:spPr>
      </p:pic>
      <p:pic>
        <p:nvPicPr>
          <p:cNvPr id="580" name="Shape 580"/>
          <p:cNvPicPr preferRelativeResize="0"/>
          <p:nvPr/>
        </p:nvPicPr>
        <p:blipFill>
          <a:blip r:embed="rId6">
            <a:alphaModFix/>
          </a:blip>
          <a:stretch>
            <a:fillRect/>
          </a:stretch>
        </p:blipFill>
        <p:spPr>
          <a:xfrm>
            <a:off x="3440813" y="3859550"/>
            <a:ext cx="1012324" cy="1012301"/>
          </a:xfrm>
          <a:prstGeom prst="rect">
            <a:avLst/>
          </a:prstGeom>
          <a:noFill/>
          <a:ln>
            <a:noFill/>
          </a:ln>
        </p:spPr>
      </p:pic>
      <p:pic>
        <p:nvPicPr>
          <p:cNvPr id="581" name="Shape 581"/>
          <p:cNvPicPr preferRelativeResize="0"/>
          <p:nvPr/>
        </p:nvPicPr>
        <p:blipFill>
          <a:blip r:embed="rId7">
            <a:alphaModFix/>
          </a:blip>
          <a:stretch>
            <a:fillRect/>
          </a:stretch>
        </p:blipFill>
        <p:spPr>
          <a:xfrm>
            <a:off x="4949999" y="903499"/>
            <a:ext cx="1084250" cy="1084250"/>
          </a:xfrm>
          <a:prstGeom prst="rect">
            <a:avLst/>
          </a:prstGeom>
          <a:noFill/>
          <a:ln>
            <a:noFill/>
          </a:ln>
        </p:spPr>
      </p:pic>
      <p:pic>
        <p:nvPicPr>
          <p:cNvPr id="582" name="Shape 582"/>
          <p:cNvPicPr preferRelativeResize="0"/>
          <p:nvPr/>
        </p:nvPicPr>
        <p:blipFill>
          <a:blip r:embed="rId8">
            <a:alphaModFix/>
          </a:blip>
          <a:stretch>
            <a:fillRect/>
          </a:stretch>
        </p:blipFill>
        <p:spPr>
          <a:xfrm>
            <a:off x="2388475" y="2305687"/>
            <a:ext cx="1084249" cy="1084224"/>
          </a:xfrm>
          <a:prstGeom prst="rect">
            <a:avLst/>
          </a:prstGeom>
          <a:noFill/>
          <a:ln>
            <a:noFill/>
          </a:ln>
        </p:spPr>
      </p:pic>
      <p:pic>
        <p:nvPicPr>
          <p:cNvPr id="583" name="Shape 583"/>
          <p:cNvPicPr preferRelativeResize="0"/>
          <p:nvPr/>
        </p:nvPicPr>
        <p:blipFill>
          <a:blip r:embed="rId9">
            <a:alphaModFix/>
          </a:blip>
          <a:stretch>
            <a:fillRect/>
          </a:stretch>
        </p:blipFill>
        <p:spPr>
          <a:xfrm>
            <a:off x="5095099" y="3707849"/>
            <a:ext cx="1084250" cy="1097254"/>
          </a:xfrm>
          <a:prstGeom prst="rect">
            <a:avLst/>
          </a:prstGeom>
          <a:noFill/>
          <a:ln>
            <a:noFill/>
          </a:ln>
        </p:spPr>
      </p:pic>
      <p:sp>
        <p:nvSpPr>
          <p:cNvPr id="584" name="Shape 584"/>
          <p:cNvSpPr/>
          <p:nvPr/>
        </p:nvSpPr>
        <p:spPr>
          <a:xfrm>
            <a:off x="3964162" y="2184075"/>
            <a:ext cx="1545300" cy="1545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585" name="Shape 585"/>
          <p:cNvPicPr preferRelativeResize="0"/>
          <p:nvPr/>
        </p:nvPicPr>
        <p:blipFill>
          <a:blip r:embed="rId10">
            <a:alphaModFix/>
          </a:blip>
          <a:stretch>
            <a:fillRect/>
          </a:stretch>
        </p:blipFill>
        <p:spPr>
          <a:xfrm>
            <a:off x="4192700" y="2369075"/>
            <a:ext cx="1175300" cy="1175300"/>
          </a:xfrm>
          <a:prstGeom prst="rect">
            <a:avLst/>
          </a:prstGeom>
          <a:noFill/>
          <a:ln>
            <a:noFill/>
          </a:ln>
        </p:spPr>
      </p:pic>
      <p:cxnSp>
        <p:nvCxnSpPr>
          <p:cNvPr id="586" name="Shape 586"/>
          <p:cNvCxnSpPr/>
          <p:nvPr/>
        </p:nvCxnSpPr>
        <p:spPr>
          <a:xfrm>
            <a:off x="4193150" y="1980500"/>
            <a:ext cx="195900" cy="290100"/>
          </a:xfrm>
          <a:prstGeom prst="straightConnector1">
            <a:avLst/>
          </a:prstGeom>
          <a:noFill/>
          <a:ln cap="flat" cmpd="sng" w="9525">
            <a:solidFill>
              <a:schemeClr val="dk2"/>
            </a:solidFill>
            <a:prstDash val="solid"/>
            <a:round/>
            <a:headEnd len="lg" w="lg" type="none"/>
            <a:tailEnd len="lg" w="lg" type="none"/>
          </a:ln>
        </p:spPr>
      </p:cxnSp>
      <p:cxnSp>
        <p:nvCxnSpPr>
          <p:cNvPr id="587" name="Shape 587"/>
          <p:cNvCxnSpPr>
            <a:stCxn id="581" idx="2"/>
          </p:cNvCxnSpPr>
          <p:nvPr/>
        </p:nvCxnSpPr>
        <p:spPr>
          <a:xfrm flipH="1">
            <a:off x="5237725" y="1987749"/>
            <a:ext cx="254400" cy="377400"/>
          </a:xfrm>
          <a:prstGeom prst="straightConnector1">
            <a:avLst/>
          </a:prstGeom>
          <a:noFill/>
          <a:ln cap="flat" cmpd="sng" w="9525">
            <a:solidFill>
              <a:schemeClr val="dk2"/>
            </a:solidFill>
            <a:prstDash val="solid"/>
            <a:round/>
            <a:headEnd len="lg" w="lg" type="none"/>
            <a:tailEnd len="lg" w="lg" type="none"/>
          </a:ln>
        </p:spPr>
      </p:cxnSp>
      <p:cxnSp>
        <p:nvCxnSpPr>
          <p:cNvPr id="588" name="Shape 588"/>
          <p:cNvCxnSpPr>
            <a:stCxn id="584" idx="6"/>
          </p:cNvCxnSpPr>
          <p:nvPr/>
        </p:nvCxnSpPr>
        <p:spPr>
          <a:xfrm>
            <a:off x="5509462" y="2956725"/>
            <a:ext cx="468300" cy="3300"/>
          </a:xfrm>
          <a:prstGeom prst="straightConnector1">
            <a:avLst/>
          </a:prstGeom>
          <a:noFill/>
          <a:ln cap="flat" cmpd="sng" w="9525">
            <a:solidFill>
              <a:schemeClr val="dk2"/>
            </a:solidFill>
            <a:prstDash val="solid"/>
            <a:round/>
            <a:headEnd len="lg" w="lg" type="none"/>
            <a:tailEnd len="lg" w="lg" type="none"/>
          </a:ln>
        </p:spPr>
      </p:cxnSp>
      <p:cxnSp>
        <p:nvCxnSpPr>
          <p:cNvPr id="589" name="Shape 589"/>
          <p:cNvCxnSpPr/>
          <p:nvPr/>
        </p:nvCxnSpPr>
        <p:spPr>
          <a:xfrm>
            <a:off x="5201525" y="3583775"/>
            <a:ext cx="246600" cy="312000"/>
          </a:xfrm>
          <a:prstGeom prst="straightConnector1">
            <a:avLst/>
          </a:prstGeom>
          <a:noFill/>
          <a:ln cap="flat" cmpd="sng" w="9525">
            <a:solidFill>
              <a:schemeClr val="dk2"/>
            </a:solidFill>
            <a:prstDash val="solid"/>
            <a:round/>
            <a:headEnd len="lg" w="lg" type="none"/>
            <a:tailEnd len="lg" w="lg" type="none"/>
          </a:ln>
        </p:spPr>
      </p:cxnSp>
      <p:cxnSp>
        <p:nvCxnSpPr>
          <p:cNvPr id="590" name="Shape 590"/>
          <p:cNvCxnSpPr/>
          <p:nvPr/>
        </p:nvCxnSpPr>
        <p:spPr>
          <a:xfrm flipH="1">
            <a:off x="4214850" y="3634550"/>
            <a:ext cx="152400" cy="225000"/>
          </a:xfrm>
          <a:prstGeom prst="straightConnector1">
            <a:avLst/>
          </a:prstGeom>
          <a:noFill/>
          <a:ln cap="flat" cmpd="sng" w="9525">
            <a:solidFill>
              <a:schemeClr val="dk2"/>
            </a:solidFill>
            <a:prstDash val="solid"/>
            <a:round/>
            <a:headEnd len="lg" w="lg" type="none"/>
            <a:tailEnd len="lg" w="lg" type="none"/>
          </a:ln>
        </p:spPr>
      </p:cxnSp>
      <p:cxnSp>
        <p:nvCxnSpPr>
          <p:cNvPr id="591" name="Shape 591"/>
          <p:cNvCxnSpPr/>
          <p:nvPr/>
        </p:nvCxnSpPr>
        <p:spPr>
          <a:xfrm>
            <a:off x="3495862" y="2956725"/>
            <a:ext cx="468300" cy="33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A Scalable Architecture</a:t>
            </a:r>
          </a:p>
        </p:txBody>
      </p:sp>
      <p:pic>
        <p:nvPicPr>
          <p:cNvPr id="597" name="Shape 597"/>
          <p:cNvPicPr preferRelativeResize="0"/>
          <p:nvPr/>
        </p:nvPicPr>
        <p:blipFill>
          <a:blip r:embed="rId3">
            <a:alphaModFix/>
          </a:blip>
          <a:stretch>
            <a:fillRect/>
          </a:stretch>
        </p:blipFill>
        <p:spPr>
          <a:xfrm>
            <a:off x="2921613" y="1336825"/>
            <a:ext cx="847250" cy="847250"/>
          </a:xfrm>
          <a:prstGeom prst="rect">
            <a:avLst/>
          </a:prstGeom>
          <a:noFill/>
          <a:ln>
            <a:noFill/>
          </a:ln>
        </p:spPr>
      </p:pic>
      <p:pic>
        <p:nvPicPr>
          <p:cNvPr id="598" name="Shape 598"/>
          <p:cNvPicPr preferRelativeResize="0"/>
          <p:nvPr/>
        </p:nvPicPr>
        <p:blipFill>
          <a:blip r:embed="rId4">
            <a:alphaModFix/>
          </a:blip>
          <a:stretch>
            <a:fillRect/>
          </a:stretch>
        </p:blipFill>
        <p:spPr>
          <a:xfrm>
            <a:off x="6213550" y="2347250"/>
            <a:ext cx="1084250" cy="1084250"/>
          </a:xfrm>
          <a:prstGeom prst="rect">
            <a:avLst/>
          </a:prstGeom>
          <a:noFill/>
          <a:ln>
            <a:noFill/>
          </a:ln>
        </p:spPr>
      </p:pic>
      <p:pic>
        <p:nvPicPr>
          <p:cNvPr id="599" name="Shape 599"/>
          <p:cNvPicPr preferRelativeResize="0"/>
          <p:nvPr/>
        </p:nvPicPr>
        <p:blipFill>
          <a:blip r:embed="rId5">
            <a:alphaModFix/>
          </a:blip>
          <a:stretch>
            <a:fillRect/>
          </a:stretch>
        </p:blipFill>
        <p:spPr>
          <a:xfrm>
            <a:off x="2890248" y="3568787"/>
            <a:ext cx="909975" cy="909949"/>
          </a:xfrm>
          <a:prstGeom prst="rect">
            <a:avLst/>
          </a:prstGeom>
          <a:noFill/>
          <a:ln>
            <a:noFill/>
          </a:ln>
        </p:spPr>
      </p:pic>
      <p:pic>
        <p:nvPicPr>
          <p:cNvPr id="600" name="Shape 600"/>
          <p:cNvPicPr preferRelativeResize="0"/>
          <p:nvPr/>
        </p:nvPicPr>
        <p:blipFill>
          <a:blip r:embed="rId6">
            <a:alphaModFix/>
          </a:blip>
          <a:stretch>
            <a:fillRect/>
          </a:stretch>
        </p:blipFill>
        <p:spPr>
          <a:xfrm>
            <a:off x="5640050" y="1305474"/>
            <a:ext cx="909974" cy="909974"/>
          </a:xfrm>
          <a:prstGeom prst="rect">
            <a:avLst/>
          </a:prstGeom>
          <a:noFill/>
          <a:ln>
            <a:noFill/>
          </a:ln>
        </p:spPr>
      </p:pic>
      <p:pic>
        <p:nvPicPr>
          <p:cNvPr id="601" name="Shape 601"/>
          <p:cNvPicPr preferRelativeResize="0"/>
          <p:nvPr/>
        </p:nvPicPr>
        <p:blipFill>
          <a:blip r:embed="rId7">
            <a:alphaModFix/>
          </a:blip>
          <a:stretch>
            <a:fillRect/>
          </a:stretch>
        </p:blipFill>
        <p:spPr>
          <a:xfrm>
            <a:off x="2217299" y="2402211"/>
            <a:ext cx="948499" cy="948456"/>
          </a:xfrm>
          <a:prstGeom prst="rect">
            <a:avLst/>
          </a:prstGeom>
          <a:noFill/>
          <a:ln>
            <a:noFill/>
          </a:ln>
        </p:spPr>
      </p:pic>
      <p:pic>
        <p:nvPicPr>
          <p:cNvPr id="602" name="Shape 602"/>
          <p:cNvPicPr preferRelativeResize="0"/>
          <p:nvPr/>
        </p:nvPicPr>
        <p:blipFill>
          <a:blip r:embed="rId8">
            <a:alphaModFix/>
          </a:blip>
          <a:stretch>
            <a:fillRect/>
          </a:stretch>
        </p:blipFill>
        <p:spPr>
          <a:xfrm>
            <a:off x="5894124" y="3563312"/>
            <a:ext cx="909975" cy="920896"/>
          </a:xfrm>
          <a:prstGeom prst="rect">
            <a:avLst/>
          </a:prstGeom>
          <a:noFill/>
          <a:ln>
            <a:noFill/>
          </a:ln>
        </p:spPr>
      </p:pic>
      <p:sp>
        <p:nvSpPr>
          <p:cNvPr id="603" name="Shape 603"/>
          <p:cNvSpPr/>
          <p:nvPr/>
        </p:nvSpPr>
        <p:spPr>
          <a:xfrm>
            <a:off x="3964162" y="2184075"/>
            <a:ext cx="1545300" cy="1545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04" name="Shape 604"/>
          <p:cNvPicPr preferRelativeResize="0"/>
          <p:nvPr/>
        </p:nvPicPr>
        <p:blipFill>
          <a:blip r:embed="rId9">
            <a:alphaModFix/>
          </a:blip>
          <a:stretch>
            <a:fillRect/>
          </a:stretch>
        </p:blipFill>
        <p:spPr>
          <a:xfrm>
            <a:off x="4192700" y="2369075"/>
            <a:ext cx="1175300" cy="1175300"/>
          </a:xfrm>
          <a:prstGeom prst="rect">
            <a:avLst/>
          </a:prstGeom>
          <a:noFill/>
          <a:ln>
            <a:noFill/>
          </a:ln>
        </p:spPr>
      </p:pic>
      <p:pic>
        <p:nvPicPr>
          <p:cNvPr id="605" name="Shape 605"/>
          <p:cNvPicPr preferRelativeResize="0"/>
          <p:nvPr/>
        </p:nvPicPr>
        <p:blipFill rotWithShape="1">
          <a:blip r:embed="rId10">
            <a:alphaModFix/>
          </a:blip>
          <a:srcRect b="21495" l="15391" r="13906" t="20266"/>
          <a:stretch/>
        </p:blipFill>
        <p:spPr>
          <a:xfrm>
            <a:off x="3916547" y="4311950"/>
            <a:ext cx="1640550" cy="700974"/>
          </a:xfrm>
          <a:prstGeom prst="rect">
            <a:avLst/>
          </a:prstGeom>
          <a:noFill/>
          <a:ln>
            <a:noFill/>
          </a:ln>
        </p:spPr>
      </p:pic>
      <p:pic>
        <p:nvPicPr>
          <p:cNvPr id="606" name="Shape 606"/>
          <p:cNvPicPr preferRelativeResize="0"/>
          <p:nvPr/>
        </p:nvPicPr>
        <p:blipFill>
          <a:blip r:embed="rId11">
            <a:alphaModFix/>
          </a:blip>
          <a:stretch>
            <a:fillRect/>
          </a:stretch>
        </p:blipFill>
        <p:spPr>
          <a:xfrm>
            <a:off x="3917788" y="972199"/>
            <a:ext cx="1638071" cy="572699"/>
          </a:xfrm>
          <a:prstGeom prst="rect">
            <a:avLst/>
          </a:prstGeom>
          <a:noFill/>
          <a:ln>
            <a:noFill/>
          </a:ln>
        </p:spPr>
      </p:pic>
      <p:cxnSp>
        <p:nvCxnSpPr>
          <p:cNvPr id="607" name="Shape 607"/>
          <p:cNvCxnSpPr>
            <a:endCxn id="606" idx="2"/>
          </p:cNvCxnSpPr>
          <p:nvPr/>
        </p:nvCxnSpPr>
        <p:spPr>
          <a:xfrm rot="10800000">
            <a:off x="4736823" y="1544899"/>
            <a:ext cx="0" cy="639300"/>
          </a:xfrm>
          <a:prstGeom prst="straightConnector1">
            <a:avLst/>
          </a:prstGeom>
          <a:noFill/>
          <a:ln cap="flat" cmpd="sng" w="9525">
            <a:solidFill>
              <a:schemeClr val="dk2"/>
            </a:solidFill>
            <a:prstDash val="solid"/>
            <a:round/>
            <a:headEnd len="lg" w="lg" type="none"/>
            <a:tailEnd len="lg" w="lg" type="none"/>
          </a:ln>
        </p:spPr>
      </p:cxnSp>
      <p:cxnSp>
        <p:nvCxnSpPr>
          <p:cNvPr id="608" name="Shape 608"/>
          <p:cNvCxnSpPr>
            <a:stCxn id="603" idx="4"/>
          </p:cNvCxnSpPr>
          <p:nvPr/>
        </p:nvCxnSpPr>
        <p:spPr>
          <a:xfrm>
            <a:off x="4736812" y="3729375"/>
            <a:ext cx="0" cy="485700"/>
          </a:xfrm>
          <a:prstGeom prst="straightConnector1">
            <a:avLst/>
          </a:prstGeom>
          <a:noFill/>
          <a:ln cap="flat" cmpd="sng" w="9525">
            <a:solidFill>
              <a:schemeClr val="dk2"/>
            </a:solidFill>
            <a:prstDash val="solid"/>
            <a:round/>
            <a:headEnd len="lg" w="lg" type="none"/>
            <a:tailEnd len="lg" w="lg" type="none"/>
          </a:ln>
        </p:spPr>
      </p:cxnSp>
      <p:cxnSp>
        <p:nvCxnSpPr>
          <p:cNvPr id="609" name="Shape 609"/>
          <p:cNvCxnSpPr>
            <a:stCxn id="603" idx="6"/>
          </p:cNvCxnSpPr>
          <p:nvPr/>
        </p:nvCxnSpPr>
        <p:spPr>
          <a:xfrm flipH="1" rot="10800000">
            <a:off x="5509462" y="2952525"/>
            <a:ext cx="787500" cy="4200"/>
          </a:xfrm>
          <a:prstGeom prst="straightConnector1">
            <a:avLst/>
          </a:prstGeom>
          <a:noFill/>
          <a:ln cap="flat" cmpd="sng" w="9525">
            <a:solidFill>
              <a:schemeClr val="dk2"/>
            </a:solidFill>
            <a:prstDash val="solid"/>
            <a:round/>
            <a:headEnd len="lg" w="lg" type="none"/>
            <a:tailEnd len="lg" w="lg" type="none"/>
          </a:ln>
        </p:spPr>
      </p:cxnSp>
      <p:cxnSp>
        <p:nvCxnSpPr>
          <p:cNvPr id="610" name="Shape 610"/>
          <p:cNvCxnSpPr>
            <a:stCxn id="603" idx="2"/>
          </p:cNvCxnSpPr>
          <p:nvPr/>
        </p:nvCxnSpPr>
        <p:spPr>
          <a:xfrm flipH="1">
            <a:off x="3213862" y="2956725"/>
            <a:ext cx="750300" cy="3300"/>
          </a:xfrm>
          <a:prstGeom prst="straightConnector1">
            <a:avLst/>
          </a:prstGeom>
          <a:noFill/>
          <a:ln cap="flat" cmpd="sng" w="9525">
            <a:solidFill>
              <a:schemeClr val="dk2"/>
            </a:solidFill>
            <a:prstDash val="solid"/>
            <a:round/>
            <a:headEnd len="lg" w="lg" type="none"/>
            <a:tailEnd len="lg" w="lg" type="none"/>
          </a:ln>
        </p:spPr>
      </p:cxnSp>
      <p:cxnSp>
        <p:nvCxnSpPr>
          <p:cNvPr id="611" name="Shape 611"/>
          <p:cNvCxnSpPr/>
          <p:nvPr/>
        </p:nvCxnSpPr>
        <p:spPr>
          <a:xfrm flipH="1" rot="10800000">
            <a:off x="5332125" y="2154500"/>
            <a:ext cx="304800" cy="304800"/>
          </a:xfrm>
          <a:prstGeom prst="straightConnector1">
            <a:avLst/>
          </a:prstGeom>
          <a:noFill/>
          <a:ln cap="flat" cmpd="sng" w="9525">
            <a:solidFill>
              <a:schemeClr val="dk2"/>
            </a:solidFill>
            <a:prstDash val="solid"/>
            <a:round/>
            <a:headEnd len="lg" w="lg" type="none"/>
            <a:tailEnd len="lg" w="lg" type="none"/>
          </a:ln>
        </p:spPr>
      </p:cxnSp>
      <p:cxnSp>
        <p:nvCxnSpPr>
          <p:cNvPr id="612" name="Shape 612"/>
          <p:cNvCxnSpPr/>
          <p:nvPr/>
        </p:nvCxnSpPr>
        <p:spPr>
          <a:xfrm flipH="1">
            <a:off x="3801375" y="3467700"/>
            <a:ext cx="355500" cy="297300"/>
          </a:xfrm>
          <a:prstGeom prst="straightConnector1">
            <a:avLst/>
          </a:prstGeom>
          <a:noFill/>
          <a:ln cap="flat" cmpd="sng" w="9525">
            <a:solidFill>
              <a:schemeClr val="dk2"/>
            </a:solidFill>
            <a:prstDash val="solid"/>
            <a:round/>
            <a:headEnd len="lg" w="lg" type="none"/>
            <a:tailEnd len="lg" w="lg" type="none"/>
          </a:ln>
        </p:spPr>
      </p:cxnSp>
      <p:cxnSp>
        <p:nvCxnSpPr>
          <p:cNvPr id="613" name="Shape 613"/>
          <p:cNvCxnSpPr/>
          <p:nvPr/>
        </p:nvCxnSpPr>
        <p:spPr>
          <a:xfrm rot="10800000">
            <a:off x="3721525" y="2081950"/>
            <a:ext cx="428100" cy="384600"/>
          </a:xfrm>
          <a:prstGeom prst="straightConnector1">
            <a:avLst/>
          </a:prstGeom>
          <a:noFill/>
          <a:ln cap="flat" cmpd="sng" w="9525">
            <a:solidFill>
              <a:schemeClr val="dk2"/>
            </a:solidFill>
            <a:prstDash val="solid"/>
            <a:round/>
            <a:headEnd len="lg" w="lg" type="none"/>
            <a:tailEnd len="lg" w="lg" type="none"/>
          </a:ln>
        </p:spPr>
      </p:cxnSp>
      <p:cxnSp>
        <p:nvCxnSpPr>
          <p:cNvPr id="614" name="Shape 614"/>
          <p:cNvCxnSpPr/>
          <p:nvPr/>
        </p:nvCxnSpPr>
        <p:spPr>
          <a:xfrm>
            <a:off x="5339375" y="3453175"/>
            <a:ext cx="515100" cy="384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3</a:t>
            </a:r>
            <a:r>
              <a:rPr lang="en" sz="3200"/>
              <a:t>  Digital Currencies</a:t>
            </a:r>
          </a:p>
        </p:txBody>
      </p:sp>
      <p:pic>
        <p:nvPicPr>
          <p:cNvPr id="103" name="Shape 103"/>
          <p:cNvPicPr preferRelativeResize="0"/>
          <p:nvPr/>
        </p:nvPicPr>
        <p:blipFill>
          <a:blip r:embed="rId3">
            <a:alphaModFix/>
          </a:blip>
          <a:stretch>
            <a:fillRect/>
          </a:stretch>
        </p:blipFill>
        <p:spPr>
          <a:xfrm>
            <a:off x="638475" y="1539825"/>
            <a:ext cx="2391350" cy="2391350"/>
          </a:xfrm>
          <a:prstGeom prst="rect">
            <a:avLst/>
          </a:prstGeom>
          <a:noFill/>
          <a:ln>
            <a:noFill/>
          </a:ln>
        </p:spPr>
      </p:pic>
      <p:pic>
        <p:nvPicPr>
          <p:cNvPr id="104" name="Shape 104"/>
          <p:cNvPicPr preferRelativeResize="0"/>
          <p:nvPr/>
        </p:nvPicPr>
        <p:blipFill>
          <a:blip r:embed="rId4">
            <a:alphaModFix/>
          </a:blip>
          <a:stretch>
            <a:fillRect/>
          </a:stretch>
        </p:blipFill>
        <p:spPr>
          <a:xfrm>
            <a:off x="5994775" y="1539825"/>
            <a:ext cx="2391349" cy="2391349"/>
          </a:xfrm>
          <a:prstGeom prst="rect">
            <a:avLst/>
          </a:prstGeom>
          <a:noFill/>
          <a:ln>
            <a:noFill/>
          </a:ln>
        </p:spPr>
      </p:pic>
      <p:pic>
        <p:nvPicPr>
          <p:cNvPr id="105" name="Shape 105"/>
          <p:cNvPicPr preferRelativeResize="0"/>
          <p:nvPr/>
        </p:nvPicPr>
        <p:blipFill>
          <a:blip r:embed="rId5">
            <a:alphaModFix/>
          </a:blip>
          <a:stretch>
            <a:fillRect/>
          </a:stretch>
        </p:blipFill>
        <p:spPr>
          <a:xfrm>
            <a:off x="3083825" y="1373951"/>
            <a:ext cx="2723087" cy="27230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Shape 6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Universal Interface: Payment Structure</a:t>
            </a:r>
          </a:p>
        </p:txBody>
      </p:sp>
      <p:sp>
        <p:nvSpPr>
          <p:cNvPr id="620" name="Shape 6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2200">
                <a:latin typeface="Courier New"/>
                <a:ea typeface="Courier New"/>
                <a:cs typeface="Courier New"/>
                <a:sym typeface="Courier New"/>
              </a:rPr>
              <a:t>{</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id</a:t>
            </a:r>
            <a:r>
              <a:rPr lang="en" sz="2200">
                <a:latin typeface="Courier New"/>
                <a:ea typeface="Courier New"/>
                <a:cs typeface="Courier New"/>
                <a:sym typeface="Courier New"/>
              </a:rPr>
              <a:t>": "21ee4091-ad9a-45b7-be49-6562ef19ea0e",</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currency</a:t>
            </a:r>
            <a:r>
              <a:rPr lang="en" sz="2200">
                <a:latin typeface="Courier New"/>
                <a:ea typeface="Courier New"/>
                <a:cs typeface="Courier New"/>
                <a:sym typeface="Courier New"/>
              </a:rPr>
              <a:t>": "BTC",</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amount</a:t>
            </a:r>
            <a:r>
              <a:rPr lang="en" sz="2200">
                <a:latin typeface="Courier New"/>
                <a:ea typeface="Courier New"/>
                <a:cs typeface="Courier New"/>
                <a:sym typeface="Courier New"/>
              </a:rPr>
              <a:t>": "-2.500000000",</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fee</a:t>
            </a:r>
            <a:r>
              <a:rPr lang="en" sz="2200">
                <a:latin typeface="Courier New"/>
                <a:ea typeface="Courier New"/>
                <a:cs typeface="Courier New"/>
                <a:sym typeface="Courier New"/>
              </a:rPr>
              <a:t>": "0.000000000",</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payment_method</a:t>
            </a:r>
            <a:r>
              <a:rPr lang="en" sz="2200">
                <a:latin typeface="Courier New"/>
                <a:ea typeface="Courier New"/>
                <a:cs typeface="Courier New"/>
                <a:sym typeface="Courier New"/>
              </a:rPr>
              <a:t>":</a:t>
            </a:r>
          </a:p>
          <a:p>
            <a:pPr lvl="0" rtl="0">
              <a:lnSpc>
                <a:spcPct val="100000"/>
              </a:lnSpc>
              <a:spcBef>
                <a:spcPts val="0"/>
              </a:spcBef>
              <a:spcAft>
                <a:spcPts val="0"/>
              </a:spcAft>
              <a:buNone/>
            </a:pPr>
            <a:r>
              <a:rPr lang="en" sz="2200">
                <a:latin typeface="Courier New"/>
                <a:ea typeface="Courier New"/>
                <a:cs typeface="Courier New"/>
                <a:sym typeface="Courier New"/>
              </a:rPr>
              <a:t>    "15pef9Cq8yd5a4b38DjKyKcT7R48VS4How",</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account_id</a:t>
            </a:r>
            <a:r>
              <a:rPr lang="en" sz="2200">
                <a:latin typeface="Courier New"/>
                <a:ea typeface="Courier New"/>
                <a:cs typeface="Courier New"/>
                <a:sym typeface="Courier New"/>
              </a:rPr>
              <a:t>":</a:t>
            </a:r>
          </a:p>
          <a:p>
            <a:pPr lvl="0" rtl="0">
              <a:lnSpc>
                <a:spcPct val="100000"/>
              </a:lnSpc>
              <a:spcBef>
                <a:spcPts val="0"/>
              </a:spcBef>
              <a:spcAft>
                <a:spcPts val="0"/>
              </a:spcAft>
              <a:buNone/>
            </a:pPr>
            <a:r>
              <a:rPr lang="en" sz="2200">
                <a:latin typeface="Courier New"/>
                <a:ea typeface="Courier New"/>
                <a:cs typeface="Courier New"/>
                <a:sym typeface="Courier New"/>
              </a:rPr>
              <a:t>    "6ac6b0e1-8a2d-47d9-9f1e-bb3361b4f93e",</a:t>
            </a:r>
          </a:p>
          <a:p>
            <a:pPr lvl="0" rtl="0">
              <a:lnSpc>
                <a:spcPct val="100000"/>
              </a:lnSpc>
              <a:spcBef>
                <a:spcPts val="0"/>
              </a:spcBef>
              <a:spcAft>
                <a:spcPts val="0"/>
              </a:spcAft>
              <a:buNone/>
            </a:pPr>
            <a:r>
              <a:rPr lang="en" sz="2200">
                <a:latin typeface="Courier New"/>
                <a:ea typeface="Courier New"/>
                <a:cs typeface="Courier New"/>
                <a:sym typeface="Courier New"/>
              </a:rPr>
              <a:t>  "</a:t>
            </a:r>
            <a:r>
              <a:rPr b="1" lang="en" sz="2200">
                <a:latin typeface="Courier New"/>
                <a:ea typeface="Courier New"/>
                <a:cs typeface="Courier New"/>
                <a:sym typeface="Courier New"/>
              </a:rPr>
              <a:t>status</a:t>
            </a:r>
            <a:r>
              <a:rPr lang="en" sz="2200">
                <a:latin typeface="Courier New"/>
                <a:ea typeface="Courier New"/>
                <a:cs typeface="Courier New"/>
                <a:sym typeface="Courier New"/>
              </a:rPr>
              <a:t>": "completed"</a:t>
            </a:r>
          </a:p>
          <a:p>
            <a:pPr lvl="0" rtl="0">
              <a:lnSpc>
                <a:spcPct val="100000"/>
              </a:lnSpc>
              <a:spcBef>
                <a:spcPts val="0"/>
              </a:spcBef>
              <a:spcAft>
                <a:spcPts val="0"/>
              </a:spcAft>
              <a:buNone/>
            </a:pPr>
            <a:r>
              <a:rPr lang="en" sz="2200">
                <a:latin typeface="Courier New"/>
                <a:ea typeface="Courier New"/>
                <a:cs typeface="Courier New"/>
                <a:sym typeface="Courier New"/>
              </a:rPr>
              <a:t>}</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cxnSp>
        <p:nvCxnSpPr>
          <p:cNvPr id="625" name="Shape 625"/>
          <p:cNvCxnSpPr/>
          <p:nvPr/>
        </p:nvCxnSpPr>
        <p:spPr>
          <a:xfrm rot="10800000">
            <a:off x="3258450" y="2611100"/>
            <a:ext cx="657000" cy="3600"/>
          </a:xfrm>
          <a:prstGeom prst="straightConnector1">
            <a:avLst/>
          </a:prstGeom>
          <a:noFill/>
          <a:ln cap="flat" cmpd="sng" w="9525">
            <a:solidFill>
              <a:schemeClr val="dk2"/>
            </a:solidFill>
            <a:prstDash val="solid"/>
            <a:round/>
            <a:headEnd len="lg" w="lg" type="none"/>
            <a:tailEnd len="lg" w="lg" type="triangle"/>
          </a:ln>
        </p:spPr>
      </p:cxnSp>
      <p:cxnSp>
        <p:nvCxnSpPr>
          <p:cNvPr id="626" name="Shape 626"/>
          <p:cNvCxnSpPr>
            <a:endCxn id="627" idx="4"/>
          </p:cNvCxnSpPr>
          <p:nvPr/>
        </p:nvCxnSpPr>
        <p:spPr>
          <a:xfrm rot="10800000">
            <a:off x="5142137" y="2609287"/>
            <a:ext cx="606300" cy="3600"/>
          </a:xfrm>
          <a:prstGeom prst="straightConnector1">
            <a:avLst/>
          </a:prstGeom>
          <a:noFill/>
          <a:ln cap="flat" cmpd="sng" w="9525">
            <a:solidFill>
              <a:schemeClr val="dk2"/>
            </a:solidFill>
            <a:prstDash val="solid"/>
            <a:round/>
            <a:headEnd len="lg" w="lg" type="none"/>
            <a:tailEnd len="lg" w="lg" type="triangle"/>
          </a:ln>
        </p:spPr>
      </p:cxnSp>
      <p:sp>
        <p:nvSpPr>
          <p:cNvPr id="628" name="Shape 62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Universal Interface: Microservice Protocol</a:t>
            </a:r>
          </a:p>
        </p:txBody>
      </p:sp>
      <p:sp>
        <p:nvSpPr>
          <p:cNvPr id="629" name="Shape 629"/>
          <p:cNvSpPr/>
          <p:nvPr/>
        </p:nvSpPr>
        <p:spPr>
          <a:xfrm>
            <a:off x="5639500" y="1338250"/>
            <a:ext cx="16599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30" name="Shape 630"/>
          <p:cNvSpPr/>
          <p:nvPr/>
        </p:nvSpPr>
        <p:spPr>
          <a:xfrm flipH="1">
            <a:off x="3742037" y="3328412"/>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7" name="Shape 627"/>
          <p:cNvSpPr/>
          <p:nvPr/>
        </p:nvSpPr>
        <p:spPr>
          <a:xfrm>
            <a:off x="3742037" y="24388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1" name="Shape 631"/>
          <p:cNvSpPr/>
          <p:nvPr/>
        </p:nvSpPr>
        <p:spPr>
          <a:xfrm>
            <a:off x="1844600" y="1338337"/>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32" name="Shape 632"/>
          <p:cNvPicPr preferRelativeResize="0"/>
          <p:nvPr/>
        </p:nvPicPr>
        <p:blipFill>
          <a:blip r:embed="rId3">
            <a:alphaModFix/>
          </a:blip>
          <a:stretch>
            <a:fillRect/>
          </a:stretch>
        </p:blipFill>
        <p:spPr>
          <a:xfrm>
            <a:off x="1957000" y="1984137"/>
            <a:ext cx="1175300" cy="1175300"/>
          </a:xfrm>
          <a:prstGeom prst="rect">
            <a:avLst/>
          </a:prstGeom>
          <a:noFill/>
          <a:ln>
            <a:noFill/>
          </a:ln>
        </p:spPr>
      </p:pic>
      <p:sp>
        <p:nvSpPr>
          <p:cNvPr id="633" name="Shape 633"/>
          <p:cNvSpPr txBox="1"/>
          <p:nvPr/>
        </p:nvSpPr>
        <p:spPr>
          <a:xfrm>
            <a:off x="4093800" y="2409800"/>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634" name="Shape 634"/>
          <p:cNvSpPr txBox="1"/>
          <p:nvPr/>
        </p:nvSpPr>
        <p:spPr>
          <a:xfrm>
            <a:off x="4256050" y="3295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635" name="Shape 635"/>
          <p:cNvCxnSpPr/>
          <p:nvPr/>
        </p:nvCxnSpPr>
        <p:spPr>
          <a:xfrm>
            <a:off x="3258437" y="1662462"/>
            <a:ext cx="2399400" cy="0"/>
          </a:xfrm>
          <a:prstGeom prst="straightConnector1">
            <a:avLst/>
          </a:prstGeom>
          <a:noFill/>
          <a:ln cap="flat" cmpd="sng" w="9525">
            <a:solidFill>
              <a:schemeClr val="dk2"/>
            </a:solidFill>
            <a:prstDash val="solid"/>
            <a:round/>
            <a:headEnd len="lg" w="lg" type="none"/>
            <a:tailEnd len="lg" w="lg" type="triangle"/>
          </a:ln>
        </p:spPr>
      </p:cxnSp>
      <p:sp>
        <p:nvSpPr>
          <p:cNvPr id="636" name="Shape 636"/>
          <p:cNvSpPr txBox="1"/>
          <p:nvPr/>
        </p:nvSpPr>
        <p:spPr>
          <a:xfrm>
            <a:off x="4131692" y="1662475"/>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637" name="Shape 637"/>
          <p:cNvSpPr txBox="1"/>
          <p:nvPr/>
        </p:nvSpPr>
        <p:spPr>
          <a:xfrm>
            <a:off x="5748425" y="2155987"/>
            <a:ext cx="1400100" cy="913800"/>
          </a:xfrm>
          <a:prstGeom prst="rect">
            <a:avLst/>
          </a:prstGeom>
          <a:noFill/>
          <a:ln>
            <a:noFill/>
          </a:ln>
        </p:spPr>
        <p:txBody>
          <a:bodyPr anchorCtr="0" anchor="t" bIns="91425" lIns="91425" rIns="91425" tIns="91425">
            <a:noAutofit/>
          </a:bodyPr>
          <a:lstStyle/>
          <a:p>
            <a:pPr lvl="0" algn="ctr">
              <a:spcBef>
                <a:spcPts val="0"/>
              </a:spcBef>
              <a:buNone/>
            </a:pPr>
            <a:r>
              <a:rPr lang="en" sz="2400"/>
              <a:t>Payment</a:t>
            </a:r>
          </a:p>
          <a:p>
            <a:pPr lvl="0" algn="ctr">
              <a:spcBef>
                <a:spcPts val="0"/>
              </a:spcBef>
              <a:buNone/>
            </a:pPr>
            <a:r>
              <a:rPr lang="en" sz="2400"/>
              <a:t>Service</a:t>
            </a:r>
          </a:p>
        </p:txBody>
      </p:sp>
      <p:cxnSp>
        <p:nvCxnSpPr>
          <p:cNvPr id="638" name="Shape 638"/>
          <p:cNvCxnSpPr>
            <a:stCxn id="630" idx="1"/>
          </p:cNvCxnSpPr>
          <p:nvPr/>
        </p:nvCxnSpPr>
        <p:spPr>
          <a:xfrm>
            <a:off x="5142137" y="3498900"/>
            <a:ext cx="504000" cy="0"/>
          </a:xfrm>
          <a:prstGeom prst="straightConnector1">
            <a:avLst/>
          </a:prstGeom>
          <a:noFill/>
          <a:ln cap="flat" cmpd="sng" w="9525">
            <a:solidFill>
              <a:schemeClr val="dk2"/>
            </a:solidFill>
            <a:prstDash val="solid"/>
            <a:round/>
            <a:headEnd len="lg" w="lg" type="none"/>
            <a:tailEnd len="lg" w="lg" type="triangle"/>
          </a:ln>
        </p:spPr>
      </p:cxnSp>
      <p:cxnSp>
        <p:nvCxnSpPr>
          <p:cNvPr id="639" name="Shape 639"/>
          <p:cNvCxnSpPr>
            <a:endCxn id="630" idx="4"/>
          </p:cNvCxnSpPr>
          <p:nvPr/>
        </p:nvCxnSpPr>
        <p:spPr>
          <a:xfrm>
            <a:off x="3249737" y="3498900"/>
            <a:ext cx="492300" cy="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cxnSp>
        <p:nvCxnSpPr>
          <p:cNvPr id="644" name="Shape 644"/>
          <p:cNvCxnSpPr/>
          <p:nvPr/>
        </p:nvCxnSpPr>
        <p:spPr>
          <a:xfrm rot="10800000">
            <a:off x="3258450" y="2611100"/>
            <a:ext cx="657000" cy="3600"/>
          </a:xfrm>
          <a:prstGeom prst="straightConnector1">
            <a:avLst/>
          </a:prstGeom>
          <a:noFill/>
          <a:ln cap="flat" cmpd="sng" w="9525">
            <a:solidFill>
              <a:schemeClr val="dk2"/>
            </a:solidFill>
            <a:prstDash val="solid"/>
            <a:round/>
            <a:headEnd len="lg" w="lg" type="none"/>
            <a:tailEnd len="lg" w="lg" type="triangle"/>
          </a:ln>
        </p:spPr>
      </p:cxnSp>
      <p:cxnSp>
        <p:nvCxnSpPr>
          <p:cNvPr id="645" name="Shape 645"/>
          <p:cNvCxnSpPr>
            <a:endCxn id="646" idx="4"/>
          </p:cNvCxnSpPr>
          <p:nvPr/>
        </p:nvCxnSpPr>
        <p:spPr>
          <a:xfrm rot="10800000">
            <a:off x="5142137" y="2609287"/>
            <a:ext cx="606300" cy="3600"/>
          </a:xfrm>
          <a:prstGeom prst="straightConnector1">
            <a:avLst/>
          </a:prstGeom>
          <a:noFill/>
          <a:ln cap="flat" cmpd="sng" w="9525">
            <a:solidFill>
              <a:schemeClr val="dk2"/>
            </a:solidFill>
            <a:prstDash val="solid"/>
            <a:round/>
            <a:headEnd len="lg" w="lg" type="none"/>
            <a:tailEnd len="lg" w="lg" type="triangle"/>
          </a:ln>
        </p:spPr>
      </p:cxnSp>
      <p:sp>
        <p:nvSpPr>
          <p:cNvPr id="647" name="Shape 64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Universal Interface: Microservice Protocol</a:t>
            </a:r>
          </a:p>
        </p:txBody>
      </p:sp>
      <p:sp>
        <p:nvSpPr>
          <p:cNvPr id="648" name="Shape 648"/>
          <p:cNvSpPr/>
          <p:nvPr/>
        </p:nvSpPr>
        <p:spPr>
          <a:xfrm>
            <a:off x="5639500" y="1338250"/>
            <a:ext cx="16599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49" name="Shape 649"/>
          <p:cNvSpPr/>
          <p:nvPr/>
        </p:nvSpPr>
        <p:spPr>
          <a:xfrm flipH="1">
            <a:off x="3742037" y="3328412"/>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6" name="Shape 646"/>
          <p:cNvSpPr/>
          <p:nvPr/>
        </p:nvSpPr>
        <p:spPr>
          <a:xfrm>
            <a:off x="3742037" y="24388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50" name="Shape 650"/>
          <p:cNvSpPr/>
          <p:nvPr/>
        </p:nvSpPr>
        <p:spPr>
          <a:xfrm>
            <a:off x="1844600" y="1338337"/>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51" name="Shape 651"/>
          <p:cNvPicPr preferRelativeResize="0"/>
          <p:nvPr/>
        </p:nvPicPr>
        <p:blipFill>
          <a:blip r:embed="rId3">
            <a:alphaModFix/>
          </a:blip>
          <a:stretch>
            <a:fillRect/>
          </a:stretch>
        </p:blipFill>
        <p:spPr>
          <a:xfrm>
            <a:off x="1957000" y="1984137"/>
            <a:ext cx="1175300" cy="1175300"/>
          </a:xfrm>
          <a:prstGeom prst="rect">
            <a:avLst/>
          </a:prstGeom>
          <a:noFill/>
          <a:ln>
            <a:noFill/>
          </a:ln>
        </p:spPr>
      </p:pic>
      <p:sp>
        <p:nvSpPr>
          <p:cNvPr id="652" name="Shape 652"/>
          <p:cNvSpPr txBox="1"/>
          <p:nvPr/>
        </p:nvSpPr>
        <p:spPr>
          <a:xfrm>
            <a:off x="4093800" y="2409800"/>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653" name="Shape 653"/>
          <p:cNvSpPr txBox="1"/>
          <p:nvPr/>
        </p:nvSpPr>
        <p:spPr>
          <a:xfrm>
            <a:off x="4256050" y="3295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654" name="Shape 654"/>
          <p:cNvCxnSpPr/>
          <p:nvPr/>
        </p:nvCxnSpPr>
        <p:spPr>
          <a:xfrm>
            <a:off x="3258437" y="1662462"/>
            <a:ext cx="2399400" cy="0"/>
          </a:xfrm>
          <a:prstGeom prst="straightConnector1">
            <a:avLst/>
          </a:prstGeom>
          <a:noFill/>
          <a:ln cap="flat" cmpd="sng" w="38100">
            <a:solidFill>
              <a:srgbClr val="990000"/>
            </a:solidFill>
            <a:prstDash val="solid"/>
            <a:round/>
            <a:headEnd len="lg" w="lg" type="none"/>
            <a:tailEnd len="lg" w="lg" type="triangle"/>
          </a:ln>
        </p:spPr>
      </p:cxnSp>
      <p:sp>
        <p:nvSpPr>
          <p:cNvPr id="655" name="Shape 655"/>
          <p:cNvSpPr txBox="1"/>
          <p:nvPr/>
        </p:nvSpPr>
        <p:spPr>
          <a:xfrm>
            <a:off x="4131692" y="1662475"/>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656" name="Shape 656"/>
          <p:cNvSpPr txBox="1"/>
          <p:nvPr/>
        </p:nvSpPr>
        <p:spPr>
          <a:xfrm>
            <a:off x="5748425" y="2155987"/>
            <a:ext cx="1400100" cy="913800"/>
          </a:xfrm>
          <a:prstGeom prst="rect">
            <a:avLst/>
          </a:prstGeom>
          <a:noFill/>
          <a:ln>
            <a:noFill/>
          </a:ln>
        </p:spPr>
        <p:txBody>
          <a:bodyPr anchorCtr="0" anchor="t" bIns="91425" lIns="91425" rIns="91425" tIns="91425">
            <a:noAutofit/>
          </a:bodyPr>
          <a:lstStyle/>
          <a:p>
            <a:pPr lvl="0" rtl="0" algn="ctr">
              <a:spcBef>
                <a:spcPts val="0"/>
              </a:spcBef>
              <a:buNone/>
            </a:pPr>
            <a:r>
              <a:rPr lang="en" sz="2400"/>
              <a:t>Payment</a:t>
            </a:r>
          </a:p>
          <a:p>
            <a:pPr lvl="0" rtl="0" algn="ctr">
              <a:spcBef>
                <a:spcPts val="0"/>
              </a:spcBef>
              <a:buNone/>
            </a:pPr>
            <a:r>
              <a:rPr lang="en" sz="2400"/>
              <a:t>Service</a:t>
            </a:r>
          </a:p>
        </p:txBody>
      </p:sp>
      <p:cxnSp>
        <p:nvCxnSpPr>
          <p:cNvPr id="657" name="Shape 657"/>
          <p:cNvCxnSpPr>
            <a:stCxn id="649" idx="1"/>
          </p:cNvCxnSpPr>
          <p:nvPr/>
        </p:nvCxnSpPr>
        <p:spPr>
          <a:xfrm>
            <a:off x="5142137" y="3498900"/>
            <a:ext cx="504000" cy="0"/>
          </a:xfrm>
          <a:prstGeom prst="straightConnector1">
            <a:avLst/>
          </a:prstGeom>
          <a:noFill/>
          <a:ln cap="flat" cmpd="sng" w="9525">
            <a:solidFill>
              <a:schemeClr val="dk2"/>
            </a:solidFill>
            <a:prstDash val="solid"/>
            <a:round/>
            <a:headEnd len="lg" w="lg" type="none"/>
            <a:tailEnd len="lg" w="lg" type="triangle"/>
          </a:ln>
        </p:spPr>
      </p:cxnSp>
      <p:cxnSp>
        <p:nvCxnSpPr>
          <p:cNvPr id="658" name="Shape 658"/>
          <p:cNvCxnSpPr>
            <a:endCxn id="649" idx="4"/>
          </p:cNvCxnSpPr>
          <p:nvPr/>
        </p:nvCxnSpPr>
        <p:spPr>
          <a:xfrm>
            <a:off x="3249737" y="3498900"/>
            <a:ext cx="492300" cy="0"/>
          </a:xfrm>
          <a:prstGeom prst="straightConnector1">
            <a:avLst/>
          </a:prstGeom>
          <a:noFill/>
          <a:ln cap="flat" cmpd="sng" w="9525">
            <a:solidFill>
              <a:schemeClr val="dk2"/>
            </a:solidFill>
            <a:prstDash val="solid"/>
            <a:round/>
            <a:headEnd len="lg" w="lg" type="none"/>
            <a:tailEnd len="lg" w="lg" type="triangle"/>
          </a:ln>
        </p:spPr>
      </p:cxnSp>
      <p:sp>
        <p:nvSpPr>
          <p:cNvPr id="659" name="Shape 659"/>
          <p:cNvSpPr txBox="1"/>
          <p:nvPr>
            <p:ph idx="1" type="body"/>
          </p:nvPr>
        </p:nvSpPr>
        <p:spPr>
          <a:xfrm>
            <a:off x="311700" y="4039850"/>
            <a:ext cx="8520600" cy="736500"/>
          </a:xfrm>
          <a:prstGeom prst="rect">
            <a:avLst/>
          </a:prstGeom>
        </p:spPr>
        <p:txBody>
          <a:bodyPr anchorCtr="0" anchor="t" bIns="91425" lIns="91425" rIns="91425" tIns="91425">
            <a:noAutofit/>
          </a:bodyPr>
          <a:lstStyle/>
          <a:p>
            <a:pPr lvl="0" rtl="0" algn="ctr">
              <a:spcBef>
                <a:spcPts val="0"/>
              </a:spcBef>
              <a:buNone/>
            </a:pPr>
            <a:r>
              <a:rPr lang="en" sz="2800">
                <a:solidFill>
                  <a:srgbClr val="990000"/>
                </a:solidFill>
              </a:rPr>
              <a:t>GET /payments/:id</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cxnSp>
        <p:nvCxnSpPr>
          <p:cNvPr id="664" name="Shape 664"/>
          <p:cNvCxnSpPr/>
          <p:nvPr/>
        </p:nvCxnSpPr>
        <p:spPr>
          <a:xfrm rot="10800000">
            <a:off x="3258450" y="2611100"/>
            <a:ext cx="657000" cy="3600"/>
          </a:xfrm>
          <a:prstGeom prst="straightConnector1">
            <a:avLst/>
          </a:prstGeom>
          <a:noFill/>
          <a:ln cap="flat" cmpd="sng" w="9525">
            <a:solidFill>
              <a:schemeClr val="dk2"/>
            </a:solidFill>
            <a:prstDash val="solid"/>
            <a:round/>
            <a:headEnd len="lg" w="lg" type="none"/>
            <a:tailEnd len="lg" w="lg" type="triangle"/>
          </a:ln>
        </p:spPr>
      </p:cxnSp>
      <p:cxnSp>
        <p:nvCxnSpPr>
          <p:cNvPr id="665" name="Shape 665"/>
          <p:cNvCxnSpPr>
            <a:endCxn id="666" idx="4"/>
          </p:cNvCxnSpPr>
          <p:nvPr/>
        </p:nvCxnSpPr>
        <p:spPr>
          <a:xfrm rot="10800000">
            <a:off x="5142137" y="2609287"/>
            <a:ext cx="606300" cy="3600"/>
          </a:xfrm>
          <a:prstGeom prst="straightConnector1">
            <a:avLst/>
          </a:prstGeom>
          <a:noFill/>
          <a:ln cap="flat" cmpd="sng" w="9525">
            <a:solidFill>
              <a:schemeClr val="dk2"/>
            </a:solidFill>
            <a:prstDash val="solid"/>
            <a:round/>
            <a:headEnd len="lg" w="lg" type="none"/>
            <a:tailEnd len="lg" w="lg" type="triangle"/>
          </a:ln>
        </p:spPr>
      </p:cxnSp>
      <p:sp>
        <p:nvSpPr>
          <p:cNvPr id="667" name="Shape 6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Universal Interface: Microservice Protocol</a:t>
            </a:r>
          </a:p>
        </p:txBody>
      </p:sp>
      <p:sp>
        <p:nvSpPr>
          <p:cNvPr id="668" name="Shape 668"/>
          <p:cNvSpPr/>
          <p:nvPr/>
        </p:nvSpPr>
        <p:spPr>
          <a:xfrm>
            <a:off x="5639500" y="1338250"/>
            <a:ext cx="16599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69" name="Shape 669"/>
          <p:cNvSpPr/>
          <p:nvPr/>
        </p:nvSpPr>
        <p:spPr>
          <a:xfrm flipH="1">
            <a:off x="3742037" y="3328412"/>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6" name="Shape 666"/>
          <p:cNvSpPr/>
          <p:nvPr/>
        </p:nvSpPr>
        <p:spPr>
          <a:xfrm>
            <a:off x="3742037" y="24388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0" name="Shape 670"/>
          <p:cNvSpPr/>
          <p:nvPr/>
        </p:nvSpPr>
        <p:spPr>
          <a:xfrm>
            <a:off x="1844600" y="1338337"/>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71" name="Shape 671"/>
          <p:cNvPicPr preferRelativeResize="0"/>
          <p:nvPr/>
        </p:nvPicPr>
        <p:blipFill>
          <a:blip r:embed="rId3">
            <a:alphaModFix/>
          </a:blip>
          <a:stretch>
            <a:fillRect/>
          </a:stretch>
        </p:blipFill>
        <p:spPr>
          <a:xfrm>
            <a:off x="1957000" y="1984137"/>
            <a:ext cx="1175300" cy="1175300"/>
          </a:xfrm>
          <a:prstGeom prst="rect">
            <a:avLst/>
          </a:prstGeom>
          <a:noFill/>
          <a:ln>
            <a:noFill/>
          </a:ln>
        </p:spPr>
      </p:pic>
      <p:sp>
        <p:nvSpPr>
          <p:cNvPr id="672" name="Shape 672"/>
          <p:cNvSpPr txBox="1"/>
          <p:nvPr/>
        </p:nvSpPr>
        <p:spPr>
          <a:xfrm>
            <a:off x="4093800" y="2409800"/>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673" name="Shape 673"/>
          <p:cNvSpPr txBox="1"/>
          <p:nvPr/>
        </p:nvSpPr>
        <p:spPr>
          <a:xfrm>
            <a:off x="4256050" y="3295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674" name="Shape 674"/>
          <p:cNvCxnSpPr/>
          <p:nvPr/>
        </p:nvCxnSpPr>
        <p:spPr>
          <a:xfrm>
            <a:off x="3258437" y="1662462"/>
            <a:ext cx="2399400" cy="0"/>
          </a:xfrm>
          <a:prstGeom prst="straightConnector1">
            <a:avLst/>
          </a:prstGeom>
          <a:noFill/>
          <a:ln cap="flat" cmpd="sng" w="9525">
            <a:solidFill>
              <a:schemeClr val="dk2"/>
            </a:solidFill>
            <a:prstDash val="solid"/>
            <a:round/>
            <a:headEnd len="lg" w="lg" type="none"/>
            <a:tailEnd len="lg" w="lg" type="triangle"/>
          </a:ln>
        </p:spPr>
      </p:cxnSp>
      <p:sp>
        <p:nvSpPr>
          <p:cNvPr id="675" name="Shape 675"/>
          <p:cNvSpPr txBox="1"/>
          <p:nvPr/>
        </p:nvSpPr>
        <p:spPr>
          <a:xfrm>
            <a:off x="4131692" y="1662475"/>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676" name="Shape 676"/>
          <p:cNvSpPr txBox="1"/>
          <p:nvPr/>
        </p:nvSpPr>
        <p:spPr>
          <a:xfrm>
            <a:off x="5748425" y="2155987"/>
            <a:ext cx="1400100" cy="913800"/>
          </a:xfrm>
          <a:prstGeom prst="rect">
            <a:avLst/>
          </a:prstGeom>
          <a:noFill/>
          <a:ln>
            <a:noFill/>
          </a:ln>
        </p:spPr>
        <p:txBody>
          <a:bodyPr anchorCtr="0" anchor="t" bIns="91425" lIns="91425" rIns="91425" tIns="91425">
            <a:noAutofit/>
          </a:bodyPr>
          <a:lstStyle/>
          <a:p>
            <a:pPr lvl="0" rtl="0" algn="ctr">
              <a:spcBef>
                <a:spcPts val="0"/>
              </a:spcBef>
              <a:buNone/>
            </a:pPr>
            <a:r>
              <a:rPr lang="en" sz="2400"/>
              <a:t>Payment</a:t>
            </a:r>
          </a:p>
          <a:p>
            <a:pPr lvl="0" rtl="0" algn="ctr">
              <a:spcBef>
                <a:spcPts val="0"/>
              </a:spcBef>
              <a:buNone/>
            </a:pPr>
            <a:r>
              <a:rPr lang="en" sz="2400"/>
              <a:t>Service</a:t>
            </a:r>
          </a:p>
        </p:txBody>
      </p:sp>
      <p:cxnSp>
        <p:nvCxnSpPr>
          <p:cNvPr id="677" name="Shape 677"/>
          <p:cNvCxnSpPr>
            <a:stCxn id="669" idx="1"/>
          </p:cNvCxnSpPr>
          <p:nvPr/>
        </p:nvCxnSpPr>
        <p:spPr>
          <a:xfrm>
            <a:off x="5142137" y="3498900"/>
            <a:ext cx="504000" cy="0"/>
          </a:xfrm>
          <a:prstGeom prst="straightConnector1">
            <a:avLst/>
          </a:prstGeom>
          <a:noFill/>
          <a:ln cap="flat" cmpd="sng" w="9525">
            <a:solidFill>
              <a:srgbClr val="990000"/>
            </a:solidFill>
            <a:prstDash val="solid"/>
            <a:round/>
            <a:headEnd len="lg" w="lg" type="none"/>
            <a:tailEnd len="lg" w="lg" type="triangle"/>
          </a:ln>
        </p:spPr>
      </p:cxnSp>
      <p:cxnSp>
        <p:nvCxnSpPr>
          <p:cNvPr id="678" name="Shape 678"/>
          <p:cNvCxnSpPr>
            <a:endCxn id="669" idx="4"/>
          </p:cNvCxnSpPr>
          <p:nvPr/>
        </p:nvCxnSpPr>
        <p:spPr>
          <a:xfrm>
            <a:off x="3249737" y="3498900"/>
            <a:ext cx="492300" cy="0"/>
          </a:xfrm>
          <a:prstGeom prst="straightConnector1">
            <a:avLst/>
          </a:prstGeom>
          <a:noFill/>
          <a:ln cap="flat" cmpd="sng" w="9525">
            <a:solidFill>
              <a:srgbClr val="990000"/>
            </a:solidFill>
            <a:prstDash val="solid"/>
            <a:round/>
            <a:headEnd len="lg" w="lg" type="none"/>
            <a:tailEnd len="lg" w="lg" type="triangle"/>
          </a:ln>
        </p:spPr>
      </p:cxnSp>
      <p:sp>
        <p:nvSpPr>
          <p:cNvPr id="679" name="Shape 679"/>
          <p:cNvSpPr txBox="1"/>
          <p:nvPr>
            <p:ph idx="1" type="body"/>
          </p:nvPr>
        </p:nvSpPr>
        <p:spPr>
          <a:xfrm>
            <a:off x="311700" y="4039850"/>
            <a:ext cx="8520600" cy="736500"/>
          </a:xfrm>
          <a:prstGeom prst="rect">
            <a:avLst/>
          </a:prstGeom>
        </p:spPr>
        <p:txBody>
          <a:bodyPr anchorCtr="0" anchor="t" bIns="91425" lIns="91425" rIns="91425" tIns="91425">
            <a:noAutofit/>
          </a:bodyPr>
          <a:lstStyle/>
          <a:p>
            <a:pPr lvl="0" rtl="0" algn="ctr">
              <a:spcBef>
                <a:spcPts val="0"/>
              </a:spcBef>
              <a:buNone/>
            </a:pPr>
            <a:r>
              <a:rPr lang="en" sz="2800">
                <a:solidFill>
                  <a:srgbClr val="990000"/>
                </a:solidFill>
              </a:rPr>
              <a:t>create_payment(id, amount, currency,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cxnSp>
        <p:nvCxnSpPr>
          <p:cNvPr id="684" name="Shape 684"/>
          <p:cNvCxnSpPr/>
          <p:nvPr/>
        </p:nvCxnSpPr>
        <p:spPr>
          <a:xfrm rot="10800000">
            <a:off x="3258450" y="2611100"/>
            <a:ext cx="657000" cy="3600"/>
          </a:xfrm>
          <a:prstGeom prst="straightConnector1">
            <a:avLst/>
          </a:prstGeom>
          <a:noFill/>
          <a:ln cap="flat" cmpd="sng" w="9525">
            <a:solidFill>
              <a:srgbClr val="990000"/>
            </a:solidFill>
            <a:prstDash val="solid"/>
            <a:round/>
            <a:headEnd len="lg" w="lg" type="none"/>
            <a:tailEnd len="lg" w="lg" type="triangle"/>
          </a:ln>
        </p:spPr>
      </p:cxnSp>
      <p:cxnSp>
        <p:nvCxnSpPr>
          <p:cNvPr id="685" name="Shape 685"/>
          <p:cNvCxnSpPr>
            <a:endCxn id="686" idx="4"/>
          </p:cNvCxnSpPr>
          <p:nvPr/>
        </p:nvCxnSpPr>
        <p:spPr>
          <a:xfrm rot="10800000">
            <a:off x="5142137" y="2609287"/>
            <a:ext cx="606300" cy="3600"/>
          </a:xfrm>
          <a:prstGeom prst="straightConnector1">
            <a:avLst/>
          </a:prstGeom>
          <a:noFill/>
          <a:ln cap="flat" cmpd="sng" w="9525">
            <a:solidFill>
              <a:srgbClr val="990000"/>
            </a:solidFill>
            <a:prstDash val="solid"/>
            <a:round/>
            <a:headEnd len="lg" w="lg" type="none"/>
            <a:tailEnd len="lg" w="lg" type="triangle"/>
          </a:ln>
        </p:spPr>
      </p:cxnSp>
      <p:sp>
        <p:nvSpPr>
          <p:cNvPr id="687" name="Shape 6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Universal Interface: Microservice Protocol</a:t>
            </a:r>
          </a:p>
        </p:txBody>
      </p:sp>
      <p:sp>
        <p:nvSpPr>
          <p:cNvPr id="688" name="Shape 688"/>
          <p:cNvSpPr/>
          <p:nvPr/>
        </p:nvSpPr>
        <p:spPr>
          <a:xfrm>
            <a:off x="5639500" y="1338250"/>
            <a:ext cx="16599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89" name="Shape 689"/>
          <p:cNvSpPr/>
          <p:nvPr/>
        </p:nvSpPr>
        <p:spPr>
          <a:xfrm flipH="1">
            <a:off x="3742037" y="3328412"/>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6" name="Shape 686"/>
          <p:cNvSpPr/>
          <p:nvPr/>
        </p:nvSpPr>
        <p:spPr>
          <a:xfrm>
            <a:off x="3742037" y="2438800"/>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0" name="Shape 690"/>
          <p:cNvSpPr/>
          <p:nvPr/>
        </p:nvSpPr>
        <p:spPr>
          <a:xfrm>
            <a:off x="1844600" y="1338337"/>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91" name="Shape 691"/>
          <p:cNvPicPr preferRelativeResize="0"/>
          <p:nvPr/>
        </p:nvPicPr>
        <p:blipFill>
          <a:blip r:embed="rId3">
            <a:alphaModFix/>
          </a:blip>
          <a:stretch>
            <a:fillRect/>
          </a:stretch>
        </p:blipFill>
        <p:spPr>
          <a:xfrm>
            <a:off x="1957000" y="1984137"/>
            <a:ext cx="1175300" cy="1175300"/>
          </a:xfrm>
          <a:prstGeom prst="rect">
            <a:avLst/>
          </a:prstGeom>
          <a:noFill/>
          <a:ln>
            <a:noFill/>
          </a:ln>
        </p:spPr>
      </p:pic>
      <p:sp>
        <p:nvSpPr>
          <p:cNvPr id="692" name="Shape 692"/>
          <p:cNvSpPr txBox="1"/>
          <p:nvPr/>
        </p:nvSpPr>
        <p:spPr>
          <a:xfrm>
            <a:off x="4093800" y="2409800"/>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693" name="Shape 693"/>
          <p:cNvSpPr txBox="1"/>
          <p:nvPr/>
        </p:nvSpPr>
        <p:spPr>
          <a:xfrm>
            <a:off x="4256050" y="3295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694" name="Shape 694"/>
          <p:cNvCxnSpPr/>
          <p:nvPr/>
        </p:nvCxnSpPr>
        <p:spPr>
          <a:xfrm>
            <a:off x="3258437" y="1662462"/>
            <a:ext cx="2399400" cy="0"/>
          </a:xfrm>
          <a:prstGeom prst="straightConnector1">
            <a:avLst/>
          </a:prstGeom>
          <a:noFill/>
          <a:ln cap="flat" cmpd="sng" w="9525">
            <a:solidFill>
              <a:schemeClr val="dk2"/>
            </a:solidFill>
            <a:prstDash val="solid"/>
            <a:round/>
            <a:headEnd len="lg" w="lg" type="none"/>
            <a:tailEnd len="lg" w="lg" type="triangle"/>
          </a:ln>
        </p:spPr>
      </p:cxnSp>
      <p:sp>
        <p:nvSpPr>
          <p:cNvPr id="695" name="Shape 695"/>
          <p:cNvSpPr txBox="1"/>
          <p:nvPr/>
        </p:nvSpPr>
        <p:spPr>
          <a:xfrm>
            <a:off x="4131692" y="1662475"/>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696" name="Shape 696"/>
          <p:cNvSpPr txBox="1"/>
          <p:nvPr/>
        </p:nvSpPr>
        <p:spPr>
          <a:xfrm>
            <a:off x="5748425" y="2155987"/>
            <a:ext cx="1400100" cy="913800"/>
          </a:xfrm>
          <a:prstGeom prst="rect">
            <a:avLst/>
          </a:prstGeom>
          <a:noFill/>
          <a:ln>
            <a:noFill/>
          </a:ln>
        </p:spPr>
        <p:txBody>
          <a:bodyPr anchorCtr="0" anchor="t" bIns="91425" lIns="91425" rIns="91425" tIns="91425">
            <a:noAutofit/>
          </a:bodyPr>
          <a:lstStyle/>
          <a:p>
            <a:pPr lvl="0" rtl="0" algn="ctr">
              <a:spcBef>
                <a:spcPts val="0"/>
              </a:spcBef>
              <a:buNone/>
            </a:pPr>
            <a:r>
              <a:rPr lang="en" sz="2400"/>
              <a:t>Payment</a:t>
            </a:r>
          </a:p>
          <a:p>
            <a:pPr lvl="0" rtl="0" algn="ctr">
              <a:spcBef>
                <a:spcPts val="0"/>
              </a:spcBef>
              <a:buNone/>
            </a:pPr>
            <a:r>
              <a:rPr lang="en" sz="2400"/>
              <a:t>Service</a:t>
            </a:r>
          </a:p>
        </p:txBody>
      </p:sp>
      <p:cxnSp>
        <p:nvCxnSpPr>
          <p:cNvPr id="697" name="Shape 697"/>
          <p:cNvCxnSpPr>
            <a:stCxn id="689" idx="1"/>
          </p:cNvCxnSpPr>
          <p:nvPr/>
        </p:nvCxnSpPr>
        <p:spPr>
          <a:xfrm>
            <a:off x="5142137" y="3498900"/>
            <a:ext cx="504000" cy="0"/>
          </a:xfrm>
          <a:prstGeom prst="straightConnector1">
            <a:avLst/>
          </a:prstGeom>
          <a:noFill/>
          <a:ln cap="flat" cmpd="sng" w="9525">
            <a:solidFill>
              <a:schemeClr val="dk2"/>
            </a:solidFill>
            <a:prstDash val="solid"/>
            <a:round/>
            <a:headEnd len="lg" w="lg" type="none"/>
            <a:tailEnd len="lg" w="lg" type="triangle"/>
          </a:ln>
        </p:spPr>
      </p:cxnSp>
      <p:cxnSp>
        <p:nvCxnSpPr>
          <p:cNvPr id="698" name="Shape 698"/>
          <p:cNvCxnSpPr>
            <a:endCxn id="689" idx="4"/>
          </p:cNvCxnSpPr>
          <p:nvPr/>
        </p:nvCxnSpPr>
        <p:spPr>
          <a:xfrm>
            <a:off x="3249737" y="3498900"/>
            <a:ext cx="492300" cy="0"/>
          </a:xfrm>
          <a:prstGeom prst="straightConnector1">
            <a:avLst/>
          </a:prstGeom>
          <a:noFill/>
          <a:ln cap="flat" cmpd="sng" w="9525">
            <a:solidFill>
              <a:schemeClr val="dk2"/>
            </a:solidFill>
            <a:prstDash val="solid"/>
            <a:round/>
            <a:headEnd len="lg" w="lg" type="none"/>
            <a:tailEnd len="lg" w="lg" type="triangle"/>
          </a:ln>
        </p:spPr>
      </p:cxnSp>
      <p:sp>
        <p:nvSpPr>
          <p:cNvPr id="699" name="Shape 699"/>
          <p:cNvSpPr txBox="1"/>
          <p:nvPr>
            <p:ph idx="1" type="body"/>
          </p:nvPr>
        </p:nvSpPr>
        <p:spPr>
          <a:xfrm>
            <a:off x="311700" y="4039850"/>
            <a:ext cx="8520600" cy="736500"/>
          </a:xfrm>
          <a:prstGeom prst="rect">
            <a:avLst/>
          </a:prstGeom>
        </p:spPr>
        <p:txBody>
          <a:bodyPr anchorCtr="0" anchor="t" bIns="91425" lIns="91425" rIns="91425" tIns="91425">
            <a:noAutofit/>
          </a:bodyPr>
          <a:lstStyle/>
          <a:p>
            <a:pPr lvl="0" rtl="0" algn="ctr">
              <a:spcBef>
                <a:spcPts val="0"/>
              </a:spcBef>
              <a:buNone/>
            </a:pPr>
            <a:r>
              <a:rPr lang="en" sz="2800">
                <a:solidFill>
                  <a:srgbClr val="990000"/>
                </a:solidFill>
              </a:rPr>
              <a:t>payment_update(id)</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Shape 70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Overview</a:t>
            </a:r>
          </a:p>
        </p:txBody>
      </p:sp>
      <p:sp>
        <p:nvSpPr>
          <p:cNvPr id="705" name="Shape 70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strike="sngStrike"/>
              <a:t>How ACH &amp; Bitcoin work</a:t>
            </a:r>
          </a:p>
          <a:p>
            <a:pPr indent="-406400" lvl="0" marL="457200" rtl="0">
              <a:spcBef>
                <a:spcPts val="0"/>
              </a:spcBef>
              <a:buSzPct val="100000"/>
              <a:buChar char="-"/>
            </a:pPr>
            <a:r>
              <a:rPr lang="en" sz="2800" strike="sngStrike"/>
              <a:t>Unified payments architecture</a:t>
            </a:r>
          </a:p>
          <a:p>
            <a:pPr indent="-406400" lvl="0" marL="457200" rtl="0">
              <a:spcBef>
                <a:spcPts val="0"/>
              </a:spcBef>
              <a:buSzPct val="100000"/>
              <a:buChar char="-"/>
            </a:pPr>
            <a:r>
              <a:rPr lang="en" sz="2800"/>
              <a:t>How our ACH &amp; Bitcoin services work</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Shape 710"/>
          <p:cNvSpPr txBox="1"/>
          <p:nvPr>
            <p:ph type="title"/>
          </p:nvPr>
        </p:nvSpPr>
        <p:spPr>
          <a:xfrm>
            <a:off x="311700" y="256850"/>
            <a:ext cx="8520600" cy="572700"/>
          </a:xfrm>
          <a:prstGeom prst="rect">
            <a:avLst/>
          </a:prstGeom>
        </p:spPr>
        <p:txBody>
          <a:bodyPr anchorCtr="0" anchor="t" bIns="91425" lIns="91425" rIns="91425" tIns="91425">
            <a:noAutofit/>
          </a:bodyPr>
          <a:lstStyle/>
          <a:p>
            <a:pPr lvl="0">
              <a:spcBef>
                <a:spcPts val="0"/>
              </a:spcBef>
              <a:buNone/>
            </a:pPr>
            <a:r>
              <a:rPr lang="en" sz="3200"/>
              <a:t>Iron Bank</a:t>
            </a:r>
          </a:p>
        </p:txBody>
      </p:sp>
      <p:sp>
        <p:nvSpPr>
          <p:cNvPr id="711" name="Shape 711"/>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12" name="Shape 712"/>
          <p:cNvSpPr/>
          <p:nvPr/>
        </p:nvSpPr>
        <p:spPr>
          <a:xfrm>
            <a:off x="396028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13" name="Shape 713"/>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714" name="Shape 714"/>
          <p:cNvCxnSpPr>
            <a:stCxn id="712"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715" name="Shape 715"/>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716" name="Shape 71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17" name="Shape 71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18" name="Shape 71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19" name="Shape 719"/>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720" name="Shape 720"/>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721" name="Shape 721"/>
          <p:cNvCxnSpPr>
            <a:endCxn id="71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722" name="Shape 722"/>
          <p:cNvCxnSpPr>
            <a:stCxn id="71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723" name="Shape 72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724" name="Shape 72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725" name="Shape 725"/>
          <p:cNvCxnSpPr>
            <a:stCxn id="71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726" name="Shape 726"/>
          <p:cNvCxnSpPr>
            <a:endCxn id="71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727" name="Shape 72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728" name="Shape 72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729" name="Shape 729"/>
          <p:cNvPicPr preferRelativeResize="0"/>
          <p:nvPr/>
        </p:nvPicPr>
        <p:blipFill>
          <a:blip r:embed="rId7">
            <a:alphaModFix/>
          </a:blip>
          <a:stretch>
            <a:fillRect/>
          </a:stretch>
        </p:blipFill>
        <p:spPr>
          <a:xfrm>
            <a:off x="7383837" y="256847"/>
            <a:ext cx="1448449" cy="1448449"/>
          </a:xfrm>
          <a:prstGeom prst="rect">
            <a:avLst/>
          </a:prstGeom>
          <a:noFill/>
          <a:ln>
            <a:noFill/>
          </a:ln>
        </p:spPr>
      </p:pic>
      <p:sp>
        <p:nvSpPr>
          <p:cNvPr id="730" name="Shape 730"/>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31" name="Shape 731"/>
          <p:cNvPicPr preferRelativeResize="0"/>
          <p:nvPr/>
        </p:nvPicPr>
        <p:blipFill>
          <a:blip r:embed="rId8">
            <a:alphaModFix/>
          </a:blip>
          <a:stretch>
            <a:fillRect/>
          </a:stretch>
        </p:blipFill>
        <p:spPr>
          <a:xfrm>
            <a:off x="7627249" y="2153650"/>
            <a:ext cx="961624" cy="961624"/>
          </a:xfrm>
          <a:prstGeom prst="rect">
            <a:avLst/>
          </a:prstGeom>
          <a:noFill/>
          <a:ln>
            <a:noFill/>
          </a:ln>
        </p:spPr>
      </p:pic>
      <p:sp>
        <p:nvSpPr>
          <p:cNvPr id="732" name="Shape 732"/>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733" name="Shape 733"/>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Shape 738"/>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739" name="Shape 739"/>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40" name="Shape 740"/>
          <p:cNvSpPr/>
          <p:nvPr/>
        </p:nvSpPr>
        <p:spPr>
          <a:xfrm>
            <a:off x="396028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41" name="Shape 741"/>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742" name="Shape 742"/>
          <p:cNvCxnSpPr>
            <a:stCxn id="740"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743" name="Shape 743"/>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744" name="Shape 744"/>
          <p:cNvSpPr/>
          <p:nvPr/>
        </p:nvSpPr>
        <p:spPr>
          <a:xfrm flipH="1">
            <a:off x="2001512" y="3147900"/>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5" name="Shape 745"/>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6" name="Shape 746"/>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47" name="Shape 747"/>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748" name="Shape 748"/>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749" name="Shape 749"/>
          <p:cNvCxnSpPr>
            <a:endCxn id="745"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750" name="Shape 750"/>
          <p:cNvCxnSpPr>
            <a:stCxn id="745"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751" name="Shape 751"/>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752" name="Shape 752"/>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753" name="Shape 753"/>
          <p:cNvCxnSpPr>
            <a:stCxn id="744" idx="1"/>
          </p:cNvCxnSpPr>
          <p:nvPr/>
        </p:nvCxnSpPr>
        <p:spPr>
          <a:xfrm>
            <a:off x="3401612" y="3318387"/>
            <a:ext cx="203100" cy="0"/>
          </a:xfrm>
          <a:prstGeom prst="straightConnector1">
            <a:avLst/>
          </a:prstGeom>
          <a:noFill/>
          <a:ln cap="flat" cmpd="sng" w="9525">
            <a:solidFill>
              <a:srgbClr val="990000"/>
            </a:solidFill>
            <a:prstDash val="solid"/>
            <a:round/>
            <a:headEnd len="lg" w="lg" type="none"/>
            <a:tailEnd len="lg" w="lg" type="triangle"/>
          </a:ln>
        </p:spPr>
      </p:cxnSp>
      <p:cxnSp>
        <p:nvCxnSpPr>
          <p:cNvPr id="754" name="Shape 754"/>
          <p:cNvCxnSpPr>
            <a:endCxn id="744" idx="4"/>
          </p:cNvCxnSpPr>
          <p:nvPr/>
        </p:nvCxnSpPr>
        <p:spPr>
          <a:xfrm flipH="1" rot="10800000">
            <a:off x="1689512" y="3318387"/>
            <a:ext cx="312000" cy="5400"/>
          </a:xfrm>
          <a:prstGeom prst="straightConnector1">
            <a:avLst/>
          </a:prstGeom>
          <a:noFill/>
          <a:ln cap="flat" cmpd="sng" w="9525">
            <a:solidFill>
              <a:srgbClr val="990000"/>
            </a:solidFill>
            <a:prstDash val="solid"/>
            <a:round/>
            <a:headEnd len="lg" w="lg" type="none"/>
            <a:tailEnd len="lg" w="lg" type="triangle"/>
          </a:ln>
        </p:spPr>
      </p:cxnSp>
      <p:cxnSp>
        <p:nvCxnSpPr>
          <p:cNvPr id="755" name="Shape 755"/>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756" name="Shape 756"/>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757" name="Shape 757"/>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58" name="Shape 758"/>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759" name="Shape 759"/>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760" name="Shape 760"/>
          <p:cNvSpPr txBox="1"/>
          <p:nvPr/>
        </p:nvSpPr>
        <p:spPr>
          <a:xfrm>
            <a:off x="1680012" y="2757475"/>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create_payment</a:t>
            </a:r>
          </a:p>
        </p:txBody>
      </p:sp>
      <p:pic>
        <p:nvPicPr>
          <p:cNvPr id="761" name="Shape 761"/>
          <p:cNvPicPr preferRelativeResize="0"/>
          <p:nvPr/>
        </p:nvPicPr>
        <p:blipFill>
          <a:blip r:embed="rId8">
            <a:alphaModFix/>
          </a:blip>
          <a:stretch>
            <a:fillRect/>
          </a:stretch>
        </p:blipFill>
        <p:spPr>
          <a:xfrm>
            <a:off x="7383837" y="256847"/>
            <a:ext cx="1448449" cy="1448449"/>
          </a:xfrm>
          <a:prstGeom prst="rect">
            <a:avLst/>
          </a:prstGeom>
          <a:noFill/>
          <a:ln>
            <a:noFill/>
          </a:ln>
        </p:spPr>
      </p:pic>
      <p:sp>
        <p:nvSpPr>
          <p:cNvPr id="762" name="Shape 762"/>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Shape 767"/>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768" name="Shape 768"/>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69" name="Shape 769"/>
          <p:cNvSpPr/>
          <p:nvPr/>
        </p:nvSpPr>
        <p:spPr>
          <a:xfrm>
            <a:off x="396028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70" name="Shape 770"/>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771" name="Shape 771"/>
          <p:cNvCxnSpPr>
            <a:stCxn id="769"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772" name="Shape 772"/>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773" name="Shape 773"/>
          <p:cNvSpPr/>
          <p:nvPr/>
        </p:nvSpPr>
        <p:spPr>
          <a:xfrm>
            <a:off x="1992012" y="22617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4" name="Shape 774"/>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75" name="Shape 775"/>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776" name="Shape 776"/>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777" name="Shape 777"/>
          <p:cNvCxnSpPr>
            <a:endCxn id="773" idx="4"/>
          </p:cNvCxnSpPr>
          <p:nvPr/>
        </p:nvCxnSpPr>
        <p:spPr>
          <a:xfrm rot="10800000">
            <a:off x="3392112" y="24322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778" name="Shape 778"/>
          <p:cNvCxnSpPr>
            <a:stCxn id="773" idx="1"/>
          </p:cNvCxnSpPr>
          <p:nvPr/>
        </p:nvCxnSpPr>
        <p:spPr>
          <a:xfrm rot="10800000">
            <a:off x="1680012" y="2432275"/>
            <a:ext cx="312000" cy="0"/>
          </a:xfrm>
          <a:prstGeom prst="straightConnector1">
            <a:avLst/>
          </a:prstGeom>
          <a:noFill/>
          <a:ln cap="flat" cmpd="sng" w="9525">
            <a:solidFill>
              <a:srgbClr val="990000"/>
            </a:solidFill>
            <a:prstDash val="solid"/>
            <a:round/>
            <a:headEnd len="lg" w="lg" type="none"/>
            <a:tailEnd len="lg" w="lg" type="triangle"/>
          </a:ln>
        </p:spPr>
      </p:cxnSp>
      <p:sp>
        <p:nvSpPr>
          <p:cNvPr id="779" name="Shape 779"/>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780" name="Shape 780"/>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781" name="Shape 781"/>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782" name="Shape 782"/>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83" name="Shape 783"/>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784" name="Shape 784"/>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785" name="Shape 785"/>
          <p:cNvSpPr txBox="1"/>
          <p:nvPr/>
        </p:nvSpPr>
        <p:spPr>
          <a:xfrm>
            <a:off x="1680000" y="18708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sp>
        <p:nvSpPr>
          <p:cNvPr id="786" name="Shape 78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87" name="Shape 787"/>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788" name="Shape 788"/>
          <p:cNvCxnSpPr>
            <a:stCxn id="78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789" name="Shape 789"/>
          <p:cNvCxnSpPr>
            <a:endCxn id="78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pic>
        <p:nvPicPr>
          <p:cNvPr id="790" name="Shape 790"/>
          <p:cNvPicPr preferRelativeResize="0"/>
          <p:nvPr/>
        </p:nvPicPr>
        <p:blipFill>
          <a:blip r:embed="rId8">
            <a:alphaModFix/>
          </a:blip>
          <a:stretch>
            <a:fillRect/>
          </a:stretch>
        </p:blipFill>
        <p:spPr>
          <a:xfrm>
            <a:off x="7383837" y="256847"/>
            <a:ext cx="1448449" cy="1448449"/>
          </a:xfrm>
          <a:prstGeom prst="rect">
            <a:avLst/>
          </a:prstGeom>
          <a:noFill/>
          <a:ln>
            <a:noFill/>
          </a:ln>
        </p:spPr>
      </p:pic>
      <p:sp>
        <p:nvSpPr>
          <p:cNvPr id="791" name="Shape 791"/>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Shape 796"/>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797" name="Shape 797"/>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98" name="Shape 798"/>
          <p:cNvSpPr/>
          <p:nvPr/>
        </p:nvSpPr>
        <p:spPr>
          <a:xfrm>
            <a:off x="396028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99" name="Shape 799"/>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800" name="Shape 800"/>
          <p:cNvCxnSpPr>
            <a:stCxn id="798"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801" name="Shape 801"/>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802" name="Shape 802"/>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3" name="Shape 803"/>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4" name="Shape 804"/>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05" name="Shape 805"/>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806" name="Shape 806"/>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807" name="Shape 807"/>
          <p:cNvCxnSpPr>
            <a:endCxn id="803"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808" name="Shape 808"/>
          <p:cNvCxnSpPr>
            <a:stCxn id="803"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809" name="Shape 809"/>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810" name="Shape 810"/>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811" name="Shape 811"/>
          <p:cNvCxnSpPr>
            <a:stCxn id="802"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812" name="Shape 812"/>
          <p:cNvCxnSpPr>
            <a:endCxn id="802"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813" name="Shape 813"/>
          <p:cNvCxnSpPr/>
          <p:nvPr/>
        </p:nvCxnSpPr>
        <p:spPr>
          <a:xfrm>
            <a:off x="1689512" y="1481950"/>
            <a:ext cx="1915200" cy="0"/>
          </a:xfrm>
          <a:prstGeom prst="straightConnector1">
            <a:avLst/>
          </a:prstGeom>
          <a:noFill/>
          <a:ln cap="flat" cmpd="sng" w="38100">
            <a:solidFill>
              <a:srgbClr val="990000"/>
            </a:solidFill>
            <a:prstDash val="solid"/>
            <a:round/>
            <a:headEnd len="lg" w="lg" type="none"/>
            <a:tailEnd len="lg" w="lg" type="triangle"/>
          </a:ln>
        </p:spPr>
      </p:cxnSp>
      <p:sp>
        <p:nvSpPr>
          <p:cNvPr id="814" name="Shape 814"/>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815" name="Shape 815"/>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16" name="Shape 816"/>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817" name="Shape 817"/>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818" name="Shape 818"/>
          <p:cNvSpPr txBox="1"/>
          <p:nvPr/>
        </p:nvSpPr>
        <p:spPr>
          <a:xfrm>
            <a:off x="1651225" y="10441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pic>
        <p:nvPicPr>
          <p:cNvPr id="819" name="Shape 819"/>
          <p:cNvPicPr preferRelativeResize="0"/>
          <p:nvPr/>
        </p:nvPicPr>
        <p:blipFill>
          <a:blip r:embed="rId8">
            <a:alphaModFix/>
          </a:blip>
          <a:stretch>
            <a:fillRect/>
          </a:stretch>
        </p:blipFill>
        <p:spPr>
          <a:xfrm>
            <a:off x="7383837" y="256847"/>
            <a:ext cx="1448449" cy="1448449"/>
          </a:xfrm>
          <a:prstGeom prst="rect">
            <a:avLst/>
          </a:prstGeom>
          <a:noFill/>
          <a:ln>
            <a:noFill/>
          </a:ln>
        </p:spPr>
      </p:pic>
      <p:sp>
        <p:nvSpPr>
          <p:cNvPr id="820" name="Shape 820"/>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6</a:t>
            </a:r>
            <a:r>
              <a:rPr lang="en" sz="3200"/>
              <a:t> </a:t>
            </a:r>
            <a:r>
              <a:rPr lang="en" sz="3200"/>
              <a:t>Fiat Currencies</a:t>
            </a:r>
          </a:p>
        </p:txBody>
      </p:sp>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pPr>
            <a:r>
              <a:rPr lang="en" sz="2800"/>
              <a:t>USD</a:t>
            </a:r>
          </a:p>
          <a:p>
            <a:pPr indent="-406400" lvl="0" marL="457200" rtl="0">
              <a:spcBef>
                <a:spcPts val="0"/>
              </a:spcBef>
              <a:buSzPct val="100000"/>
            </a:pPr>
            <a:r>
              <a:rPr lang="en" sz="2800"/>
              <a:t>EUR</a:t>
            </a:r>
          </a:p>
          <a:p>
            <a:pPr indent="-406400" lvl="0" marL="457200" rtl="0">
              <a:spcBef>
                <a:spcPts val="0"/>
              </a:spcBef>
              <a:buSzPct val="100000"/>
            </a:pPr>
            <a:r>
              <a:rPr lang="en" sz="2800"/>
              <a:t>GBP</a:t>
            </a:r>
          </a:p>
          <a:p>
            <a:pPr indent="-406400" lvl="0" marL="457200" rtl="0">
              <a:spcBef>
                <a:spcPts val="0"/>
              </a:spcBef>
              <a:buSzPct val="100000"/>
            </a:pPr>
            <a:r>
              <a:rPr lang="en" sz="2800"/>
              <a:t>SGD</a:t>
            </a:r>
          </a:p>
          <a:p>
            <a:pPr indent="-406400" lvl="0" marL="457200" rtl="0">
              <a:spcBef>
                <a:spcPts val="0"/>
              </a:spcBef>
              <a:buSzPct val="100000"/>
            </a:pPr>
            <a:r>
              <a:rPr lang="en" sz="2800"/>
              <a:t>CAD</a:t>
            </a:r>
          </a:p>
          <a:p>
            <a:pPr indent="-406400" lvl="0" marL="457200" rtl="0">
              <a:spcBef>
                <a:spcPts val="0"/>
              </a:spcBef>
              <a:buSzPct val="100000"/>
            </a:pPr>
            <a:r>
              <a:rPr lang="en" sz="2800"/>
              <a:t>AUD</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Shape 825"/>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826" name="Shape 826"/>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27" name="Shape 827"/>
          <p:cNvSpPr/>
          <p:nvPr/>
        </p:nvSpPr>
        <p:spPr>
          <a:xfrm>
            <a:off x="396028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28" name="Shape 828"/>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829" name="Shape 829"/>
          <p:cNvCxnSpPr>
            <a:stCxn id="827"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830" name="Shape 830"/>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831" name="Shape 831"/>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2" name="Shape 832"/>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3" name="Shape 833"/>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34" name="Shape 834"/>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835" name="Shape 835"/>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836" name="Shape 836"/>
          <p:cNvCxnSpPr>
            <a:endCxn id="832"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837" name="Shape 837"/>
          <p:cNvCxnSpPr>
            <a:stCxn id="832"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838" name="Shape 838"/>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839" name="Shape 839"/>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840" name="Shape 840"/>
          <p:cNvCxnSpPr>
            <a:stCxn id="831"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841" name="Shape 841"/>
          <p:cNvCxnSpPr>
            <a:endCxn id="831"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842" name="Shape 842"/>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843" name="Shape 843"/>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844" name="Shape 844"/>
          <p:cNvSpPr/>
          <p:nvPr/>
        </p:nvSpPr>
        <p:spPr>
          <a:xfrm>
            <a:off x="7483914" y="2190725"/>
            <a:ext cx="1248300" cy="12483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45" name="Shape 845"/>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846" name="Shape 846"/>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pic>
        <p:nvPicPr>
          <p:cNvPr id="847" name="Shape 847"/>
          <p:cNvPicPr preferRelativeResize="0"/>
          <p:nvPr/>
        </p:nvPicPr>
        <p:blipFill>
          <a:blip r:embed="rId8">
            <a:alphaModFix/>
          </a:blip>
          <a:stretch>
            <a:fillRect/>
          </a:stretch>
        </p:blipFill>
        <p:spPr>
          <a:xfrm>
            <a:off x="6114793" y="2390973"/>
            <a:ext cx="627369" cy="847800"/>
          </a:xfrm>
          <a:prstGeom prst="rect">
            <a:avLst/>
          </a:prstGeom>
          <a:noFill/>
          <a:ln>
            <a:noFill/>
          </a:ln>
        </p:spPr>
      </p:pic>
      <p:cxnSp>
        <p:nvCxnSpPr>
          <p:cNvPr id="848" name="Shape 848"/>
          <p:cNvCxnSpPr>
            <a:stCxn id="847" idx="3"/>
            <a:endCxn id="844" idx="1"/>
          </p:cNvCxnSpPr>
          <p:nvPr/>
        </p:nvCxnSpPr>
        <p:spPr>
          <a:xfrm>
            <a:off x="6742163" y="2814873"/>
            <a:ext cx="741900" cy="0"/>
          </a:xfrm>
          <a:prstGeom prst="straightConnector1">
            <a:avLst/>
          </a:prstGeom>
          <a:noFill/>
          <a:ln cap="flat" cmpd="sng" w="38100">
            <a:solidFill>
              <a:srgbClr val="990000"/>
            </a:solidFill>
            <a:prstDash val="solid"/>
            <a:round/>
            <a:headEnd len="lg" w="lg" type="none"/>
            <a:tailEnd len="lg" w="lg" type="triangle"/>
          </a:ln>
        </p:spPr>
      </p:cxnSp>
      <p:cxnSp>
        <p:nvCxnSpPr>
          <p:cNvPr id="849" name="Shape 849"/>
          <p:cNvCxnSpPr>
            <a:stCxn id="847" idx="1"/>
          </p:cNvCxnSpPr>
          <p:nvPr/>
        </p:nvCxnSpPr>
        <p:spPr>
          <a:xfrm rot="10800000">
            <a:off x="5384593" y="2814873"/>
            <a:ext cx="730200" cy="0"/>
          </a:xfrm>
          <a:prstGeom prst="straightConnector1">
            <a:avLst/>
          </a:prstGeom>
          <a:noFill/>
          <a:ln cap="flat" cmpd="sng" w="38100">
            <a:solidFill>
              <a:srgbClr val="990000"/>
            </a:solidFill>
            <a:prstDash val="solid"/>
            <a:round/>
            <a:headEnd len="lg" w="lg" type="none"/>
            <a:tailEnd len="lg" w="lg" type="none"/>
          </a:ln>
        </p:spPr>
      </p:cxnSp>
      <p:sp>
        <p:nvSpPr>
          <p:cNvPr id="850" name="Shape 850"/>
          <p:cNvSpPr txBox="1"/>
          <p:nvPr/>
        </p:nvSpPr>
        <p:spPr>
          <a:xfrm>
            <a:off x="5954950" y="3235325"/>
            <a:ext cx="994200" cy="498300"/>
          </a:xfrm>
          <a:prstGeom prst="rect">
            <a:avLst/>
          </a:prstGeom>
          <a:noFill/>
          <a:ln>
            <a:noFill/>
          </a:ln>
        </p:spPr>
        <p:txBody>
          <a:bodyPr anchorCtr="0" anchor="t" bIns="91425" lIns="91425" rIns="91425" tIns="91425">
            <a:noAutofit/>
          </a:bodyPr>
          <a:lstStyle/>
          <a:p>
            <a:pPr lvl="0" rtl="0">
              <a:spcBef>
                <a:spcPts val="0"/>
              </a:spcBef>
              <a:buNone/>
            </a:pPr>
            <a:r>
              <a:rPr lang="en" sz="1800"/>
              <a:t>Batch</a:t>
            </a:r>
          </a:p>
        </p:txBody>
      </p:sp>
      <p:pic>
        <p:nvPicPr>
          <p:cNvPr id="851" name="Shape 851"/>
          <p:cNvPicPr preferRelativeResize="0"/>
          <p:nvPr/>
        </p:nvPicPr>
        <p:blipFill>
          <a:blip r:embed="rId9">
            <a:alphaModFix/>
          </a:blip>
          <a:stretch>
            <a:fillRect/>
          </a:stretch>
        </p:blipFill>
        <p:spPr>
          <a:xfrm>
            <a:off x="7483913" y="3687094"/>
            <a:ext cx="1248300" cy="1251955"/>
          </a:xfrm>
          <a:prstGeom prst="rect">
            <a:avLst/>
          </a:prstGeom>
          <a:noFill/>
          <a:ln>
            <a:noFill/>
          </a:ln>
        </p:spPr>
      </p:pic>
      <p:pic>
        <p:nvPicPr>
          <p:cNvPr id="852" name="Shape 852"/>
          <p:cNvPicPr preferRelativeResize="0"/>
          <p:nvPr/>
        </p:nvPicPr>
        <p:blipFill>
          <a:blip r:embed="rId10">
            <a:alphaModFix/>
          </a:blip>
          <a:stretch>
            <a:fillRect/>
          </a:stretch>
        </p:blipFill>
        <p:spPr>
          <a:xfrm>
            <a:off x="7383837" y="256847"/>
            <a:ext cx="1448449" cy="1448449"/>
          </a:xfrm>
          <a:prstGeom prst="rect">
            <a:avLst/>
          </a:prstGeom>
          <a:noFill/>
          <a:ln>
            <a:noFill/>
          </a:ln>
        </p:spPr>
      </p:pic>
      <p:sp>
        <p:nvSpPr>
          <p:cNvPr id="853" name="Shape 853"/>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7" name="Shape 857"/>
        <p:cNvGrpSpPr/>
        <p:nvPr/>
      </p:nvGrpSpPr>
      <p:grpSpPr>
        <a:xfrm>
          <a:off x="0" y="0"/>
          <a:ext cx="0" cy="0"/>
          <a:chOff x="0" y="0"/>
          <a:chExt cx="0" cy="0"/>
        </a:xfrm>
      </p:grpSpPr>
      <p:sp>
        <p:nvSpPr>
          <p:cNvPr id="858" name="Shape 858"/>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859" name="Shape 859"/>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60" name="Shape 860"/>
          <p:cNvSpPr/>
          <p:nvPr/>
        </p:nvSpPr>
        <p:spPr>
          <a:xfrm>
            <a:off x="396028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61" name="Shape 861"/>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862" name="Shape 862"/>
          <p:cNvCxnSpPr>
            <a:stCxn id="860"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863" name="Shape 863"/>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864" name="Shape 864"/>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5" name="Shape 865"/>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6" name="Shape 866"/>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67" name="Shape 867"/>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868" name="Shape 868"/>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869" name="Shape 869"/>
          <p:cNvCxnSpPr>
            <a:endCxn id="865"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870" name="Shape 870"/>
          <p:cNvCxnSpPr>
            <a:stCxn id="865"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871" name="Shape 871"/>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872" name="Shape 872"/>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873" name="Shape 873"/>
          <p:cNvCxnSpPr>
            <a:stCxn id="864"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874" name="Shape 874"/>
          <p:cNvCxnSpPr>
            <a:endCxn id="864"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875" name="Shape 875"/>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876" name="Shape 876"/>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877" name="Shape 877"/>
          <p:cNvSpPr/>
          <p:nvPr/>
        </p:nvSpPr>
        <p:spPr>
          <a:xfrm>
            <a:off x="7483914" y="2190725"/>
            <a:ext cx="1248300" cy="12483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78" name="Shape 878"/>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879" name="Shape 879"/>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pic>
        <p:nvPicPr>
          <p:cNvPr id="880" name="Shape 880"/>
          <p:cNvPicPr preferRelativeResize="0"/>
          <p:nvPr/>
        </p:nvPicPr>
        <p:blipFill>
          <a:blip r:embed="rId8">
            <a:alphaModFix/>
          </a:blip>
          <a:stretch>
            <a:fillRect/>
          </a:stretch>
        </p:blipFill>
        <p:spPr>
          <a:xfrm>
            <a:off x="6186456" y="2390973"/>
            <a:ext cx="627369" cy="847800"/>
          </a:xfrm>
          <a:prstGeom prst="rect">
            <a:avLst/>
          </a:prstGeom>
          <a:noFill/>
          <a:ln>
            <a:noFill/>
          </a:ln>
        </p:spPr>
      </p:pic>
      <p:sp>
        <p:nvSpPr>
          <p:cNvPr id="881" name="Shape 881"/>
          <p:cNvSpPr txBox="1"/>
          <p:nvPr/>
        </p:nvSpPr>
        <p:spPr>
          <a:xfrm>
            <a:off x="6133550" y="3238775"/>
            <a:ext cx="994200" cy="498300"/>
          </a:xfrm>
          <a:prstGeom prst="rect">
            <a:avLst/>
          </a:prstGeom>
          <a:noFill/>
          <a:ln>
            <a:noFill/>
          </a:ln>
        </p:spPr>
        <p:txBody>
          <a:bodyPr anchorCtr="0" anchor="t" bIns="91425" lIns="91425" rIns="91425" tIns="91425">
            <a:noAutofit/>
          </a:bodyPr>
          <a:lstStyle/>
          <a:p>
            <a:pPr lvl="0" rtl="0">
              <a:spcBef>
                <a:spcPts val="0"/>
              </a:spcBef>
              <a:buNone/>
            </a:pPr>
            <a:r>
              <a:rPr lang="en" sz="1800"/>
              <a:t>ACK</a:t>
            </a:r>
          </a:p>
        </p:txBody>
      </p:sp>
      <p:cxnSp>
        <p:nvCxnSpPr>
          <p:cNvPr id="882" name="Shape 882"/>
          <p:cNvCxnSpPr>
            <a:stCxn id="877" idx="1"/>
            <a:endCxn id="880" idx="3"/>
          </p:cNvCxnSpPr>
          <p:nvPr/>
        </p:nvCxnSpPr>
        <p:spPr>
          <a:xfrm rot="10800000">
            <a:off x="6813714" y="2814875"/>
            <a:ext cx="670200" cy="0"/>
          </a:xfrm>
          <a:prstGeom prst="straightConnector1">
            <a:avLst/>
          </a:prstGeom>
          <a:noFill/>
          <a:ln cap="flat" cmpd="sng" w="38100">
            <a:solidFill>
              <a:srgbClr val="990000"/>
            </a:solidFill>
            <a:prstDash val="solid"/>
            <a:round/>
            <a:headEnd len="lg" w="lg" type="none"/>
            <a:tailEnd len="lg" w="lg" type="none"/>
          </a:ln>
        </p:spPr>
      </p:cxnSp>
      <p:cxnSp>
        <p:nvCxnSpPr>
          <p:cNvPr id="883" name="Shape 883"/>
          <p:cNvCxnSpPr>
            <a:stCxn id="880" idx="1"/>
          </p:cNvCxnSpPr>
          <p:nvPr/>
        </p:nvCxnSpPr>
        <p:spPr>
          <a:xfrm rot="10800000">
            <a:off x="5384556" y="2814873"/>
            <a:ext cx="801900" cy="0"/>
          </a:xfrm>
          <a:prstGeom prst="straightConnector1">
            <a:avLst/>
          </a:prstGeom>
          <a:noFill/>
          <a:ln cap="flat" cmpd="sng" w="38100">
            <a:solidFill>
              <a:srgbClr val="990000"/>
            </a:solidFill>
            <a:prstDash val="solid"/>
            <a:round/>
            <a:headEnd len="lg" w="lg" type="none"/>
            <a:tailEnd len="lg" w="lg" type="triangle"/>
          </a:ln>
        </p:spPr>
      </p:cxnSp>
      <p:pic>
        <p:nvPicPr>
          <p:cNvPr id="884" name="Shape 884"/>
          <p:cNvPicPr preferRelativeResize="0"/>
          <p:nvPr/>
        </p:nvPicPr>
        <p:blipFill>
          <a:blip r:embed="rId9">
            <a:alphaModFix/>
          </a:blip>
          <a:stretch>
            <a:fillRect/>
          </a:stretch>
        </p:blipFill>
        <p:spPr>
          <a:xfrm>
            <a:off x="7383837" y="256847"/>
            <a:ext cx="1448449" cy="1448449"/>
          </a:xfrm>
          <a:prstGeom prst="rect">
            <a:avLst/>
          </a:prstGeom>
          <a:noFill/>
          <a:ln>
            <a:noFill/>
          </a:ln>
        </p:spPr>
      </p:pic>
      <p:sp>
        <p:nvSpPr>
          <p:cNvPr id="885" name="Shape 885"/>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Shape 890"/>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891" name="Shape 891"/>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92" name="Shape 892"/>
          <p:cNvSpPr/>
          <p:nvPr/>
        </p:nvSpPr>
        <p:spPr>
          <a:xfrm>
            <a:off x="396028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93" name="Shape 893"/>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894" name="Shape 894"/>
          <p:cNvCxnSpPr>
            <a:stCxn id="892"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895" name="Shape 895"/>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896" name="Shape 89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7" name="Shape 897"/>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98" name="Shape 898"/>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899" name="Shape 899"/>
          <p:cNvPicPr preferRelativeResize="0"/>
          <p:nvPr/>
        </p:nvPicPr>
        <p:blipFill>
          <a:blip r:embed="rId6">
            <a:alphaModFix/>
          </a:blip>
          <a:stretch>
            <a:fillRect/>
          </a:stretch>
        </p:blipFill>
        <p:spPr>
          <a:xfrm>
            <a:off x="494912" y="2551029"/>
            <a:ext cx="961625" cy="1019100"/>
          </a:xfrm>
          <a:prstGeom prst="rect">
            <a:avLst/>
          </a:prstGeom>
          <a:noFill/>
          <a:ln>
            <a:noFill/>
          </a:ln>
        </p:spPr>
      </p:pic>
      <p:sp>
        <p:nvSpPr>
          <p:cNvPr id="900" name="Shape 900"/>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901" name="Shape 901"/>
          <p:cNvCxnSpPr>
            <a:stCxn id="89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902" name="Shape 902"/>
          <p:cNvCxnSpPr>
            <a:endCxn id="89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903" name="Shape 903"/>
          <p:cNvCxnSpPr/>
          <p:nvPr/>
        </p:nvCxnSpPr>
        <p:spPr>
          <a:xfrm>
            <a:off x="1689512" y="1481950"/>
            <a:ext cx="1915200" cy="0"/>
          </a:xfrm>
          <a:prstGeom prst="straightConnector1">
            <a:avLst/>
          </a:prstGeom>
          <a:noFill/>
          <a:ln cap="flat" cmpd="sng" w="38100">
            <a:solidFill>
              <a:srgbClr val="990000"/>
            </a:solidFill>
            <a:prstDash val="solid"/>
            <a:round/>
            <a:headEnd len="lg" w="lg" type="none"/>
            <a:tailEnd len="lg" w="lg" type="triangle"/>
          </a:ln>
        </p:spPr>
      </p:cxnSp>
      <p:sp>
        <p:nvSpPr>
          <p:cNvPr id="904" name="Shape 904"/>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905" name="Shape 905"/>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06" name="Shape 906"/>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907" name="Shape 907"/>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908" name="Shape 908"/>
          <p:cNvSpPr txBox="1"/>
          <p:nvPr/>
        </p:nvSpPr>
        <p:spPr>
          <a:xfrm>
            <a:off x="1651225" y="10441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909" name="Shape 909"/>
          <p:cNvSpPr/>
          <p:nvPr/>
        </p:nvSpPr>
        <p:spPr>
          <a:xfrm>
            <a:off x="1992012" y="22617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10" name="Shape 910"/>
          <p:cNvCxnSpPr>
            <a:endCxn id="909" idx="4"/>
          </p:cNvCxnSpPr>
          <p:nvPr/>
        </p:nvCxnSpPr>
        <p:spPr>
          <a:xfrm rot="10800000">
            <a:off x="3392112" y="24322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911" name="Shape 911"/>
          <p:cNvCxnSpPr>
            <a:stCxn id="909" idx="1"/>
          </p:cNvCxnSpPr>
          <p:nvPr/>
        </p:nvCxnSpPr>
        <p:spPr>
          <a:xfrm rot="10800000">
            <a:off x="1680012" y="2432275"/>
            <a:ext cx="312000" cy="0"/>
          </a:xfrm>
          <a:prstGeom prst="straightConnector1">
            <a:avLst/>
          </a:prstGeom>
          <a:noFill/>
          <a:ln cap="flat" cmpd="sng" w="9525">
            <a:solidFill>
              <a:srgbClr val="990000"/>
            </a:solidFill>
            <a:prstDash val="solid"/>
            <a:round/>
            <a:headEnd len="lg" w="lg" type="none"/>
            <a:tailEnd len="lg" w="lg" type="triangle"/>
          </a:ln>
        </p:spPr>
      </p:cxnSp>
      <p:sp>
        <p:nvSpPr>
          <p:cNvPr id="912" name="Shape 912"/>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913" name="Shape 913"/>
          <p:cNvSpPr txBox="1"/>
          <p:nvPr/>
        </p:nvSpPr>
        <p:spPr>
          <a:xfrm>
            <a:off x="1680000" y="18708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pic>
        <p:nvPicPr>
          <p:cNvPr id="914" name="Shape 914"/>
          <p:cNvPicPr preferRelativeResize="0"/>
          <p:nvPr/>
        </p:nvPicPr>
        <p:blipFill>
          <a:blip r:embed="rId8">
            <a:alphaModFix/>
          </a:blip>
          <a:stretch>
            <a:fillRect/>
          </a:stretch>
        </p:blipFill>
        <p:spPr>
          <a:xfrm>
            <a:off x="7383837" y="256847"/>
            <a:ext cx="1448449" cy="1448449"/>
          </a:xfrm>
          <a:prstGeom prst="rect">
            <a:avLst/>
          </a:prstGeom>
          <a:noFill/>
          <a:ln>
            <a:noFill/>
          </a:ln>
        </p:spPr>
      </p:pic>
      <p:sp>
        <p:nvSpPr>
          <p:cNvPr id="915" name="Shape 915"/>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Shape 920"/>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921" name="Shape 921"/>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22" name="Shape 922"/>
          <p:cNvSpPr/>
          <p:nvPr/>
        </p:nvSpPr>
        <p:spPr>
          <a:xfrm>
            <a:off x="396028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23" name="Shape 923"/>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924" name="Shape 924"/>
          <p:cNvCxnSpPr>
            <a:stCxn id="922"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925" name="Shape 925"/>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926" name="Shape 92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7" name="Shape 92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8" name="Shape 92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29" name="Shape 929"/>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930" name="Shape 930"/>
          <p:cNvPicPr preferRelativeResize="0"/>
          <p:nvPr/>
        </p:nvPicPr>
        <p:blipFill>
          <a:blip r:embed="rId6">
            <a:alphaModFix/>
          </a:blip>
          <a:stretch>
            <a:fillRect/>
          </a:stretch>
        </p:blipFill>
        <p:spPr>
          <a:xfrm>
            <a:off x="494912" y="2551029"/>
            <a:ext cx="961625" cy="1019100"/>
          </a:xfrm>
          <a:prstGeom prst="rect">
            <a:avLst/>
          </a:prstGeom>
          <a:noFill/>
          <a:ln>
            <a:noFill/>
          </a:ln>
        </p:spPr>
      </p:pic>
      <p:cxnSp>
        <p:nvCxnSpPr>
          <p:cNvPr id="931" name="Shape 931"/>
          <p:cNvCxnSpPr>
            <a:endCxn id="92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932" name="Shape 932"/>
          <p:cNvCxnSpPr>
            <a:stCxn id="92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933" name="Shape 93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934" name="Shape 93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935" name="Shape 935"/>
          <p:cNvCxnSpPr>
            <a:stCxn id="92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936" name="Shape 936"/>
          <p:cNvCxnSpPr>
            <a:endCxn id="92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937" name="Shape 93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938" name="Shape 93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939" name="Shape 939"/>
          <p:cNvSpPr/>
          <p:nvPr/>
        </p:nvSpPr>
        <p:spPr>
          <a:xfrm>
            <a:off x="7483914" y="2190725"/>
            <a:ext cx="1248300" cy="12483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40" name="Shape 940"/>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941" name="Shape 941"/>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pic>
        <p:nvPicPr>
          <p:cNvPr id="942" name="Shape 942"/>
          <p:cNvPicPr preferRelativeResize="0"/>
          <p:nvPr/>
        </p:nvPicPr>
        <p:blipFill>
          <a:blip r:embed="rId8">
            <a:alphaModFix/>
          </a:blip>
          <a:stretch>
            <a:fillRect/>
          </a:stretch>
        </p:blipFill>
        <p:spPr>
          <a:xfrm>
            <a:off x="6186456" y="2390973"/>
            <a:ext cx="627369" cy="847800"/>
          </a:xfrm>
          <a:prstGeom prst="rect">
            <a:avLst/>
          </a:prstGeom>
          <a:noFill/>
          <a:ln>
            <a:noFill/>
          </a:ln>
        </p:spPr>
      </p:pic>
      <p:sp>
        <p:nvSpPr>
          <p:cNvPr id="943" name="Shape 943"/>
          <p:cNvSpPr txBox="1"/>
          <p:nvPr/>
        </p:nvSpPr>
        <p:spPr>
          <a:xfrm>
            <a:off x="6073000" y="3238775"/>
            <a:ext cx="994200" cy="498300"/>
          </a:xfrm>
          <a:prstGeom prst="rect">
            <a:avLst/>
          </a:prstGeom>
          <a:noFill/>
          <a:ln>
            <a:noFill/>
          </a:ln>
        </p:spPr>
        <p:txBody>
          <a:bodyPr anchorCtr="0" anchor="t" bIns="91425" lIns="91425" rIns="91425" tIns="91425">
            <a:noAutofit/>
          </a:bodyPr>
          <a:lstStyle/>
          <a:p>
            <a:pPr lvl="0" rtl="0">
              <a:spcBef>
                <a:spcPts val="0"/>
              </a:spcBef>
              <a:buNone/>
            </a:pPr>
            <a:r>
              <a:rPr lang="en" sz="1800"/>
              <a:t>Return</a:t>
            </a:r>
          </a:p>
        </p:txBody>
      </p:sp>
      <p:cxnSp>
        <p:nvCxnSpPr>
          <p:cNvPr id="944" name="Shape 944"/>
          <p:cNvCxnSpPr>
            <a:stCxn id="939" idx="1"/>
            <a:endCxn id="942" idx="3"/>
          </p:cNvCxnSpPr>
          <p:nvPr/>
        </p:nvCxnSpPr>
        <p:spPr>
          <a:xfrm rot="10800000">
            <a:off x="6813714" y="2814875"/>
            <a:ext cx="670200" cy="0"/>
          </a:xfrm>
          <a:prstGeom prst="straightConnector1">
            <a:avLst/>
          </a:prstGeom>
          <a:noFill/>
          <a:ln cap="flat" cmpd="sng" w="38100">
            <a:solidFill>
              <a:srgbClr val="990000"/>
            </a:solidFill>
            <a:prstDash val="solid"/>
            <a:round/>
            <a:headEnd len="lg" w="lg" type="none"/>
            <a:tailEnd len="lg" w="lg" type="none"/>
          </a:ln>
        </p:spPr>
      </p:cxnSp>
      <p:cxnSp>
        <p:nvCxnSpPr>
          <p:cNvPr id="945" name="Shape 945"/>
          <p:cNvCxnSpPr>
            <a:stCxn id="942" idx="1"/>
          </p:cNvCxnSpPr>
          <p:nvPr/>
        </p:nvCxnSpPr>
        <p:spPr>
          <a:xfrm rot="10800000">
            <a:off x="5384556" y="2814873"/>
            <a:ext cx="801900" cy="0"/>
          </a:xfrm>
          <a:prstGeom prst="straightConnector1">
            <a:avLst/>
          </a:prstGeom>
          <a:noFill/>
          <a:ln cap="flat" cmpd="sng" w="38100">
            <a:solidFill>
              <a:srgbClr val="990000"/>
            </a:solidFill>
            <a:prstDash val="solid"/>
            <a:round/>
            <a:headEnd len="lg" w="lg" type="none"/>
            <a:tailEnd len="lg" w="lg" type="triangle"/>
          </a:ln>
        </p:spPr>
      </p:cxnSp>
      <p:pic>
        <p:nvPicPr>
          <p:cNvPr id="946" name="Shape 946"/>
          <p:cNvPicPr preferRelativeResize="0"/>
          <p:nvPr/>
        </p:nvPicPr>
        <p:blipFill>
          <a:blip r:embed="rId9">
            <a:alphaModFix/>
          </a:blip>
          <a:stretch>
            <a:fillRect/>
          </a:stretch>
        </p:blipFill>
        <p:spPr>
          <a:xfrm>
            <a:off x="7383837" y="256847"/>
            <a:ext cx="1448449" cy="1448449"/>
          </a:xfrm>
          <a:prstGeom prst="rect">
            <a:avLst/>
          </a:prstGeom>
          <a:noFill/>
          <a:ln>
            <a:noFill/>
          </a:ln>
        </p:spPr>
      </p:pic>
      <p:sp>
        <p:nvSpPr>
          <p:cNvPr id="947" name="Shape 947"/>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Shape 952"/>
          <p:cNvSpPr txBox="1"/>
          <p:nvPr>
            <p:ph type="title"/>
          </p:nvPr>
        </p:nvSpPr>
        <p:spPr>
          <a:xfrm>
            <a:off x="311700" y="256850"/>
            <a:ext cx="8520600" cy="572700"/>
          </a:xfrm>
          <a:prstGeom prst="rect">
            <a:avLst/>
          </a:prstGeom>
        </p:spPr>
        <p:txBody>
          <a:bodyPr anchorCtr="0" anchor="t" bIns="91425" lIns="91425" rIns="91425" tIns="91425">
            <a:noAutofit/>
          </a:bodyPr>
          <a:lstStyle/>
          <a:p>
            <a:pPr lvl="0" rtl="0">
              <a:spcBef>
                <a:spcPts val="0"/>
              </a:spcBef>
              <a:buNone/>
            </a:pPr>
            <a:r>
              <a:rPr lang="en" sz="3200"/>
              <a:t>Iron Bank</a:t>
            </a:r>
          </a:p>
        </p:txBody>
      </p:sp>
      <p:sp>
        <p:nvSpPr>
          <p:cNvPr id="953" name="Shape 953"/>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54" name="Shape 954"/>
          <p:cNvSpPr/>
          <p:nvPr/>
        </p:nvSpPr>
        <p:spPr>
          <a:xfrm>
            <a:off x="396028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55" name="Shape 955"/>
          <p:cNvPicPr preferRelativeResize="0"/>
          <p:nvPr/>
        </p:nvPicPr>
        <p:blipFill>
          <a:blip r:embed="rId3">
            <a:alphaModFix/>
          </a:blip>
          <a:stretch>
            <a:fillRect/>
          </a:stretch>
        </p:blipFill>
        <p:spPr>
          <a:xfrm>
            <a:off x="4075350" y="3889174"/>
            <a:ext cx="821780" cy="847800"/>
          </a:xfrm>
          <a:prstGeom prst="rect">
            <a:avLst/>
          </a:prstGeom>
          <a:noFill/>
          <a:ln>
            <a:noFill/>
          </a:ln>
        </p:spPr>
      </p:pic>
      <p:cxnSp>
        <p:nvCxnSpPr>
          <p:cNvPr id="956" name="Shape 956"/>
          <p:cNvCxnSpPr>
            <a:stCxn id="954" idx="1"/>
          </p:cNvCxnSpPr>
          <p:nvPr/>
        </p:nvCxnSpPr>
        <p:spPr>
          <a:xfrm rot="10800000">
            <a:off x="4486237" y="3624725"/>
            <a:ext cx="0" cy="178800"/>
          </a:xfrm>
          <a:prstGeom prst="straightConnector1">
            <a:avLst/>
          </a:prstGeom>
          <a:noFill/>
          <a:ln cap="flat" cmpd="sng" w="9525">
            <a:solidFill>
              <a:schemeClr val="dk2"/>
            </a:solidFill>
            <a:prstDash val="solid"/>
            <a:round/>
            <a:headEnd len="lg" w="lg" type="none"/>
            <a:tailEnd len="lg" w="lg" type="none"/>
          </a:ln>
        </p:spPr>
      </p:cxnSp>
      <p:pic>
        <p:nvPicPr>
          <p:cNvPr id="957" name="Shape 957"/>
          <p:cNvPicPr preferRelativeResize="0"/>
          <p:nvPr/>
        </p:nvPicPr>
        <p:blipFill>
          <a:blip r:embed="rId4">
            <a:alphaModFix/>
          </a:blip>
          <a:stretch>
            <a:fillRect/>
          </a:stretch>
        </p:blipFill>
        <p:spPr>
          <a:xfrm>
            <a:off x="3730862" y="1703237"/>
            <a:ext cx="1510732" cy="1375725"/>
          </a:xfrm>
          <a:prstGeom prst="rect">
            <a:avLst/>
          </a:prstGeom>
          <a:noFill/>
          <a:ln>
            <a:noFill/>
          </a:ln>
        </p:spPr>
      </p:pic>
      <p:sp>
        <p:nvSpPr>
          <p:cNvPr id="958" name="Shape 958"/>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9" name="Shape 959"/>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60" name="Shape 960"/>
          <p:cNvPicPr preferRelativeResize="0"/>
          <p:nvPr/>
        </p:nvPicPr>
        <p:blipFill>
          <a:blip r:embed="rId5">
            <a:alphaModFix/>
          </a:blip>
          <a:stretch>
            <a:fillRect/>
          </a:stretch>
        </p:blipFill>
        <p:spPr>
          <a:xfrm>
            <a:off x="388075" y="1266850"/>
            <a:ext cx="1175300" cy="1175300"/>
          </a:xfrm>
          <a:prstGeom prst="rect">
            <a:avLst/>
          </a:prstGeom>
          <a:noFill/>
          <a:ln>
            <a:noFill/>
          </a:ln>
        </p:spPr>
      </p:pic>
      <p:pic>
        <p:nvPicPr>
          <p:cNvPr id="961" name="Shape 961"/>
          <p:cNvPicPr preferRelativeResize="0"/>
          <p:nvPr/>
        </p:nvPicPr>
        <p:blipFill>
          <a:blip r:embed="rId6">
            <a:alphaModFix/>
          </a:blip>
          <a:stretch>
            <a:fillRect/>
          </a:stretch>
        </p:blipFill>
        <p:spPr>
          <a:xfrm>
            <a:off x="494912" y="2551029"/>
            <a:ext cx="961625" cy="1019100"/>
          </a:xfrm>
          <a:prstGeom prst="rect">
            <a:avLst/>
          </a:prstGeom>
          <a:noFill/>
          <a:ln>
            <a:noFill/>
          </a:ln>
        </p:spPr>
      </p:pic>
      <p:sp>
        <p:nvSpPr>
          <p:cNvPr id="962" name="Shape 962"/>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963" name="Shape 963"/>
          <p:cNvCxnSpPr>
            <a:stCxn id="958"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964" name="Shape 964"/>
          <p:cNvCxnSpPr>
            <a:endCxn id="958"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965" name="Shape 965"/>
          <p:cNvCxnSpPr/>
          <p:nvPr/>
        </p:nvCxnSpPr>
        <p:spPr>
          <a:xfrm>
            <a:off x="1689512" y="1481950"/>
            <a:ext cx="1915200" cy="0"/>
          </a:xfrm>
          <a:prstGeom prst="straightConnector1">
            <a:avLst/>
          </a:prstGeom>
          <a:noFill/>
          <a:ln cap="flat" cmpd="sng" w="38100">
            <a:solidFill>
              <a:srgbClr val="990000"/>
            </a:solidFill>
            <a:prstDash val="solid"/>
            <a:round/>
            <a:headEnd len="lg" w="lg" type="none"/>
            <a:tailEnd len="lg" w="lg" type="triangle"/>
          </a:ln>
        </p:spPr>
      </p:cxnSp>
      <p:sp>
        <p:nvSpPr>
          <p:cNvPr id="966" name="Shape 966"/>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967" name="Shape 967"/>
          <p:cNvSpPr/>
          <p:nvPr/>
        </p:nvSpPr>
        <p:spPr>
          <a:xfrm>
            <a:off x="7483914" y="2190725"/>
            <a:ext cx="1248300" cy="1248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68" name="Shape 968"/>
          <p:cNvPicPr preferRelativeResize="0"/>
          <p:nvPr/>
        </p:nvPicPr>
        <p:blipFill>
          <a:blip r:embed="rId7">
            <a:alphaModFix/>
          </a:blip>
          <a:stretch>
            <a:fillRect/>
          </a:stretch>
        </p:blipFill>
        <p:spPr>
          <a:xfrm>
            <a:off x="7627249" y="2153650"/>
            <a:ext cx="961624" cy="961624"/>
          </a:xfrm>
          <a:prstGeom prst="rect">
            <a:avLst/>
          </a:prstGeom>
          <a:noFill/>
          <a:ln>
            <a:noFill/>
          </a:ln>
        </p:spPr>
      </p:pic>
      <p:sp>
        <p:nvSpPr>
          <p:cNvPr id="969" name="Shape 969"/>
          <p:cNvSpPr txBox="1"/>
          <p:nvPr/>
        </p:nvSpPr>
        <p:spPr>
          <a:xfrm>
            <a:off x="7767154" y="2995562"/>
            <a:ext cx="821700" cy="406200"/>
          </a:xfrm>
          <a:prstGeom prst="rect">
            <a:avLst/>
          </a:prstGeom>
          <a:noFill/>
          <a:ln>
            <a:noFill/>
          </a:ln>
        </p:spPr>
        <p:txBody>
          <a:bodyPr anchorCtr="0" anchor="t" bIns="91425" lIns="91425" rIns="91425" tIns="91425">
            <a:noAutofit/>
          </a:bodyPr>
          <a:lstStyle/>
          <a:p>
            <a:pPr lvl="0" rtl="0">
              <a:spcBef>
                <a:spcPts val="0"/>
              </a:spcBef>
              <a:buNone/>
            </a:pPr>
            <a:r>
              <a:rPr lang="en"/>
              <a:t>SFTP</a:t>
            </a:r>
          </a:p>
        </p:txBody>
      </p:sp>
      <p:sp>
        <p:nvSpPr>
          <p:cNvPr id="970" name="Shape 970"/>
          <p:cNvSpPr txBox="1"/>
          <p:nvPr/>
        </p:nvSpPr>
        <p:spPr>
          <a:xfrm>
            <a:off x="1651225" y="10441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971" name="Shape 971"/>
          <p:cNvSpPr/>
          <p:nvPr/>
        </p:nvSpPr>
        <p:spPr>
          <a:xfrm>
            <a:off x="1992012" y="22617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72" name="Shape 972"/>
          <p:cNvCxnSpPr>
            <a:endCxn id="971" idx="4"/>
          </p:cNvCxnSpPr>
          <p:nvPr/>
        </p:nvCxnSpPr>
        <p:spPr>
          <a:xfrm rot="10800000">
            <a:off x="3392112" y="24322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973" name="Shape 973"/>
          <p:cNvCxnSpPr>
            <a:stCxn id="971" idx="1"/>
          </p:cNvCxnSpPr>
          <p:nvPr/>
        </p:nvCxnSpPr>
        <p:spPr>
          <a:xfrm rot="10800000">
            <a:off x="1680012" y="2432275"/>
            <a:ext cx="312000" cy="0"/>
          </a:xfrm>
          <a:prstGeom prst="straightConnector1">
            <a:avLst/>
          </a:prstGeom>
          <a:noFill/>
          <a:ln cap="flat" cmpd="sng" w="9525">
            <a:solidFill>
              <a:srgbClr val="990000"/>
            </a:solidFill>
            <a:prstDash val="solid"/>
            <a:round/>
            <a:headEnd len="lg" w="lg" type="none"/>
            <a:tailEnd len="lg" w="lg" type="triangle"/>
          </a:ln>
        </p:spPr>
      </p:cxnSp>
      <p:sp>
        <p:nvSpPr>
          <p:cNvPr id="974" name="Shape 974"/>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975" name="Shape 975"/>
          <p:cNvSpPr txBox="1"/>
          <p:nvPr/>
        </p:nvSpPr>
        <p:spPr>
          <a:xfrm>
            <a:off x="1680000" y="18708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pic>
        <p:nvPicPr>
          <p:cNvPr id="976" name="Shape 976"/>
          <p:cNvPicPr preferRelativeResize="0"/>
          <p:nvPr/>
        </p:nvPicPr>
        <p:blipFill>
          <a:blip r:embed="rId8">
            <a:alphaModFix/>
          </a:blip>
          <a:stretch>
            <a:fillRect/>
          </a:stretch>
        </p:blipFill>
        <p:spPr>
          <a:xfrm>
            <a:off x="7383837" y="256847"/>
            <a:ext cx="1448449" cy="1448449"/>
          </a:xfrm>
          <a:prstGeom prst="rect">
            <a:avLst/>
          </a:prstGeom>
          <a:noFill/>
          <a:ln>
            <a:noFill/>
          </a:ln>
        </p:spPr>
      </p:pic>
      <p:sp>
        <p:nvSpPr>
          <p:cNvPr id="977" name="Shape 977"/>
          <p:cNvSpPr txBox="1"/>
          <p:nvPr/>
        </p:nvSpPr>
        <p:spPr>
          <a:xfrm>
            <a:off x="7697217" y="1537112"/>
            <a:ext cx="821700" cy="406200"/>
          </a:xfrm>
          <a:prstGeom prst="rect">
            <a:avLst/>
          </a:prstGeom>
          <a:noFill/>
          <a:ln>
            <a:noFill/>
          </a:ln>
        </p:spPr>
        <p:txBody>
          <a:bodyPr anchorCtr="0" anchor="t" bIns="91425" lIns="91425" rIns="91425" tIns="91425">
            <a:noAutofit/>
          </a:bodyPr>
          <a:lstStyle/>
          <a:p>
            <a:pPr lvl="0" rtl="0">
              <a:spcBef>
                <a:spcPts val="0"/>
              </a:spcBef>
              <a:buNone/>
            </a:pPr>
            <a:r>
              <a:rPr lang="en" sz="1800"/>
              <a:t>ODFI</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1" name="Shape 981"/>
        <p:cNvGrpSpPr/>
        <p:nvPr/>
      </p:nvGrpSpPr>
      <p:grpSpPr>
        <a:xfrm>
          <a:off x="0" y="0"/>
          <a:ext cx="0" cy="0"/>
          <a:chOff x="0" y="0"/>
          <a:chExt cx="0" cy="0"/>
        </a:xfrm>
      </p:grpSpPr>
      <p:sp>
        <p:nvSpPr>
          <p:cNvPr id="982" name="Shape 9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Iron Bank Details</a:t>
            </a:r>
          </a:p>
        </p:txBody>
      </p:sp>
      <p:sp>
        <p:nvSpPr>
          <p:cNvPr id="983" name="Shape 98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Multiple banks</a:t>
            </a:r>
          </a:p>
          <a:p>
            <a:pPr indent="-406400" lvl="0" marL="457200" rtl="0">
              <a:spcBef>
                <a:spcPts val="0"/>
              </a:spcBef>
              <a:buSzPct val="100000"/>
              <a:buChar char="-"/>
            </a:pPr>
            <a:r>
              <a:rPr lang="en" sz="2800"/>
              <a:t>Quantity and volume limits per bank</a:t>
            </a:r>
          </a:p>
          <a:p>
            <a:pPr indent="-406400" lvl="0" marL="457200">
              <a:spcBef>
                <a:spcPts val="0"/>
              </a:spcBef>
              <a:buSzPct val="100000"/>
              <a:buChar char="-"/>
            </a:pPr>
            <a:r>
              <a:rPr lang="en" sz="2800"/>
              <a:t>Web scrapers as alternative to FTP</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7" name="Shape 987"/>
        <p:cNvGrpSpPr/>
        <p:nvPr/>
      </p:nvGrpSpPr>
      <p:grpSpPr>
        <a:xfrm>
          <a:off x="0" y="0"/>
          <a:ext cx="0" cy="0"/>
          <a:chOff x="0" y="0"/>
          <a:chExt cx="0" cy="0"/>
        </a:xfrm>
      </p:grpSpPr>
      <p:sp>
        <p:nvSpPr>
          <p:cNvPr id="988" name="Shape 9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Wallace</a:t>
            </a:r>
          </a:p>
        </p:txBody>
      </p:sp>
      <p:sp>
        <p:nvSpPr>
          <p:cNvPr id="989" name="Shape 989"/>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90" name="Shape 990"/>
          <p:cNvSpPr/>
          <p:nvPr/>
        </p:nvSpPr>
        <p:spPr>
          <a:xfrm>
            <a:off x="448493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91" name="Shape 991"/>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992" name="Shape 992"/>
          <p:cNvCxnSpPr>
            <a:stCxn id="990"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993" name="Shape 993"/>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4" name="Shape 994"/>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5" name="Shape 995"/>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96" name="Shape 996"/>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997" name="Shape 997"/>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998" name="Shape 998"/>
          <p:cNvCxnSpPr>
            <a:endCxn id="994"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999" name="Shape 999"/>
          <p:cNvCxnSpPr>
            <a:stCxn id="994"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000" name="Shape 1000"/>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001" name="Shape 1001"/>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002" name="Shape 1002"/>
          <p:cNvCxnSpPr>
            <a:stCxn id="993"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003" name="Shape 1003"/>
          <p:cNvCxnSpPr>
            <a:endCxn id="993"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004" name="Shape 1004"/>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005" name="Shape 1005"/>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006" name="Shape 1006"/>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007" name="Shape 1007"/>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08" name="Shape 1008"/>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009" name="Shape 1009"/>
          <p:cNvCxnSpPr>
            <a:stCxn id="1007"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010" name="Shape 1010"/>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1" name="Shape 1011"/>
          <p:cNvSpPr/>
          <p:nvPr/>
        </p:nvSpPr>
        <p:spPr>
          <a:xfrm>
            <a:off x="6330375" y="9819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2" name="Shape 1012"/>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13" name="Shape 1013"/>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014" name="Shape 1014"/>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015" name="Shape 1015"/>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016" name="Shape 1016"/>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017" name="Shape 1017"/>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018" name="Shape 1018"/>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019" name="Shape 1019"/>
          <p:cNvCxnSpPr>
            <a:stCxn id="1011" idx="3"/>
          </p:cNvCxnSpPr>
          <p:nvPr/>
        </p:nvCxnSpPr>
        <p:spPr>
          <a:xfrm>
            <a:off x="7349475" y="1491537"/>
            <a:ext cx="351900" cy="92400"/>
          </a:xfrm>
          <a:prstGeom prst="straightConnector1">
            <a:avLst/>
          </a:prstGeom>
          <a:noFill/>
          <a:ln cap="flat" cmpd="sng" w="9525">
            <a:solidFill>
              <a:schemeClr val="dk2"/>
            </a:solidFill>
            <a:prstDash val="solid"/>
            <a:round/>
            <a:headEnd len="lg" w="lg" type="none"/>
            <a:tailEnd len="lg" w="lg" type="none"/>
          </a:ln>
        </p:spPr>
      </p:cxnSp>
      <p:cxnSp>
        <p:nvCxnSpPr>
          <p:cNvPr id="1020" name="Shape 1020"/>
          <p:cNvCxnSpPr>
            <a:stCxn id="1012"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021" name="Shape 1021"/>
          <p:cNvCxnSpPr>
            <a:stCxn id="1011" idx="1"/>
            <a:endCxn id="989" idx="3"/>
          </p:cNvCxnSpPr>
          <p:nvPr/>
        </p:nvCxnSpPr>
        <p:spPr>
          <a:xfrm flipH="1">
            <a:off x="5373075" y="1491537"/>
            <a:ext cx="957300" cy="899700"/>
          </a:xfrm>
          <a:prstGeom prst="straightConnector1">
            <a:avLst/>
          </a:prstGeom>
          <a:noFill/>
          <a:ln cap="flat" cmpd="sng" w="9525">
            <a:solidFill>
              <a:schemeClr val="dk2"/>
            </a:solidFill>
            <a:prstDash val="solid"/>
            <a:round/>
            <a:headEnd len="lg" w="lg" type="none"/>
            <a:tailEnd len="lg" w="lg" type="none"/>
          </a:ln>
        </p:spPr>
      </p:cxnSp>
      <p:cxnSp>
        <p:nvCxnSpPr>
          <p:cNvPr id="1022" name="Shape 1022"/>
          <p:cNvCxnSpPr>
            <a:endCxn id="989"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6" name="Shape 1026"/>
        <p:cNvGrpSpPr/>
        <p:nvPr/>
      </p:nvGrpSpPr>
      <p:grpSpPr>
        <a:xfrm>
          <a:off x="0" y="0"/>
          <a:ext cx="0" cy="0"/>
          <a:chOff x="0" y="0"/>
          <a:chExt cx="0" cy="0"/>
        </a:xfrm>
      </p:grpSpPr>
      <p:sp>
        <p:nvSpPr>
          <p:cNvPr id="1027" name="Shape 10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028" name="Shape 1028"/>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29" name="Shape 1029"/>
          <p:cNvSpPr/>
          <p:nvPr/>
        </p:nvSpPr>
        <p:spPr>
          <a:xfrm>
            <a:off x="448493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30" name="Shape 1030"/>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031" name="Shape 1031"/>
          <p:cNvCxnSpPr>
            <a:stCxn id="1029"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032" name="Shape 1032"/>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3" name="Shape 1033"/>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4" name="Shape 1034"/>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35" name="Shape 1035"/>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036" name="Shape 1036"/>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037" name="Shape 1037"/>
          <p:cNvCxnSpPr>
            <a:endCxn id="1033"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038" name="Shape 1038"/>
          <p:cNvCxnSpPr>
            <a:stCxn id="1033"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039" name="Shape 1039"/>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040" name="Shape 1040"/>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041" name="Shape 1041"/>
          <p:cNvCxnSpPr>
            <a:stCxn id="1032"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042" name="Shape 1042"/>
          <p:cNvCxnSpPr>
            <a:endCxn id="1032"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043" name="Shape 1043"/>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044" name="Shape 1044"/>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045" name="Shape 1045"/>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046" name="Shape 1046"/>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47" name="Shape 1047"/>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048" name="Shape 1048"/>
          <p:cNvCxnSpPr>
            <a:stCxn id="1046"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049" name="Shape 1049"/>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0" name="Shape 1050"/>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1" name="Shape 1051"/>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52" name="Shape 1052"/>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053" name="Shape 1053"/>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054" name="Shape 1054"/>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055" name="Shape 1055"/>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056" name="Shape 1056"/>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057" name="Shape 1057"/>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058" name="Shape 1058"/>
          <p:cNvCxnSpPr>
            <a:stCxn id="1050"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059" name="Shape 1059"/>
          <p:cNvCxnSpPr>
            <a:stCxn id="1051"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060" name="Shape 1060"/>
          <p:cNvCxnSpPr>
            <a:endCxn id="1028"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061" name="Shape 1061"/>
          <p:cNvSpPr/>
          <p:nvPr/>
        </p:nvSpPr>
        <p:spPr>
          <a:xfrm>
            <a:off x="6758525" y="36726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2" name="Shape 1062"/>
          <p:cNvSpPr/>
          <p:nvPr/>
        </p:nvSpPr>
        <p:spPr>
          <a:xfrm>
            <a:off x="6834725" y="4129512"/>
            <a:ext cx="1603200" cy="181200"/>
          </a:xfrm>
          <a:prstGeom prst="rect">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3" name="Shape 1063"/>
          <p:cNvSpPr/>
          <p:nvPr/>
        </p:nvSpPr>
        <p:spPr>
          <a:xfrm>
            <a:off x="6834725" y="43579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4" name="Shape 1064"/>
          <p:cNvSpPr/>
          <p:nvPr/>
        </p:nvSpPr>
        <p:spPr>
          <a:xfrm>
            <a:off x="6834725" y="45863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5" name="Shape 1065"/>
          <p:cNvSpPr txBox="1"/>
          <p:nvPr/>
        </p:nvSpPr>
        <p:spPr>
          <a:xfrm>
            <a:off x="6834725" y="36852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N</a:t>
            </a:r>
          </a:p>
        </p:txBody>
      </p:sp>
      <p:cxnSp>
        <p:nvCxnSpPr>
          <p:cNvPr id="1066" name="Shape 1066"/>
          <p:cNvCxnSpPr>
            <a:stCxn id="1050" idx="1"/>
            <a:endCxn id="1028" idx="3"/>
          </p:cNvCxnSpPr>
          <p:nvPr/>
        </p:nvCxnSpPr>
        <p:spPr>
          <a:xfrm flipH="1">
            <a:off x="5373075" y="1491537"/>
            <a:ext cx="957300" cy="8997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0" name="Shape 1070"/>
        <p:cNvGrpSpPr/>
        <p:nvPr/>
      </p:nvGrpSpPr>
      <p:grpSpPr>
        <a:xfrm>
          <a:off x="0" y="0"/>
          <a:ext cx="0" cy="0"/>
          <a:chOff x="0" y="0"/>
          <a:chExt cx="0" cy="0"/>
        </a:xfrm>
      </p:grpSpPr>
      <p:sp>
        <p:nvSpPr>
          <p:cNvPr id="1071" name="Shape 107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072" name="Shape 1072"/>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73" name="Shape 1073"/>
          <p:cNvSpPr/>
          <p:nvPr/>
        </p:nvSpPr>
        <p:spPr>
          <a:xfrm>
            <a:off x="448493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74" name="Shape 1074"/>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075" name="Shape 1075"/>
          <p:cNvCxnSpPr>
            <a:stCxn id="1073"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076" name="Shape 107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7" name="Shape 107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8" name="Shape 107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79" name="Shape 1079"/>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080" name="Shape 1080"/>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081" name="Shape 1081"/>
          <p:cNvCxnSpPr>
            <a:endCxn id="107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082" name="Shape 1082"/>
          <p:cNvCxnSpPr>
            <a:stCxn id="107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083" name="Shape 108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084" name="Shape 108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085" name="Shape 1085"/>
          <p:cNvCxnSpPr>
            <a:stCxn id="107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086" name="Shape 1086"/>
          <p:cNvCxnSpPr>
            <a:endCxn id="107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087" name="Shape 108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088" name="Shape 108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089" name="Shape 1089"/>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090" name="Shape 1090"/>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91" name="Shape 1091"/>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092" name="Shape 1092"/>
          <p:cNvCxnSpPr>
            <a:stCxn id="1090"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093" name="Shape 1093"/>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4" name="Shape 1094"/>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5" name="Shape 1095"/>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96" name="Shape 1096"/>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097" name="Shape 1097"/>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098" name="Shape 1098"/>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099" name="Shape 1099"/>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100" name="Shape 1100"/>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101" name="Shape 1101"/>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102" name="Shape 1102"/>
          <p:cNvCxnSpPr>
            <a:stCxn id="1094"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103" name="Shape 1103"/>
          <p:cNvCxnSpPr>
            <a:stCxn id="1095"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104" name="Shape 1104"/>
          <p:cNvCxnSpPr>
            <a:endCxn id="1072"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105" name="Shape 1105"/>
          <p:cNvSpPr/>
          <p:nvPr/>
        </p:nvSpPr>
        <p:spPr>
          <a:xfrm>
            <a:off x="6758525" y="36726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6" name="Shape 1106"/>
          <p:cNvSpPr/>
          <p:nvPr/>
        </p:nvSpPr>
        <p:spPr>
          <a:xfrm>
            <a:off x="6834725" y="4129512"/>
            <a:ext cx="1603200" cy="181200"/>
          </a:xfrm>
          <a:prstGeom prst="rect">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7" name="Shape 1107"/>
          <p:cNvSpPr/>
          <p:nvPr/>
        </p:nvSpPr>
        <p:spPr>
          <a:xfrm>
            <a:off x="6834725" y="43579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8" name="Shape 1108"/>
          <p:cNvSpPr/>
          <p:nvPr/>
        </p:nvSpPr>
        <p:spPr>
          <a:xfrm>
            <a:off x="6834725" y="45863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9" name="Shape 1109"/>
          <p:cNvSpPr txBox="1"/>
          <p:nvPr/>
        </p:nvSpPr>
        <p:spPr>
          <a:xfrm>
            <a:off x="6834725" y="36852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N</a:t>
            </a:r>
          </a:p>
        </p:txBody>
      </p:sp>
      <p:cxnSp>
        <p:nvCxnSpPr>
          <p:cNvPr id="1110" name="Shape 1110"/>
          <p:cNvCxnSpPr>
            <a:stCxn id="1094" idx="1"/>
            <a:endCxn id="1072" idx="3"/>
          </p:cNvCxnSpPr>
          <p:nvPr/>
        </p:nvCxnSpPr>
        <p:spPr>
          <a:xfrm flipH="1">
            <a:off x="5373075" y="1491537"/>
            <a:ext cx="957300" cy="8997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4" name="Shape 1114"/>
        <p:cNvGrpSpPr/>
        <p:nvPr/>
      </p:nvGrpSpPr>
      <p:grpSpPr>
        <a:xfrm>
          <a:off x="0" y="0"/>
          <a:ext cx="0" cy="0"/>
          <a:chOff x="0" y="0"/>
          <a:chExt cx="0" cy="0"/>
        </a:xfrm>
      </p:grpSpPr>
      <p:sp>
        <p:nvSpPr>
          <p:cNvPr id="1115" name="Shape 11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116" name="Shape 1116"/>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17" name="Shape 1117"/>
          <p:cNvSpPr/>
          <p:nvPr/>
        </p:nvSpPr>
        <p:spPr>
          <a:xfrm>
            <a:off x="448493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18" name="Shape 1118"/>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119" name="Shape 1119"/>
          <p:cNvCxnSpPr>
            <a:stCxn id="1117"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120" name="Shape 1120"/>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1" name="Shape 1121"/>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22" name="Shape 1122"/>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123" name="Shape 1123"/>
          <p:cNvPicPr preferRelativeResize="0"/>
          <p:nvPr/>
        </p:nvPicPr>
        <p:blipFill>
          <a:blip r:embed="rId5">
            <a:alphaModFix/>
          </a:blip>
          <a:stretch>
            <a:fillRect/>
          </a:stretch>
        </p:blipFill>
        <p:spPr>
          <a:xfrm>
            <a:off x="494912" y="2551029"/>
            <a:ext cx="961625" cy="1019100"/>
          </a:xfrm>
          <a:prstGeom prst="rect">
            <a:avLst/>
          </a:prstGeom>
          <a:noFill/>
          <a:ln>
            <a:noFill/>
          </a:ln>
        </p:spPr>
      </p:pic>
      <p:sp>
        <p:nvSpPr>
          <p:cNvPr id="1124" name="Shape 112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125" name="Shape 1125"/>
          <p:cNvCxnSpPr>
            <a:stCxn id="1120"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126" name="Shape 1126"/>
          <p:cNvCxnSpPr>
            <a:endCxn id="1120"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pic>
        <p:nvPicPr>
          <p:cNvPr id="1127" name="Shape 1127"/>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128" name="Shape 1128"/>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29" name="Shape 1129"/>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130" name="Shape 1130"/>
          <p:cNvCxnSpPr>
            <a:stCxn id="1128"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131" name="Shape 1131"/>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2" name="Shape 1132"/>
          <p:cNvSpPr/>
          <p:nvPr/>
        </p:nvSpPr>
        <p:spPr>
          <a:xfrm>
            <a:off x="6330375" y="9819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3" name="Shape 1133"/>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34" name="Shape 1134"/>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135" name="Shape 1135"/>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136" name="Shape 1136"/>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137" name="Shape 1137"/>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138" name="Shape 1138"/>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139" name="Shape 1139"/>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140" name="Shape 1140"/>
          <p:cNvCxnSpPr>
            <a:stCxn id="1132" idx="3"/>
          </p:cNvCxnSpPr>
          <p:nvPr/>
        </p:nvCxnSpPr>
        <p:spPr>
          <a:xfrm>
            <a:off x="7349475" y="1491537"/>
            <a:ext cx="351900" cy="92400"/>
          </a:xfrm>
          <a:prstGeom prst="straightConnector1">
            <a:avLst/>
          </a:prstGeom>
          <a:noFill/>
          <a:ln cap="flat" cmpd="sng" w="9525">
            <a:solidFill>
              <a:schemeClr val="dk2"/>
            </a:solidFill>
            <a:prstDash val="solid"/>
            <a:round/>
            <a:headEnd len="lg" w="lg" type="none"/>
            <a:tailEnd len="lg" w="lg" type="none"/>
          </a:ln>
        </p:spPr>
      </p:cxnSp>
      <p:cxnSp>
        <p:nvCxnSpPr>
          <p:cNvPr id="1141" name="Shape 1141"/>
          <p:cNvCxnSpPr>
            <a:stCxn id="1133"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142" name="Shape 1142"/>
          <p:cNvCxnSpPr>
            <a:stCxn id="1132" idx="1"/>
            <a:endCxn id="1116" idx="3"/>
          </p:cNvCxnSpPr>
          <p:nvPr/>
        </p:nvCxnSpPr>
        <p:spPr>
          <a:xfrm flipH="1">
            <a:off x="5373075" y="1491537"/>
            <a:ext cx="957300" cy="899700"/>
          </a:xfrm>
          <a:prstGeom prst="straightConnector1">
            <a:avLst/>
          </a:prstGeom>
          <a:noFill/>
          <a:ln cap="flat" cmpd="sng" w="9525">
            <a:solidFill>
              <a:schemeClr val="dk2"/>
            </a:solidFill>
            <a:prstDash val="solid"/>
            <a:round/>
            <a:headEnd len="lg" w="lg" type="none"/>
            <a:tailEnd len="lg" w="lg" type="none"/>
          </a:ln>
        </p:spPr>
      </p:cxnSp>
      <p:cxnSp>
        <p:nvCxnSpPr>
          <p:cNvPr id="1143" name="Shape 1143"/>
          <p:cNvCxnSpPr>
            <a:endCxn id="1116"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cxnSp>
        <p:nvCxnSpPr>
          <p:cNvPr id="1144" name="Shape 1144"/>
          <p:cNvCxnSpPr/>
          <p:nvPr/>
        </p:nvCxnSpPr>
        <p:spPr>
          <a:xfrm>
            <a:off x="1689512" y="1634250"/>
            <a:ext cx="1915200" cy="0"/>
          </a:xfrm>
          <a:prstGeom prst="straightConnector1">
            <a:avLst/>
          </a:prstGeom>
          <a:noFill/>
          <a:ln cap="flat" cmpd="sng" w="38100">
            <a:solidFill>
              <a:srgbClr val="990000"/>
            </a:solidFill>
            <a:prstDash val="solid"/>
            <a:round/>
            <a:headEnd len="lg" w="lg" type="none"/>
            <a:tailEnd len="lg" w="lg" type="triangle"/>
          </a:ln>
        </p:spPr>
      </p:cxnSp>
      <p:sp>
        <p:nvSpPr>
          <p:cNvPr id="1145" name="Shape 1145"/>
          <p:cNvSpPr txBox="1"/>
          <p:nvPr/>
        </p:nvSpPr>
        <p:spPr>
          <a:xfrm>
            <a:off x="2236267" y="16025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1146" name="Shape 1146"/>
          <p:cNvSpPr txBox="1"/>
          <p:nvPr/>
        </p:nvSpPr>
        <p:spPr>
          <a:xfrm>
            <a:off x="1651225" y="11964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1147" name="Shape 1147"/>
          <p:cNvSpPr/>
          <p:nvPr/>
        </p:nvSpPr>
        <p:spPr>
          <a:xfrm>
            <a:off x="1992012" y="24140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48" name="Shape 1148"/>
          <p:cNvCxnSpPr>
            <a:endCxn id="1147" idx="4"/>
          </p:cNvCxnSpPr>
          <p:nvPr/>
        </p:nvCxnSpPr>
        <p:spPr>
          <a:xfrm rot="10800000">
            <a:off x="3392112" y="25845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1149" name="Shape 1149"/>
          <p:cNvCxnSpPr>
            <a:stCxn id="1147" idx="1"/>
          </p:cNvCxnSpPr>
          <p:nvPr/>
        </p:nvCxnSpPr>
        <p:spPr>
          <a:xfrm rot="10800000">
            <a:off x="1680012" y="2584575"/>
            <a:ext cx="312000" cy="0"/>
          </a:xfrm>
          <a:prstGeom prst="straightConnector1">
            <a:avLst/>
          </a:prstGeom>
          <a:noFill/>
          <a:ln cap="flat" cmpd="sng" w="9525">
            <a:solidFill>
              <a:srgbClr val="990000"/>
            </a:solidFill>
            <a:prstDash val="solid"/>
            <a:round/>
            <a:headEnd len="lg" w="lg" type="none"/>
            <a:tailEnd len="lg" w="lg" type="triangle"/>
          </a:ln>
        </p:spPr>
      </p:cxnSp>
      <p:sp>
        <p:nvSpPr>
          <p:cNvPr id="1150" name="Shape 1150"/>
          <p:cNvSpPr txBox="1"/>
          <p:nvPr/>
        </p:nvSpPr>
        <p:spPr>
          <a:xfrm>
            <a:off x="2343775" y="23850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151" name="Shape 1151"/>
          <p:cNvSpPr txBox="1"/>
          <p:nvPr/>
        </p:nvSpPr>
        <p:spPr>
          <a:xfrm>
            <a:off x="1680000" y="20231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7</a:t>
            </a:r>
            <a:r>
              <a:rPr lang="en" sz="3200"/>
              <a:t> Traditional Payment Integrations</a:t>
            </a:r>
          </a:p>
        </p:txBody>
      </p:sp>
      <p:pic>
        <p:nvPicPr>
          <p:cNvPr id="117" name="Shape 117"/>
          <p:cNvPicPr preferRelativeResize="0"/>
          <p:nvPr/>
        </p:nvPicPr>
        <p:blipFill>
          <a:blip r:embed="rId3">
            <a:alphaModFix/>
          </a:blip>
          <a:stretch>
            <a:fillRect/>
          </a:stretch>
        </p:blipFill>
        <p:spPr>
          <a:xfrm>
            <a:off x="776262" y="3148162"/>
            <a:ext cx="1753474" cy="1753474"/>
          </a:xfrm>
          <a:prstGeom prst="rect">
            <a:avLst/>
          </a:prstGeom>
          <a:noFill/>
          <a:ln>
            <a:noFill/>
          </a:ln>
        </p:spPr>
      </p:pic>
      <p:pic>
        <p:nvPicPr>
          <p:cNvPr id="118" name="Shape 118"/>
          <p:cNvPicPr preferRelativeResize="0"/>
          <p:nvPr/>
        </p:nvPicPr>
        <p:blipFill>
          <a:blip r:embed="rId4">
            <a:alphaModFix/>
          </a:blip>
          <a:stretch>
            <a:fillRect/>
          </a:stretch>
        </p:blipFill>
        <p:spPr>
          <a:xfrm>
            <a:off x="739987" y="1237725"/>
            <a:ext cx="1826025" cy="1826025"/>
          </a:xfrm>
          <a:prstGeom prst="rect">
            <a:avLst/>
          </a:prstGeom>
          <a:noFill/>
          <a:ln>
            <a:noFill/>
          </a:ln>
        </p:spPr>
      </p:pic>
      <p:pic>
        <p:nvPicPr>
          <p:cNvPr id="119" name="Shape 119"/>
          <p:cNvPicPr preferRelativeResize="0"/>
          <p:nvPr/>
        </p:nvPicPr>
        <p:blipFill>
          <a:blip r:embed="rId5">
            <a:alphaModFix/>
          </a:blip>
          <a:stretch>
            <a:fillRect/>
          </a:stretch>
        </p:blipFill>
        <p:spPr>
          <a:xfrm>
            <a:off x="3337587" y="3348612"/>
            <a:ext cx="2152650" cy="1352550"/>
          </a:xfrm>
          <a:prstGeom prst="rect">
            <a:avLst/>
          </a:prstGeom>
          <a:noFill/>
          <a:ln>
            <a:noFill/>
          </a:ln>
        </p:spPr>
      </p:pic>
      <p:pic>
        <p:nvPicPr>
          <p:cNvPr id="120" name="Shape 120"/>
          <p:cNvPicPr preferRelativeResize="0"/>
          <p:nvPr/>
        </p:nvPicPr>
        <p:blipFill>
          <a:blip r:embed="rId6">
            <a:alphaModFix/>
          </a:blip>
          <a:stretch>
            <a:fillRect/>
          </a:stretch>
        </p:blipFill>
        <p:spPr>
          <a:xfrm>
            <a:off x="3507137" y="1233075"/>
            <a:ext cx="1813550" cy="1835312"/>
          </a:xfrm>
          <a:prstGeom prst="rect">
            <a:avLst/>
          </a:prstGeom>
          <a:noFill/>
          <a:ln>
            <a:noFill/>
          </a:ln>
        </p:spPr>
      </p:pic>
      <p:sp>
        <p:nvSpPr>
          <p:cNvPr id="121" name="Shape 121"/>
          <p:cNvSpPr txBox="1"/>
          <p:nvPr/>
        </p:nvSpPr>
        <p:spPr>
          <a:xfrm>
            <a:off x="5763300" y="3192075"/>
            <a:ext cx="3069000" cy="1826100"/>
          </a:xfrm>
          <a:prstGeom prst="rect">
            <a:avLst/>
          </a:prstGeom>
          <a:noFill/>
          <a:ln>
            <a:noFill/>
          </a:ln>
        </p:spPr>
        <p:txBody>
          <a:bodyPr anchorCtr="0" anchor="t" bIns="91425" lIns="91425" rIns="91425" tIns="91425">
            <a:noAutofit/>
          </a:bodyPr>
          <a:lstStyle/>
          <a:p>
            <a:pPr lvl="0" rtl="0">
              <a:lnSpc>
                <a:spcPct val="200000"/>
              </a:lnSpc>
              <a:spcBef>
                <a:spcPts val="0"/>
              </a:spcBef>
              <a:buNone/>
            </a:pPr>
            <a:r>
              <a:rPr lang="en" sz="2400"/>
              <a:t>US Domestic Wires</a:t>
            </a:r>
          </a:p>
          <a:p>
            <a:pPr lvl="0">
              <a:spcBef>
                <a:spcPts val="0"/>
              </a:spcBef>
              <a:buNone/>
            </a:pPr>
            <a:r>
              <a:rPr lang="en" sz="2400"/>
              <a:t>3-D Secure Cards</a:t>
            </a:r>
          </a:p>
        </p:txBody>
      </p:sp>
      <p:pic>
        <p:nvPicPr>
          <p:cNvPr id="122" name="Shape 122"/>
          <p:cNvPicPr preferRelativeResize="0"/>
          <p:nvPr/>
        </p:nvPicPr>
        <p:blipFill>
          <a:blip r:embed="rId7">
            <a:alphaModFix/>
          </a:blip>
          <a:stretch>
            <a:fillRect/>
          </a:stretch>
        </p:blipFill>
        <p:spPr>
          <a:xfrm>
            <a:off x="6069187" y="1314875"/>
            <a:ext cx="2239575" cy="14784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5" name="Shape 1155"/>
        <p:cNvGrpSpPr/>
        <p:nvPr/>
      </p:nvGrpSpPr>
      <p:grpSpPr>
        <a:xfrm>
          <a:off x="0" y="0"/>
          <a:ext cx="0" cy="0"/>
          <a:chOff x="0" y="0"/>
          <a:chExt cx="0" cy="0"/>
        </a:xfrm>
      </p:grpSpPr>
      <p:sp>
        <p:nvSpPr>
          <p:cNvPr id="1156" name="Shape 115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157" name="Shape 1157"/>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58" name="Shape 1158"/>
          <p:cNvSpPr/>
          <p:nvPr/>
        </p:nvSpPr>
        <p:spPr>
          <a:xfrm>
            <a:off x="448493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59" name="Shape 1159"/>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160" name="Shape 1160"/>
          <p:cNvCxnSpPr>
            <a:stCxn id="1158"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161" name="Shape 1161"/>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62" name="Shape 1162"/>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163" name="Shape 1163"/>
          <p:cNvPicPr preferRelativeResize="0"/>
          <p:nvPr/>
        </p:nvPicPr>
        <p:blipFill>
          <a:blip r:embed="rId5">
            <a:alphaModFix/>
          </a:blip>
          <a:stretch>
            <a:fillRect/>
          </a:stretch>
        </p:blipFill>
        <p:spPr>
          <a:xfrm>
            <a:off x="494912" y="2551029"/>
            <a:ext cx="961625" cy="1019100"/>
          </a:xfrm>
          <a:prstGeom prst="rect">
            <a:avLst/>
          </a:prstGeom>
          <a:noFill/>
          <a:ln>
            <a:noFill/>
          </a:ln>
        </p:spPr>
      </p:pic>
      <p:pic>
        <p:nvPicPr>
          <p:cNvPr id="1164" name="Shape 1164"/>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165" name="Shape 1165"/>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66" name="Shape 1166"/>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167" name="Shape 1167"/>
          <p:cNvCxnSpPr>
            <a:stCxn id="1165"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168" name="Shape 1168"/>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69" name="Shape 1169"/>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70" name="Shape 1170"/>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71" name="Shape 1171"/>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172" name="Shape 1172"/>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173" name="Shape 1173"/>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174" name="Shape 1174"/>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175" name="Shape 1175"/>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176" name="Shape 1176"/>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177" name="Shape 1177"/>
          <p:cNvCxnSpPr>
            <a:stCxn id="1169"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178" name="Shape 1178"/>
          <p:cNvCxnSpPr>
            <a:stCxn id="1170"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179" name="Shape 1179"/>
          <p:cNvCxnSpPr>
            <a:endCxn id="1157"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180" name="Shape 1180"/>
          <p:cNvSpPr/>
          <p:nvPr/>
        </p:nvSpPr>
        <p:spPr>
          <a:xfrm>
            <a:off x="6758525" y="36726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1" name="Shape 1181"/>
          <p:cNvSpPr/>
          <p:nvPr/>
        </p:nvSpPr>
        <p:spPr>
          <a:xfrm>
            <a:off x="6834725" y="4129512"/>
            <a:ext cx="1603200" cy="181200"/>
          </a:xfrm>
          <a:prstGeom prst="rect">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2" name="Shape 1182"/>
          <p:cNvSpPr/>
          <p:nvPr/>
        </p:nvSpPr>
        <p:spPr>
          <a:xfrm>
            <a:off x="6834725" y="43579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3" name="Shape 1183"/>
          <p:cNvSpPr/>
          <p:nvPr/>
        </p:nvSpPr>
        <p:spPr>
          <a:xfrm>
            <a:off x="6834725" y="45863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4" name="Shape 1184"/>
          <p:cNvSpPr txBox="1"/>
          <p:nvPr/>
        </p:nvSpPr>
        <p:spPr>
          <a:xfrm>
            <a:off x="6834725" y="36852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N+2</a:t>
            </a:r>
          </a:p>
        </p:txBody>
      </p:sp>
      <p:cxnSp>
        <p:nvCxnSpPr>
          <p:cNvPr id="1185" name="Shape 1185"/>
          <p:cNvCxnSpPr>
            <a:stCxn id="1169" idx="1"/>
            <a:endCxn id="1157" idx="3"/>
          </p:cNvCxnSpPr>
          <p:nvPr/>
        </p:nvCxnSpPr>
        <p:spPr>
          <a:xfrm flipH="1">
            <a:off x="5373075" y="1491537"/>
            <a:ext cx="957300" cy="899700"/>
          </a:xfrm>
          <a:prstGeom prst="straightConnector1">
            <a:avLst/>
          </a:prstGeom>
          <a:noFill/>
          <a:ln cap="flat" cmpd="sng" w="38100">
            <a:solidFill>
              <a:srgbClr val="990000"/>
            </a:solidFill>
            <a:prstDash val="solid"/>
            <a:round/>
            <a:headEnd len="lg" w="lg" type="none"/>
            <a:tailEnd len="lg" w="lg" type="triangle"/>
          </a:ln>
        </p:spPr>
      </p:cxnSp>
      <p:sp>
        <p:nvSpPr>
          <p:cNvPr id="1186" name="Shape 118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7" name="Shape 1187"/>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188" name="Shape 1188"/>
          <p:cNvCxnSpPr>
            <a:stCxn id="118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189" name="Shape 1189"/>
          <p:cNvCxnSpPr>
            <a:endCxn id="118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190" name="Shape 1190"/>
          <p:cNvCxnSpPr/>
          <p:nvPr/>
        </p:nvCxnSpPr>
        <p:spPr>
          <a:xfrm>
            <a:off x="1689512" y="1634250"/>
            <a:ext cx="1915200" cy="0"/>
          </a:xfrm>
          <a:prstGeom prst="straightConnector1">
            <a:avLst/>
          </a:prstGeom>
          <a:noFill/>
          <a:ln cap="flat" cmpd="sng" w="38100">
            <a:solidFill>
              <a:srgbClr val="990000"/>
            </a:solidFill>
            <a:prstDash val="solid"/>
            <a:round/>
            <a:headEnd len="lg" w="lg" type="none"/>
            <a:tailEnd len="lg" w="lg" type="triangle"/>
          </a:ln>
        </p:spPr>
      </p:cxnSp>
      <p:sp>
        <p:nvSpPr>
          <p:cNvPr id="1191" name="Shape 1191"/>
          <p:cNvSpPr txBox="1"/>
          <p:nvPr/>
        </p:nvSpPr>
        <p:spPr>
          <a:xfrm>
            <a:off x="2236267" y="16025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1192" name="Shape 1192"/>
          <p:cNvSpPr txBox="1"/>
          <p:nvPr/>
        </p:nvSpPr>
        <p:spPr>
          <a:xfrm>
            <a:off x="1651225" y="11964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1193" name="Shape 1193"/>
          <p:cNvSpPr/>
          <p:nvPr/>
        </p:nvSpPr>
        <p:spPr>
          <a:xfrm>
            <a:off x="1992012" y="24140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94" name="Shape 1194"/>
          <p:cNvCxnSpPr>
            <a:endCxn id="1193" idx="4"/>
          </p:cNvCxnSpPr>
          <p:nvPr/>
        </p:nvCxnSpPr>
        <p:spPr>
          <a:xfrm rot="10800000">
            <a:off x="3392112" y="25845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1195" name="Shape 1195"/>
          <p:cNvCxnSpPr>
            <a:stCxn id="1193" idx="1"/>
          </p:cNvCxnSpPr>
          <p:nvPr/>
        </p:nvCxnSpPr>
        <p:spPr>
          <a:xfrm rot="10800000">
            <a:off x="1680012" y="2584575"/>
            <a:ext cx="312000" cy="0"/>
          </a:xfrm>
          <a:prstGeom prst="straightConnector1">
            <a:avLst/>
          </a:prstGeom>
          <a:noFill/>
          <a:ln cap="flat" cmpd="sng" w="9525">
            <a:solidFill>
              <a:srgbClr val="990000"/>
            </a:solidFill>
            <a:prstDash val="solid"/>
            <a:round/>
            <a:headEnd len="lg" w="lg" type="none"/>
            <a:tailEnd len="lg" w="lg" type="triangle"/>
          </a:ln>
        </p:spPr>
      </p:cxnSp>
      <p:sp>
        <p:nvSpPr>
          <p:cNvPr id="1196" name="Shape 1196"/>
          <p:cNvSpPr txBox="1"/>
          <p:nvPr/>
        </p:nvSpPr>
        <p:spPr>
          <a:xfrm>
            <a:off x="2343775" y="23850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197" name="Shape 1197"/>
          <p:cNvSpPr txBox="1"/>
          <p:nvPr/>
        </p:nvSpPr>
        <p:spPr>
          <a:xfrm>
            <a:off x="1680000" y="20231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1" name="Shape 1201"/>
        <p:cNvGrpSpPr/>
        <p:nvPr/>
      </p:nvGrpSpPr>
      <p:grpSpPr>
        <a:xfrm>
          <a:off x="0" y="0"/>
          <a:ext cx="0" cy="0"/>
          <a:chOff x="0" y="0"/>
          <a:chExt cx="0" cy="0"/>
        </a:xfrm>
      </p:grpSpPr>
      <p:sp>
        <p:nvSpPr>
          <p:cNvPr id="1202" name="Shape 120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Outbound payments</a:t>
            </a:r>
          </a:p>
        </p:txBody>
      </p:sp>
      <p:sp>
        <p:nvSpPr>
          <p:cNvPr id="1203" name="Shape 1203"/>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04" name="Shape 1204"/>
          <p:cNvSpPr/>
          <p:nvPr/>
        </p:nvSpPr>
        <p:spPr>
          <a:xfrm>
            <a:off x="448493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05" name="Shape 1205"/>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206" name="Shape 1206"/>
          <p:cNvCxnSpPr>
            <a:stCxn id="1204"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207" name="Shape 1207"/>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8" name="Shape 1208"/>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9" name="Shape 1209"/>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10" name="Shape 1210"/>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211" name="Shape 1211"/>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212" name="Shape 1212"/>
          <p:cNvCxnSpPr>
            <a:endCxn id="1208"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213" name="Shape 1213"/>
          <p:cNvCxnSpPr>
            <a:stCxn id="1208"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214" name="Shape 1214"/>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215" name="Shape 1215"/>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216" name="Shape 1216"/>
          <p:cNvCxnSpPr>
            <a:stCxn id="1207"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217" name="Shape 1217"/>
          <p:cNvCxnSpPr>
            <a:endCxn id="1207"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218" name="Shape 1218"/>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219" name="Shape 1219"/>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220" name="Shape 1220"/>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221" name="Shape 1221"/>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22" name="Shape 1222"/>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223" name="Shape 1223"/>
          <p:cNvCxnSpPr>
            <a:stCxn id="1221"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224" name="Shape 1224"/>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5" name="Shape 1225"/>
          <p:cNvSpPr/>
          <p:nvPr/>
        </p:nvSpPr>
        <p:spPr>
          <a:xfrm>
            <a:off x="6330375" y="9819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6" name="Shape 1226"/>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27" name="Shape 1227"/>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228" name="Shape 1228"/>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229" name="Shape 1229"/>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230" name="Shape 1230"/>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231" name="Shape 1231"/>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232" name="Shape 1232"/>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233" name="Shape 1233"/>
          <p:cNvCxnSpPr>
            <a:stCxn id="1225" idx="3"/>
          </p:cNvCxnSpPr>
          <p:nvPr/>
        </p:nvCxnSpPr>
        <p:spPr>
          <a:xfrm>
            <a:off x="7349475" y="1491537"/>
            <a:ext cx="351900" cy="92400"/>
          </a:xfrm>
          <a:prstGeom prst="straightConnector1">
            <a:avLst/>
          </a:prstGeom>
          <a:noFill/>
          <a:ln cap="flat" cmpd="sng" w="9525">
            <a:solidFill>
              <a:schemeClr val="dk2"/>
            </a:solidFill>
            <a:prstDash val="solid"/>
            <a:round/>
            <a:headEnd len="lg" w="lg" type="none"/>
            <a:tailEnd len="lg" w="lg" type="none"/>
          </a:ln>
        </p:spPr>
      </p:cxnSp>
      <p:cxnSp>
        <p:nvCxnSpPr>
          <p:cNvPr id="1234" name="Shape 1234"/>
          <p:cNvCxnSpPr>
            <a:stCxn id="1226"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235" name="Shape 1235"/>
          <p:cNvCxnSpPr>
            <a:stCxn id="1225" idx="1"/>
            <a:endCxn id="1203" idx="3"/>
          </p:cNvCxnSpPr>
          <p:nvPr/>
        </p:nvCxnSpPr>
        <p:spPr>
          <a:xfrm flipH="1">
            <a:off x="5373075" y="1491537"/>
            <a:ext cx="957300" cy="899700"/>
          </a:xfrm>
          <a:prstGeom prst="straightConnector1">
            <a:avLst/>
          </a:prstGeom>
          <a:noFill/>
          <a:ln cap="flat" cmpd="sng" w="9525">
            <a:solidFill>
              <a:schemeClr val="dk2"/>
            </a:solidFill>
            <a:prstDash val="solid"/>
            <a:round/>
            <a:headEnd len="lg" w="lg" type="none"/>
            <a:tailEnd len="lg" w="lg" type="none"/>
          </a:ln>
        </p:spPr>
      </p:cxnSp>
      <p:cxnSp>
        <p:nvCxnSpPr>
          <p:cNvPr id="1236" name="Shape 1236"/>
          <p:cNvCxnSpPr>
            <a:endCxn id="1203"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0" name="Shape 1240"/>
        <p:cNvGrpSpPr/>
        <p:nvPr/>
      </p:nvGrpSpPr>
      <p:grpSpPr>
        <a:xfrm>
          <a:off x="0" y="0"/>
          <a:ext cx="0" cy="0"/>
          <a:chOff x="0" y="0"/>
          <a:chExt cx="0" cy="0"/>
        </a:xfrm>
      </p:grpSpPr>
      <p:sp>
        <p:nvSpPr>
          <p:cNvPr id="1241" name="Shape 124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Outbound payments</a:t>
            </a:r>
          </a:p>
        </p:txBody>
      </p:sp>
      <p:sp>
        <p:nvSpPr>
          <p:cNvPr id="1242" name="Shape 1242"/>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43" name="Shape 1243"/>
          <p:cNvSpPr/>
          <p:nvPr/>
        </p:nvSpPr>
        <p:spPr>
          <a:xfrm>
            <a:off x="448493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44" name="Shape 1244"/>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245" name="Shape 1245"/>
          <p:cNvCxnSpPr>
            <a:stCxn id="1243"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246" name="Shape 1246"/>
          <p:cNvSpPr/>
          <p:nvPr/>
        </p:nvSpPr>
        <p:spPr>
          <a:xfrm flipH="1">
            <a:off x="2001512" y="3147900"/>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47" name="Shape 124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48" name="Shape 124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49" name="Shape 1249"/>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250" name="Shape 1250"/>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251" name="Shape 1251"/>
          <p:cNvCxnSpPr>
            <a:endCxn id="124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252" name="Shape 1252"/>
          <p:cNvCxnSpPr>
            <a:stCxn id="124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253" name="Shape 125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254" name="Shape 125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255" name="Shape 1255"/>
          <p:cNvCxnSpPr>
            <a:stCxn id="1246" idx="1"/>
          </p:cNvCxnSpPr>
          <p:nvPr/>
        </p:nvCxnSpPr>
        <p:spPr>
          <a:xfrm>
            <a:off x="3401612" y="3318387"/>
            <a:ext cx="203100" cy="0"/>
          </a:xfrm>
          <a:prstGeom prst="straightConnector1">
            <a:avLst/>
          </a:prstGeom>
          <a:noFill/>
          <a:ln cap="flat" cmpd="sng" w="9525">
            <a:solidFill>
              <a:srgbClr val="990000"/>
            </a:solidFill>
            <a:prstDash val="solid"/>
            <a:round/>
            <a:headEnd len="lg" w="lg" type="none"/>
            <a:tailEnd len="lg" w="lg" type="triangle"/>
          </a:ln>
        </p:spPr>
      </p:cxnSp>
      <p:cxnSp>
        <p:nvCxnSpPr>
          <p:cNvPr id="1256" name="Shape 1256"/>
          <p:cNvCxnSpPr>
            <a:endCxn id="1246" idx="4"/>
          </p:cNvCxnSpPr>
          <p:nvPr/>
        </p:nvCxnSpPr>
        <p:spPr>
          <a:xfrm flipH="1" rot="10800000">
            <a:off x="1689512" y="3318387"/>
            <a:ext cx="312000" cy="5400"/>
          </a:xfrm>
          <a:prstGeom prst="straightConnector1">
            <a:avLst/>
          </a:prstGeom>
          <a:noFill/>
          <a:ln cap="flat" cmpd="sng" w="9525">
            <a:solidFill>
              <a:srgbClr val="990000"/>
            </a:solidFill>
            <a:prstDash val="solid"/>
            <a:round/>
            <a:headEnd len="lg" w="lg" type="none"/>
            <a:tailEnd len="lg" w="lg" type="triangle"/>
          </a:ln>
        </p:spPr>
      </p:cxnSp>
      <p:cxnSp>
        <p:nvCxnSpPr>
          <p:cNvPr id="1257" name="Shape 125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258" name="Shape 125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259" name="Shape 1259"/>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260" name="Shape 1260"/>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61" name="Shape 1261"/>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262" name="Shape 1262"/>
          <p:cNvCxnSpPr>
            <a:stCxn id="1260"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263" name="Shape 1263"/>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64" name="Shape 1264"/>
          <p:cNvSpPr/>
          <p:nvPr/>
        </p:nvSpPr>
        <p:spPr>
          <a:xfrm>
            <a:off x="6330375" y="9819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65" name="Shape 1265"/>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66" name="Shape 1266"/>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267" name="Shape 1267"/>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268" name="Shape 1268"/>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269" name="Shape 1269"/>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270" name="Shape 1270"/>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271" name="Shape 1271"/>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272" name="Shape 1272"/>
          <p:cNvCxnSpPr>
            <a:stCxn id="1264" idx="3"/>
          </p:cNvCxnSpPr>
          <p:nvPr/>
        </p:nvCxnSpPr>
        <p:spPr>
          <a:xfrm>
            <a:off x="7349475" y="1491537"/>
            <a:ext cx="351900" cy="92400"/>
          </a:xfrm>
          <a:prstGeom prst="straightConnector1">
            <a:avLst/>
          </a:prstGeom>
          <a:noFill/>
          <a:ln cap="flat" cmpd="sng" w="9525">
            <a:solidFill>
              <a:schemeClr val="dk2"/>
            </a:solidFill>
            <a:prstDash val="solid"/>
            <a:round/>
            <a:headEnd len="lg" w="lg" type="none"/>
            <a:tailEnd len="lg" w="lg" type="none"/>
          </a:ln>
        </p:spPr>
      </p:cxnSp>
      <p:cxnSp>
        <p:nvCxnSpPr>
          <p:cNvPr id="1273" name="Shape 1273"/>
          <p:cNvCxnSpPr>
            <a:stCxn id="1265"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274" name="Shape 1274"/>
          <p:cNvCxnSpPr>
            <a:stCxn id="1264" idx="1"/>
            <a:endCxn id="1242" idx="3"/>
          </p:cNvCxnSpPr>
          <p:nvPr/>
        </p:nvCxnSpPr>
        <p:spPr>
          <a:xfrm flipH="1">
            <a:off x="5373075" y="1491537"/>
            <a:ext cx="957300" cy="899700"/>
          </a:xfrm>
          <a:prstGeom prst="straightConnector1">
            <a:avLst/>
          </a:prstGeom>
          <a:noFill/>
          <a:ln cap="flat" cmpd="sng" w="9525">
            <a:solidFill>
              <a:schemeClr val="dk2"/>
            </a:solidFill>
            <a:prstDash val="solid"/>
            <a:round/>
            <a:headEnd len="lg" w="lg" type="none"/>
            <a:tailEnd len="lg" w="lg" type="none"/>
          </a:ln>
        </p:spPr>
      </p:cxnSp>
      <p:cxnSp>
        <p:nvCxnSpPr>
          <p:cNvPr id="1275" name="Shape 1275"/>
          <p:cNvCxnSpPr>
            <a:endCxn id="1242"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276" name="Shape 1276"/>
          <p:cNvSpPr txBox="1"/>
          <p:nvPr/>
        </p:nvSpPr>
        <p:spPr>
          <a:xfrm>
            <a:off x="1668650" y="2757487"/>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create_payment</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0" name="Shape 1280"/>
        <p:cNvGrpSpPr/>
        <p:nvPr/>
      </p:nvGrpSpPr>
      <p:grpSpPr>
        <a:xfrm>
          <a:off x="0" y="0"/>
          <a:ext cx="0" cy="0"/>
          <a:chOff x="0" y="0"/>
          <a:chExt cx="0" cy="0"/>
        </a:xfrm>
      </p:grpSpPr>
      <p:sp>
        <p:nvSpPr>
          <p:cNvPr id="1281" name="Shape 12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Outbound payments</a:t>
            </a:r>
          </a:p>
        </p:txBody>
      </p:sp>
      <p:sp>
        <p:nvSpPr>
          <p:cNvPr id="1282" name="Shape 1282"/>
          <p:cNvSpPr/>
          <p:nvPr/>
        </p:nvSpPr>
        <p:spPr>
          <a:xfrm>
            <a:off x="3599450" y="1157637"/>
            <a:ext cx="1773600" cy="24669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83" name="Shape 1283"/>
          <p:cNvSpPr/>
          <p:nvPr/>
        </p:nvSpPr>
        <p:spPr>
          <a:xfrm>
            <a:off x="4484937" y="3803525"/>
            <a:ext cx="1051900" cy="1019100"/>
          </a:xfrm>
          <a:prstGeom prst="flowChartMagneticDisk">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84" name="Shape 1284"/>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285" name="Shape 1285"/>
          <p:cNvCxnSpPr>
            <a:stCxn id="1283"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286" name="Shape 128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87" name="Shape 128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88" name="Shape 128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89" name="Shape 1289"/>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290" name="Shape 1290"/>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291" name="Shape 1291"/>
          <p:cNvCxnSpPr>
            <a:endCxn id="128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292" name="Shape 1292"/>
          <p:cNvCxnSpPr>
            <a:stCxn id="128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293" name="Shape 129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294" name="Shape 129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295" name="Shape 1295"/>
          <p:cNvCxnSpPr>
            <a:stCxn id="128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296" name="Shape 1296"/>
          <p:cNvCxnSpPr>
            <a:endCxn id="128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297" name="Shape 129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298" name="Shape 129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299" name="Shape 1299"/>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300" name="Shape 1300"/>
          <p:cNvSpPr/>
          <p:nvPr/>
        </p:nvSpPr>
        <p:spPr>
          <a:xfrm>
            <a:off x="3392125" y="3803525"/>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01" name="Shape 1301"/>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302" name="Shape 1302"/>
          <p:cNvCxnSpPr>
            <a:stCxn id="1300"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303" name="Shape 1303"/>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04" name="Shape 1304"/>
          <p:cNvSpPr/>
          <p:nvPr/>
        </p:nvSpPr>
        <p:spPr>
          <a:xfrm>
            <a:off x="6330375" y="9819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05" name="Shape 1305"/>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06" name="Shape 1306"/>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307" name="Shape 1307"/>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308" name="Shape 1308"/>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309" name="Shape 1309"/>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310" name="Shape 1310"/>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311" name="Shape 1311"/>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312" name="Shape 1312"/>
          <p:cNvCxnSpPr>
            <a:stCxn id="1304" idx="3"/>
          </p:cNvCxnSpPr>
          <p:nvPr/>
        </p:nvCxnSpPr>
        <p:spPr>
          <a:xfrm>
            <a:off x="7349475" y="1491537"/>
            <a:ext cx="351900" cy="92400"/>
          </a:xfrm>
          <a:prstGeom prst="straightConnector1">
            <a:avLst/>
          </a:prstGeom>
          <a:noFill/>
          <a:ln cap="flat" cmpd="sng" w="9525">
            <a:solidFill>
              <a:schemeClr val="dk2"/>
            </a:solidFill>
            <a:prstDash val="solid"/>
            <a:round/>
            <a:headEnd len="lg" w="lg" type="none"/>
            <a:tailEnd len="lg" w="lg" type="none"/>
          </a:ln>
        </p:spPr>
      </p:cxnSp>
      <p:cxnSp>
        <p:nvCxnSpPr>
          <p:cNvPr id="1313" name="Shape 1313"/>
          <p:cNvCxnSpPr>
            <a:stCxn id="1305"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314" name="Shape 1314"/>
          <p:cNvCxnSpPr>
            <a:stCxn id="1304" idx="1"/>
            <a:endCxn id="1282" idx="3"/>
          </p:cNvCxnSpPr>
          <p:nvPr/>
        </p:nvCxnSpPr>
        <p:spPr>
          <a:xfrm flipH="1">
            <a:off x="5373075" y="1491537"/>
            <a:ext cx="957300" cy="899700"/>
          </a:xfrm>
          <a:prstGeom prst="straightConnector1">
            <a:avLst/>
          </a:prstGeom>
          <a:noFill/>
          <a:ln cap="flat" cmpd="sng" w="9525">
            <a:solidFill>
              <a:schemeClr val="dk2"/>
            </a:solidFill>
            <a:prstDash val="solid"/>
            <a:round/>
            <a:headEnd len="lg" w="lg" type="none"/>
            <a:tailEnd len="lg" w="lg" type="none"/>
          </a:ln>
        </p:spPr>
      </p:cxnSp>
      <p:cxnSp>
        <p:nvCxnSpPr>
          <p:cNvPr id="1315" name="Shape 1315"/>
          <p:cNvCxnSpPr>
            <a:endCxn id="1282"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9" name="Shape 1319"/>
        <p:cNvGrpSpPr/>
        <p:nvPr/>
      </p:nvGrpSpPr>
      <p:grpSpPr>
        <a:xfrm>
          <a:off x="0" y="0"/>
          <a:ext cx="0" cy="0"/>
          <a:chOff x="0" y="0"/>
          <a:chExt cx="0" cy="0"/>
        </a:xfrm>
      </p:grpSpPr>
      <p:sp>
        <p:nvSpPr>
          <p:cNvPr id="1320" name="Shape 13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Outbound Payments</a:t>
            </a:r>
          </a:p>
        </p:txBody>
      </p:sp>
      <p:sp>
        <p:nvSpPr>
          <p:cNvPr id="1321" name="Shape 1321"/>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22" name="Shape 1322"/>
          <p:cNvSpPr/>
          <p:nvPr/>
        </p:nvSpPr>
        <p:spPr>
          <a:xfrm>
            <a:off x="4484937" y="3803525"/>
            <a:ext cx="1051900" cy="1019100"/>
          </a:xfrm>
          <a:prstGeom prst="flowChartMagneticDisk">
            <a:avLst/>
          </a:prstGeom>
          <a:solidFill>
            <a:schemeClr val="lt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23" name="Shape 1323"/>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324" name="Shape 1324"/>
          <p:cNvCxnSpPr>
            <a:stCxn id="1322"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325" name="Shape 1325"/>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26" name="Shape 1326"/>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327" name="Shape 1327"/>
          <p:cNvPicPr preferRelativeResize="0"/>
          <p:nvPr/>
        </p:nvPicPr>
        <p:blipFill>
          <a:blip r:embed="rId5">
            <a:alphaModFix/>
          </a:blip>
          <a:stretch>
            <a:fillRect/>
          </a:stretch>
        </p:blipFill>
        <p:spPr>
          <a:xfrm>
            <a:off x="494912" y="2551029"/>
            <a:ext cx="961625" cy="1019100"/>
          </a:xfrm>
          <a:prstGeom prst="rect">
            <a:avLst/>
          </a:prstGeom>
          <a:noFill/>
          <a:ln>
            <a:noFill/>
          </a:ln>
        </p:spPr>
      </p:pic>
      <p:pic>
        <p:nvPicPr>
          <p:cNvPr id="1328" name="Shape 1328"/>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329" name="Shape 1329"/>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30" name="Shape 1330"/>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331" name="Shape 1331"/>
          <p:cNvCxnSpPr>
            <a:stCxn id="1329"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332" name="Shape 1332"/>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33" name="Shape 1333"/>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34" name="Shape 1334"/>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35" name="Shape 1335"/>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336" name="Shape 1336"/>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337" name="Shape 1337"/>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338" name="Shape 1338"/>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339" name="Shape 1339"/>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340" name="Shape 1340"/>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341" name="Shape 1341"/>
          <p:cNvCxnSpPr>
            <a:stCxn id="1333"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342" name="Shape 1342"/>
          <p:cNvCxnSpPr>
            <a:stCxn id="1334"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343" name="Shape 1343"/>
          <p:cNvCxnSpPr>
            <a:endCxn id="1321"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344" name="Shape 1344"/>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45" name="Shape 1345"/>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346" name="Shape 1346"/>
          <p:cNvCxnSpPr>
            <a:stCxn id="1344"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347" name="Shape 1347"/>
          <p:cNvCxnSpPr>
            <a:endCxn id="1344"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348" name="Shape 1348"/>
          <p:cNvCxnSpPr/>
          <p:nvPr/>
        </p:nvCxnSpPr>
        <p:spPr>
          <a:xfrm>
            <a:off x="1689512" y="1634250"/>
            <a:ext cx="1915200" cy="0"/>
          </a:xfrm>
          <a:prstGeom prst="straightConnector1">
            <a:avLst/>
          </a:prstGeom>
          <a:noFill/>
          <a:ln cap="flat" cmpd="sng" w="38100">
            <a:solidFill>
              <a:srgbClr val="990000"/>
            </a:solidFill>
            <a:prstDash val="solid"/>
            <a:round/>
            <a:headEnd len="lg" w="lg" type="none"/>
            <a:tailEnd len="lg" w="lg" type="triangle"/>
          </a:ln>
        </p:spPr>
      </p:cxnSp>
      <p:sp>
        <p:nvSpPr>
          <p:cNvPr id="1349" name="Shape 1349"/>
          <p:cNvSpPr txBox="1"/>
          <p:nvPr/>
        </p:nvSpPr>
        <p:spPr>
          <a:xfrm>
            <a:off x="2236267" y="16025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1350" name="Shape 1350"/>
          <p:cNvSpPr txBox="1"/>
          <p:nvPr/>
        </p:nvSpPr>
        <p:spPr>
          <a:xfrm>
            <a:off x="1651225" y="11964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1351" name="Shape 1351"/>
          <p:cNvSpPr/>
          <p:nvPr/>
        </p:nvSpPr>
        <p:spPr>
          <a:xfrm>
            <a:off x="1992012" y="24140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352" name="Shape 1352"/>
          <p:cNvCxnSpPr>
            <a:endCxn id="1351" idx="4"/>
          </p:cNvCxnSpPr>
          <p:nvPr/>
        </p:nvCxnSpPr>
        <p:spPr>
          <a:xfrm rot="10800000">
            <a:off x="3392112" y="25845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1353" name="Shape 1353"/>
          <p:cNvCxnSpPr>
            <a:stCxn id="1351" idx="1"/>
          </p:cNvCxnSpPr>
          <p:nvPr/>
        </p:nvCxnSpPr>
        <p:spPr>
          <a:xfrm rot="10800000">
            <a:off x="1680012" y="2584575"/>
            <a:ext cx="312000" cy="0"/>
          </a:xfrm>
          <a:prstGeom prst="straightConnector1">
            <a:avLst/>
          </a:prstGeom>
          <a:noFill/>
          <a:ln cap="flat" cmpd="sng" w="9525">
            <a:solidFill>
              <a:srgbClr val="990000"/>
            </a:solidFill>
            <a:prstDash val="solid"/>
            <a:round/>
            <a:headEnd len="lg" w="lg" type="none"/>
            <a:tailEnd len="lg" w="lg" type="triangle"/>
          </a:ln>
        </p:spPr>
      </p:cxnSp>
      <p:sp>
        <p:nvSpPr>
          <p:cNvPr id="1354" name="Shape 1354"/>
          <p:cNvSpPr txBox="1"/>
          <p:nvPr/>
        </p:nvSpPr>
        <p:spPr>
          <a:xfrm>
            <a:off x="2343775" y="23850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355" name="Shape 1355"/>
          <p:cNvSpPr txBox="1"/>
          <p:nvPr/>
        </p:nvSpPr>
        <p:spPr>
          <a:xfrm>
            <a:off x="1680000" y="20231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cxnSp>
        <p:nvCxnSpPr>
          <p:cNvPr id="1356" name="Shape 1356"/>
          <p:cNvCxnSpPr>
            <a:stCxn id="1321" idx="3"/>
            <a:endCxn id="1333" idx="1"/>
          </p:cNvCxnSpPr>
          <p:nvPr/>
        </p:nvCxnSpPr>
        <p:spPr>
          <a:xfrm flipH="1" rot="10800000">
            <a:off x="5373050" y="1491687"/>
            <a:ext cx="957300" cy="8994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0" name="Shape 1360"/>
        <p:cNvGrpSpPr/>
        <p:nvPr/>
      </p:nvGrpSpPr>
      <p:grpSpPr>
        <a:xfrm>
          <a:off x="0" y="0"/>
          <a:ext cx="0" cy="0"/>
          <a:chOff x="0" y="0"/>
          <a:chExt cx="0" cy="0"/>
        </a:xfrm>
      </p:grpSpPr>
      <p:sp>
        <p:nvSpPr>
          <p:cNvPr id="1361" name="Shape 13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362" name="Shape 1362"/>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63" name="Shape 1363"/>
          <p:cNvSpPr/>
          <p:nvPr/>
        </p:nvSpPr>
        <p:spPr>
          <a:xfrm>
            <a:off x="448493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64" name="Shape 1364"/>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365" name="Shape 1365"/>
          <p:cNvCxnSpPr>
            <a:stCxn id="1363"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366" name="Shape 1366"/>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7" name="Shape 1367"/>
          <p:cNvSpPr/>
          <p:nvPr/>
        </p:nvSpPr>
        <p:spPr>
          <a:xfrm>
            <a:off x="1992012" y="2261787"/>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8" name="Shape 1368"/>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69" name="Shape 1369"/>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370" name="Shape 1370"/>
          <p:cNvPicPr preferRelativeResize="0"/>
          <p:nvPr/>
        </p:nvPicPr>
        <p:blipFill>
          <a:blip r:embed="rId5">
            <a:alphaModFix/>
          </a:blip>
          <a:stretch>
            <a:fillRect/>
          </a:stretch>
        </p:blipFill>
        <p:spPr>
          <a:xfrm>
            <a:off x="494912" y="2551029"/>
            <a:ext cx="961625" cy="1019100"/>
          </a:xfrm>
          <a:prstGeom prst="rect">
            <a:avLst/>
          </a:prstGeom>
          <a:noFill/>
          <a:ln>
            <a:noFill/>
          </a:ln>
        </p:spPr>
      </p:pic>
      <p:cxnSp>
        <p:nvCxnSpPr>
          <p:cNvPr id="1371" name="Shape 1371"/>
          <p:cNvCxnSpPr>
            <a:endCxn id="1367" idx="4"/>
          </p:cNvCxnSpPr>
          <p:nvPr/>
        </p:nvCxnSpPr>
        <p:spPr>
          <a:xfrm rot="10800000">
            <a:off x="3392112" y="2432275"/>
            <a:ext cx="203100" cy="7200"/>
          </a:xfrm>
          <a:prstGeom prst="straightConnector1">
            <a:avLst/>
          </a:prstGeom>
          <a:noFill/>
          <a:ln cap="flat" cmpd="sng" w="9525">
            <a:solidFill>
              <a:schemeClr val="dk2"/>
            </a:solidFill>
            <a:prstDash val="solid"/>
            <a:round/>
            <a:headEnd len="lg" w="lg" type="none"/>
            <a:tailEnd len="lg" w="lg" type="triangle"/>
          </a:ln>
        </p:spPr>
      </p:cxnSp>
      <p:cxnSp>
        <p:nvCxnSpPr>
          <p:cNvPr id="1372" name="Shape 1372"/>
          <p:cNvCxnSpPr>
            <a:stCxn id="1367" idx="1"/>
          </p:cNvCxnSpPr>
          <p:nvPr/>
        </p:nvCxnSpPr>
        <p:spPr>
          <a:xfrm rot="10800000">
            <a:off x="1680012" y="2432275"/>
            <a:ext cx="312000" cy="0"/>
          </a:xfrm>
          <a:prstGeom prst="straightConnector1">
            <a:avLst/>
          </a:prstGeom>
          <a:noFill/>
          <a:ln cap="flat" cmpd="sng" w="9525">
            <a:solidFill>
              <a:schemeClr val="dk2"/>
            </a:solidFill>
            <a:prstDash val="solid"/>
            <a:round/>
            <a:headEnd len="lg" w="lg" type="none"/>
            <a:tailEnd len="lg" w="lg" type="triangle"/>
          </a:ln>
        </p:spPr>
      </p:cxnSp>
      <p:sp>
        <p:nvSpPr>
          <p:cNvPr id="1373" name="Shape 1373"/>
          <p:cNvSpPr txBox="1"/>
          <p:nvPr/>
        </p:nvSpPr>
        <p:spPr>
          <a:xfrm>
            <a:off x="2343775" y="22327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374" name="Shape 1374"/>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375" name="Shape 1375"/>
          <p:cNvCxnSpPr>
            <a:stCxn id="1366"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376" name="Shape 1376"/>
          <p:cNvCxnSpPr>
            <a:endCxn id="1366"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377" name="Shape 1377"/>
          <p:cNvCxnSpPr/>
          <p:nvPr/>
        </p:nvCxnSpPr>
        <p:spPr>
          <a:xfrm>
            <a:off x="1689512" y="1481950"/>
            <a:ext cx="1915200" cy="0"/>
          </a:xfrm>
          <a:prstGeom prst="straightConnector1">
            <a:avLst/>
          </a:prstGeom>
          <a:noFill/>
          <a:ln cap="flat" cmpd="sng" w="9525">
            <a:solidFill>
              <a:schemeClr val="dk2"/>
            </a:solidFill>
            <a:prstDash val="solid"/>
            <a:round/>
            <a:headEnd len="lg" w="lg" type="none"/>
            <a:tailEnd len="lg" w="lg" type="triangle"/>
          </a:ln>
        </p:spPr>
      </p:cxnSp>
      <p:sp>
        <p:nvSpPr>
          <p:cNvPr id="1378" name="Shape 1378"/>
          <p:cNvSpPr txBox="1"/>
          <p:nvPr/>
        </p:nvSpPr>
        <p:spPr>
          <a:xfrm>
            <a:off x="2236267" y="14502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pic>
        <p:nvPicPr>
          <p:cNvPr id="1379" name="Shape 1379"/>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380" name="Shape 1380"/>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81" name="Shape 1381"/>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382" name="Shape 1382"/>
          <p:cNvCxnSpPr>
            <a:stCxn id="1380"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383" name="Shape 1383"/>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4" name="Shape 1384"/>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5" name="Shape 1385"/>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86" name="Shape 1386"/>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387" name="Shape 1387"/>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388" name="Shape 1388"/>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389" name="Shape 1389"/>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390" name="Shape 1390"/>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391" name="Shape 1391"/>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392" name="Shape 1392"/>
          <p:cNvCxnSpPr>
            <a:stCxn id="1384"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393" name="Shape 1393"/>
          <p:cNvCxnSpPr>
            <a:stCxn id="1385"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394" name="Shape 1394"/>
          <p:cNvCxnSpPr>
            <a:endCxn id="1362"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395" name="Shape 1395"/>
          <p:cNvSpPr/>
          <p:nvPr/>
        </p:nvSpPr>
        <p:spPr>
          <a:xfrm>
            <a:off x="6758525" y="36726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6" name="Shape 1396"/>
          <p:cNvSpPr/>
          <p:nvPr/>
        </p:nvSpPr>
        <p:spPr>
          <a:xfrm>
            <a:off x="6834725" y="4129512"/>
            <a:ext cx="1603200" cy="181200"/>
          </a:xfrm>
          <a:prstGeom prst="rect">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7" name="Shape 1397"/>
          <p:cNvSpPr/>
          <p:nvPr/>
        </p:nvSpPr>
        <p:spPr>
          <a:xfrm>
            <a:off x="6834725" y="43579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8" name="Shape 1398"/>
          <p:cNvSpPr/>
          <p:nvPr/>
        </p:nvSpPr>
        <p:spPr>
          <a:xfrm>
            <a:off x="6834725" y="45863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9" name="Shape 1399"/>
          <p:cNvSpPr txBox="1"/>
          <p:nvPr/>
        </p:nvSpPr>
        <p:spPr>
          <a:xfrm>
            <a:off x="6834725" y="36852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N</a:t>
            </a:r>
          </a:p>
        </p:txBody>
      </p:sp>
      <p:cxnSp>
        <p:nvCxnSpPr>
          <p:cNvPr id="1400" name="Shape 1400"/>
          <p:cNvCxnSpPr>
            <a:stCxn id="1384" idx="1"/>
            <a:endCxn id="1362" idx="3"/>
          </p:cNvCxnSpPr>
          <p:nvPr/>
        </p:nvCxnSpPr>
        <p:spPr>
          <a:xfrm flipH="1">
            <a:off x="5373075" y="1491537"/>
            <a:ext cx="957300" cy="899700"/>
          </a:xfrm>
          <a:prstGeom prst="straightConnector1">
            <a:avLst/>
          </a:prstGeom>
          <a:noFill/>
          <a:ln cap="flat" cmpd="sng" w="38100">
            <a:solidFill>
              <a:srgbClr val="990000"/>
            </a:solidFill>
            <a:prstDash val="solid"/>
            <a:round/>
            <a:headEnd len="lg" w="lg" type="none"/>
            <a:tailEnd len="lg" w="lg"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4" name="Shape 1404"/>
        <p:cNvGrpSpPr/>
        <p:nvPr/>
      </p:nvGrpSpPr>
      <p:grpSpPr>
        <a:xfrm>
          <a:off x="0" y="0"/>
          <a:ext cx="0" cy="0"/>
          <a:chOff x="0" y="0"/>
          <a:chExt cx="0" cy="0"/>
        </a:xfrm>
      </p:grpSpPr>
      <p:sp>
        <p:nvSpPr>
          <p:cNvPr id="1405" name="Shape 14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Incoming Payments</a:t>
            </a:r>
          </a:p>
        </p:txBody>
      </p:sp>
      <p:sp>
        <p:nvSpPr>
          <p:cNvPr id="1406" name="Shape 1406"/>
          <p:cNvSpPr/>
          <p:nvPr/>
        </p:nvSpPr>
        <p:spPr>
          <a:xfrm>
            <a:off x="3599450" y="1157637"/>
            <a:ext cx="17736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407" name="Shape 1407"/>
          <p:cNvSpPr/>
          <p:nvPr/>
        </p:nvSpPr>
        <p:spPr>
          <a:xfrm>
            <a:off x="4484937" y="3803525"/>
            <a:ext cx="1051900" cy="1019100"/>
          </a:xfrm>
          <a:prstGeom prst="flowChartMagneticDisk">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08" name="Shape 1408"/>
          <p:cNvPicPr preferRelativeResize="0"/>
          <p:nvPr/>
        </p:nvPicPr>
        <p:blipFill>
          <a:blip r:embed="rId3">
            <a:alphaModFix/>
          </a:blip>
          <a:stretch>
            <a:fillRect/>
          </a:stretch>
        </p:blipFill>
        <p:spPr>
          <a:xfrm>
            <a:off x="4600000" y="3889174"/>
            <a:ext cx="821780" cy="847800"/>
          </a:xfrm>
          <a:prstGeom prst="rect">
            <a:avLst/>
          </a:prstGeom>
          <a:noFill/>
          <a:ln>
            <a:noFill/>
          </a:ln>
        </p:spPr>
      </p:pic>
      <p:cxnSp>
        <p:nvCxnSpPr>
          <p:cNvPr id="1409" name="Shape 1409"/>
          <p:cNvCxnSpPr>
            <a:stCxn id="1407" idx="1"/>
          </p:cNvCxnSpPr>
          <p:nvPr/>
        </p:nvCxnSpPr>
        <p:spPr>
          <a:xfrm rot="10800000">
            <a:off x="5010887" y="3624725"/>
            <a:ext cx="0" cy="178800"/>
          </a:xfrm>
          <a:prstGeom prst="straightConnector1">
            <a:avLst/>
          </a:prstGeom>
          <a:noFill/>
          <a:ln cap="flat" cmpd="sng" w="9525">
            <a:solidFill>
              <a:schemeClr val="dk2"/>
            </a:solidFill>
            <a:prstDash val="solid"/>
            <a:round/>
            <a:headEnd len="lg" w="lg" type="none"/>
            <a:tailEnd len="lg" w="lg" type="none"/>
          </a:ln>
        </p:spPr>
      </p:cxnSp>
      <p:sp>
        <p:nvSpPr>
          <p:cNvPr id="1410" name="Shape 1410"/>
          <p:cNvSpPr/>
          <p:nvPr/>
        </p:nvSpPr>
        <p:spPr>
          <a:xfrm>
            <a:off x="275675" y="1157825"/>
            <a:ext cx="1400100" cy="24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11" name="Shape 1411"/>
          <p:cNvPicPr preferRelativeResize="0"/>
          <p:nvPr/>
        </p:nvPicPr>
        <p:blipFill>
          <a:blip r:embed="rId4">
            <a:alphaModFix/>
          </a:blip>
          <a:stretch>
            <a:fillRect/>
          </a:stretch>
        </p:blipFill>
        <p:spPr>
          <a:xfrm>
            <a:off x="388075" y="1266850"/>
            <a:ext cx="1175300" cy="1175300"/>
          </a:xfrm>
          <a:prstGeom prst="rect">
            <a:avLst/>
          </a:prstGeom>
          <a:noFill/>
          <a:ln>
            <a:noFill/>
          </a:ln>
        </p:spPr>
      </p:pic>
      <p:pic>
        <p:nvPicPr>
          <p:cNvPr id="1412" name="Shape 1412"/>
          <p:cNvPicPr preferRelativeResize="0"/>
          <p:nvPr/>
        </p:nvPicPr>
        <p:blipFill>
          <a:blip r:embed="rId5">
            <a:alphaModFix/>
          </a:blip>
          <a:stretch>
            <a:fillRect/>
          </a:stretch>
        </p:blipFill>
        <p:spPr>
          <a:xfrm>
            <a:off x="494912" y="2551029"/>
            <a:ext cx="961625" cy="1019100"/>
          </a:xfrm>
          <a:prstGeom prst="rect">
            <a:avLst/>
          </a:prstGeom>
          <a:noFill/>
          <a:ln>
            <a:noFill/>
          </a:ln>
        </p:spPr>
      </p:pic>
      <p:pic>
        <p:nvPicPr>
          <p:cNvPr id="1413" name="Shape 1413"/>
          <p:cNvPicPr preferRelativeResize="0"/>
          <p:nvPr/>
        </p:nvPicPr>
        <p:blipFill>
          <a:blip r:embed="rId6">
            <a:alphaModFix/>
          </a:blip>
          <a:stretch>
            <a:fillRect/>
          </a:stretch>
        </p:blipFill>
        <p:spPr>
          <a:xfrm>
            <a:off x="3730862" y="1746462"/>
            <a:ext cx="1495150" cy="1289266"/>
          </a:xfrm>
          <a:prstGeom prst="rect">
            <a:avLst/>
          </a:prstGeom>
          <a:noFill/>
          <a:ln>
            <a:noFill/>
          </a:ln>
        </p:spPr>
      </p:pic>
      <p:sp>
        <p:nvSpPr>
          <p:cNvPr id="1414" name="Shape 1414"/>
          <p:cNvSpPr/>
          <p:nvPr/>
        </p:nvSpPr>
        <p:spPr>
          <a:xfrm>
            <a:off x="3392125" y="3803525"/>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15" name="Shape 1415"/>
          <p:cNvPicPr preferRelativeResize="0"/>
          <p:nvPr/>
        </p:nvPicPr>
        <p:blipFill>
          <a:blip r:embed="rId7">
            <a:alphaModFix/>
          </a:blip>
          <a:stretch>
            <a:fillRect/>
          </a:stretch>
        </p:blipFill>
        <p:spPr>
          <a:xfrm rot="5400000">
            <a:off x="3483124" y="4110074"/>
            <a:ext cx="837100" cy="406000"/>
          </a:xfrm>
          <a:prstGeom prst="rect">
            <a:avLst/>
          </a:prstGeom>
          <a:noFill/>
          <a:ln>
            <a:noFill/>
          </a:ln>
        </p:spPr>
      </p:pic>
      <p:cxnSp>
        <p:nvCxnSpPr>
          <p:cNvPr id="1416" name="Shape 1416"/>
          <p:cNvCxnSpPr>
            <a:stCxn id="1414" idx="0"/>
          </p:cNvCxnSpPr>
          <p:nvPr/>
        </p:nvCxnSpPr>
        <p:spPr>
          <a:xfrm rot="10800000">
            <a:off x="3901675" y="3624725"/>
            <a:ext cx="0" cy="178800"/>
          </a:xfrm>
          <a:prstGeom prst="straightConnector1">
            <a:avLst/>
          </a:prstGeom>
          <a:noFill/>
          <a:ln cap="flat" cmpd="sng" w="9525">
            <a:solidFill>
              <a:schemeClr val="dk2"/>
            </a:solidFill>
            <a:prstDash val="solid"/>
            <a:round/>
            <a:headEnd len="lg" w="lg" type="none"/>
            <a:tailEnd len="lg" w="lg" type="none"/>
          </a:ln>
        </p:spPr>
      </p:cxnSp>
      <p:sp>
        <p:nvSpPr>
          <p:cNvPr id="1417" name="Shape 1417"/>
          <p:cNvSpPr/>
          <p:nvPr/>
        </p:nvSpPr>
        <p:spPr>
          <a:xfrm>
            <a:off x="7665200" y="445025"/>
            <a:ext cx="1153439" cy="309765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18" name="Shape 1418"/>
          <p:cNvSpPr/>
          <p:nvPr/>
        </p:nvSpPr>
        <p:spPr>
          <a:xfrm>
            <a:off x="6330375" y="981987"/>
            <a:ext cx="1019100" cy="1019100"/>
          </a:xfrm>
          <a:prstGeom prst="roundRect">
            <a:avLst>
              <a:gd fmla="val 16667" name="adj"/>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19" name="Shape 1419"/>
          <p:cNvSpPr/>
          <p:nvPr/>
        </p:nvSpPr>
        <p:spPr>
          <a:xfrm>
            <a:off x="6330375" y="2266087"/>
            <a:ext cx="1019100" cy="101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20" name="Shape 1420"/>
          <p:cNvPicPr preferRelativeResize="0"/>
          <p:nvPr/>
        </p:nvPicPr>
        <p:blipFill>
          <a:blip r:embed="rId8">
            <a:alphaModFix/>
          </a:blip>
          <a:stretch>
            <a:fillRect/>
          </a:stretch>
        </p:blipFill>
        <p:spPr>
          <a:xfrm>
            <a:off x="6429037" y="1080662"/>
            <a:ext cx="821775" cy="821775"/>
          </a:xfrm>
          <a:prstGeom prst="rect">
            <a:avLst/>
          </a:prstGeom>
          <a:noFill/>
          <a:ln>
            <a:noFill/>
          </a:ln>
        </p:spPr>
      </p:pic>
      <p:pic>
        <p:nvPicPr>
          <p:cNvPr id="1421" name="Shape 1421"/>
          <p:cNvPicPr preferRelativeResize="0"/>
          <p:nvPr/>
        </p:nvPicPr>
        <p:blipFill>
          <a:blip r:embed="rId8">
            <a:alphaModFix/>
          </a:blip>
          <a:stretch>
            <a:fillRect/>
          </a:stretch>
        </p:blipFill>
        <p:spPr>
          <a:xfrm>
            <a:off x="6429037" y="2364750"/>
            <a:ext cx="821775" cy="821775"/>
          </a:xfrm>
          <a:prstGeom prst="rect">
            <a:avLst/>
          </a:prstGeom>
          <a:noFill/>
          <a:ln>
            <a:noFill/>
          </a:ln>
        </p:spPr>
      </p:pic>
      <p:pic>
        <p:nvPicPr>
          <p:cNvPr id="1422" name="Shape 1422"/>
          <p:cNvPicPr preferRelativeResize="0"/>
          <p:nvPr/>
        </p:nvPicPr>
        <p:blipFill>
          <a:blip r:embed="rId8">
            <a:alphaModFix/>
          </a:blip>
          <a:stretch>
            <a:fillRect/>
          </a:stretch>
        </p:blipFill>
        <p:spPr>
          <a:xfrm>
            <a:off x="8199443" y="981993"/>
            <a:ext cx="406100" cy="406100"/>
          </a:xfrm>
          <a:prstGeom prst="rect">
            <a:avLst/>
          </a:prstGeom>
          <a:noFill/>
          <a:ln>
            <a:noFill/>
          </a:ln>
        </p:spPr>
      </p:pic>
      <p:pic>
        <p:nvPicPr>
          <p:cNvPr id="1423" name="Shape 1423"/>
          <p:cNvPicPr preferRelativeResize="0"/>
          <p:nvPr/>
        </p:nvPicPr>
        <p:blipFill>
          <a:blip r:embed="rId8">
            <a:alphaModFix/>
          </a:blip>
          <a:stretch>
            <a:fillRect/>
          </a:stretch>
        </p:blipFill>
        <p:spPr>
          <a:xfrm>
            <a:off x="8199443" y="1998431"/>
            <a:ext cx="406100" cy="406100"/>
          </a:xfrm>
          <a:prstGeom prst="rect">
            <a:avLst/>
          </a:prstGeom>
          <a:noFill/>
          <a:ln>
            <a:noFill/>
          </a:ln>
        </p:spPr>
      </p:pic>
      <p:pic>
        <p:nvPicPr>
          <p:cNvPr id="1424" name="Shape 1424"/>
          <p:cNvPicPr preferRelativeResize="0"/>
          <p:nvPr/>
        </p:nvPicPr>
        <p:blipFill>
          <a:blip r:embed="rId8">
            <a:alphaModFix/>
          </a:blip>
          <a:stretch>
            <a:fillRect/>
          </a:stretch>
        </p:blipFill>
        <p:spPr>
          <a:xfrm>
            <a:off x="7835368" y="2572606"/>
            <a:ext cx="406100" cy="406100"/>
          </a:xfrm>
          <a:prstGeom prst="rect">
            <a:avLst/>
          </a:prstGeom>
          <a:noFill/>
          <a:ln>
            <a:noFill/>
          </a:ln>
        </p:spPr>
      </p:pic>
      <p:pic>
        <p:nvPicPr>
          <p:cNvPr id="1425" name="Shape 1425"/>
          <p:cNvPicPr preferRelativeResize="0"/>
          <p:nvPr/>
        </p:nvPicPr>
        <p:blipFill>
          <a:blip r:embed="rId8">
            <a:alphaModFix/>
          </a:blip>
          <a:stretch>
            <a:fillRect/>
          </a:stretch>
        </p:blipFill>
        <p:spPr>
          <a:xfrm>
            <a:off x="7800018" y="1490206"/>
            <a:ext cx="406100" cy="406100"/>
          </a:xfrm>
          <a:prstGeom prst="rect">
            <a:avLst/>
          </a:prstGeom>
          <a:noFill/>
          <a:ln>
            <a:noFill/>
          </a:ln>
        </p:spPr>
      </p:pic>
      <p:cxnSp>
        <p:nvCxnSpPr>
          <p:cNvPr id="1426" name="Shape 1426"/>
          <p:cNvCxnSpPr>
            <a:stCxn id="1418" idx="3"/>
          </p:cNvCxnSpPr>
          <p:nvPr/>
        </p:nvCxnSpPr>
        <p:spPr>
          <a:xfrm>
            <a:off x="7349475" y="1491537"/>
            <a:ext cx="351900" cy="92400"/>
          </a:xfrm>
          <a:prstGeom prst="straightConnector1">
            <a:avLst/>
          </a:prstGeom>
          <a:noFill/>
          <a:ln cap="flat" cmpd="sng" w="38100">
            <a:solidFill>
              <a:srgbClr val="990000"/>
            </a:solidFill>
            <a:prstDash val="solid"/>
            <a:round/>
            <a:headEnd len="lg" w="lg" type="none"/>
            <a:tailEnd len="lg" w="lg" type="none"/>
          </a:ln>
        </p:spPr>
      </p:cxnSp>
      <p:cxnSp>
        <p:nvCxnSpPr>
          <p:cNvPr id="1427" name="Shape 1427"/>
          <p:cNvCxnSpPr>
            <a:stCxn id="1419" idx="3"/>
          </p:cNvCxnSpPr>
          <p:nvPr/>
        </p:nvCxnSpPr>
        <p:spPr>
          <a:xfrm flipH="1" rot="10800000">
            <a:off x="7349475" y="2519737"/>
            <a:ext cx="337500" cy="255900"/>
          </a:xfrm>
          <a:prstGeom prst="straightConnector1">
            <a:avLst/>
          </a:prstGeom>
          <a:noFill/>
          <a:ln cap="flat" cmpd="sng" w="9525">
            <a:solidFill>
              <a:schemeClr val="dk2"/>
            </a:solidFill>
            <a:prstDash val="solid"/>
            <a:round/>
            <a:headEnd len="lg" w="lg" type="none"/>
            <a:tailEnd len="lg" w="lg" type="none"/>
          </a:ln>
        </p:spPr>
      </p:cxnSp>
      <p:cxnSp>
        <p:nvCxnSpPr>
          <p:cNvPr id="1428" name="Shape 1428"/>
          <p:cNvCxnSpPr>
            <a:endCxn id="1406" idx="3"/>
          </p:cNvCxnSpPr>
          <p:nvPr/>
        </p:nvCxnSpPr>
        <p:spPr>
          <a:xfrm rot="10800000">
            <a:off x="5373050" y="2391087"/>
            <a:ext cx="957300" cy="384600"/>
          </a:xfrm>
          <a:prstGeom prst="straightConnector1">
            <a:avLst/>
          </a:prstGeom>
          <a:noFill/>
          <a:ln cap="flat" cmpd="sng" w="9525">
            <a:solidFill>
              <a:schemeClr val="dk2"/>
            </a:solidFill>
            <a:prstDash val="solid"/>
            <a:round/>
            <a:headEnd len="lg" w="lg" type="none"/>
            <a:tailEnd len="lg" w="lg" type="none"/>
          </a:ln>
        </p:spPr>
      </p:cxnSp>
      <p:sp>
        <p:nvSpPr>
          <p:cNvPr id="1429" name="Shape 1429"/>
          <p:cNvSpPr/>
          <p:nvPr/>
        </p:nvSpPr>
        <p:spPr>
          <a:xfrm>
            <a:off x="6758525" y="3672662"/>
            <a:ext cx="1755600" cy="1160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0" name="Shape 1430"/>
          <p:cNvSpPr/>
          <p:nvPr/>
        </p:nvSpPr>
        <p:spPr>
          <a:xfrm>
            <a:off x="6834725" y="4129512"/>
            <a:ext cx="1603200" cy="181200"/>
          </a:xfrm>
          <a:prstGeom prst="rect">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1" name="Shape 1431"/>
          <p:cNvSpPr/>
          <p:nvPr/>
        </p:nvSpPr>
        <p:spPr>
          <a:xfrm>
            <a:off x="6834725" y="4357950"/>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2" name="Shape 1432"/>
          <p:cNvSpPr/>
          <p:nvPr/>
        </p:nvSpPr>
        <p:spPr>
          <a:xfrm>
            <a:off x="6834725" y="4586387"/>
            <a:ext cx="1603200" cy="18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3" name="Shape 1433"/>
          <p:cNvSpPr txBox="1"/>
          <p:nvPr/>
        </p:nvSpPr>
        <p:spPr>
          <a:xfrm>
            <a:off x="6834725" y="3685225"/>
            <a:ext cx="1603200" cy="268500"/>
          </a:xfrm>
          <a:prstGeom prst="rect">
            <a:avLst/>
          </a:prstGeom>
          <a:noFill/>
          <a:ln>
            <a:noFill/>
          </a:ln>
        </p:spPr>
        <p:txBody>
          <a:bodyPr anchorCtr="0" anchor="t" bIns="91425" lIns="91425" rIns="91425" tIns="91425">
            <a:noAutofit/>
          </a:bodyPr>
          <a:lstStyle/>
          <a:p>
            <a:pPr lvl="0" rtl="0" algn="ctr">
              <a:spcBef>
                <a:spcPts val="0"/>
              </a:spcBef>
              <a:buNone/>
            </a:pPr>
            <a:r>
              <a:rPr lang="en" sz="1800"/>
              <a:t>Block N+2</a:t>
            </a:r>
          </a:p>
        </p:txBody>
      </p:sp>
      <p:cxnSp>
        <p:nvCxnSpPr>
          <p:cNvPr id="1434" name="Shape 1434"/>
          <p:cNvCxnSpPr>
            <a:stCxn id="1418" idx="1"/>
            <a:endCxn id="1406" idx="3"/>
          </p:cNvCxnSpPr>
          <p:nvPr/>
        </p:nvCxnSpPr>
        <p:spPr>
          <a:xfrm flipH="1">
            <a:off x="5373075" y="1491537"/>
            <a:ext cx="957300" cy="899700"/>
          </a:xfrm>
          <a:prstGeom prst="straightConnector1">
            <a:avLst/>
          </a:prstGeom>
          <a:noFill/>
          <a:ln cap="flat" cmpd="sng" w="38100">
            <a:solidFill>
              <a:srgbClr val="990000"/>
            </a:solidFill>
            <a:prstDash val="solid"/>
            <a:round/>
            <a:headEnd len="lg" w="lg" type="none"/>
            <a:tailEnd len="lg" w="lg" type="triangle"/>
          </a:ln>
        </p:spPr>
      </p:cxnSp>
      <p:sp>
        <p:nvSpPr>
          <p:cNvPr id="1435" name="Shape 1435"/>
          <p:cNvSpPr/>
          <p:nvPr/>
        </p:nvSpPr>
        <p:spPr>
          <a:xfrm flipH="1">
            <a:off x="2001512" y="3147900"/>
            <a:ext cx="1400100" cy="340975"/>
          </a:xfrm>
          <a:prstGeom prst="flowChartMagneticDrum">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6" name="Shape 1436"/>
          <p:cNvSpPr txBox="1"/>
          <p:nvPr/>
        </p:nvSpPr>
        <p:spPr>
          <a:xfrm>
            <a:off x="2515525" y="3115275"/>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cxnSp>
        <p:nvCxnSpPr>
          <p:cNvPr id="1437" name="Shape 1437"/>
          <p:cNvCxnSpPr>
            <a:stCxn id="1435" idx="1"/>
          </p:cNvCxnSpPr>
          <p:nvPr/>
        </p:nvCxnSpPr>
        <p:spPr>
          <a:xfrm>
            <a:off x="3401612" y="3318387"/>
            <a:ext cx="203100" cy="0"/>
          </a:xfrm>
          <a:prstGeom prst="straightConnector1">
            <a:avLst/>
          </a:prstGeom>
          <a:noFill/>
          <a:ln cap="flat" cmpd="sng" w="9525">
            <a:solidFill>
              <a:schemeClr val="dk2"/>
            </a:solidFill>
            <a:prstDash val="solid"/>
            <a:round/>
            <a:headEnd len="lg" w="lg" type="none"/>
            <a:tailEnd len="lg" w="lg" type="triangle"/>
          </a:ln>
        </p:spPr>
      </p:cxnSp>
      <p:cxnSp>
        <p:nvCxnSpPr>
          <p:cNvPr id="1438" name="Shape 1438"/>
          <p:cNvCxnSpPr>
            <a:endCxn id="1435" idx="4"/>
          </p:cNvCxnSpPr>
          <p:nvPr/>
        </p:nvCxnSpPr>
        <p:spPr>
          <a:xfrm flipH="1" rot="10800000">
            <a:off x="1689512" y="3318387"/>
            <a:ext cx="312000" cy="5400"/>
          </a:xfrm>
          <a:prstGeom prst="straightConnector1">
            <a:avLst/>
          </a:prstGeom>
          <a:noFill/>
          <a:ln cap="flat" cmpd="sng" w="9525">
            <a:solidFill>
              <a:schemeClr val="dk2"/>
            </a:solidFill>
            <a:prstDash val="solid"/>
            <a:round/>
            <a:headEnd len="lg" w="lg" type="none"/>
            <a:tailEnd len="lg" w="lg" type="triangle"/>
          </a:ln>
        </p:spPr>
      </p:cxnSp>
      <p:cxnSp>
        <p:nvCxnSpPr>
          <p:cNvPr id="1439" name="Shape 1439"/>
          <p:cNvCxnSpPr/>
          <p:nvPr/>
        </p:nvCxnSpPr>
        <p:spPr>
          <a:xfrm>
            <a:off x="1689512" y="1634250"/>
            <a:ext cx="1915200" cy="0"/>
          </a:xfrm>
          <a:prstGeom prst="straightConnector1">
            <a:avLst/>
          </a:prstGeom>
          <a:noFill/>
          <a:ln cap="flat" cmpd="sng" w="38100">
            <a:solidFill>
              <a:srgbClr val="990000"/>
            </a:solidFill>
            <a:prstDash val="solid"/>
            <a:round/>
            <a:headEnd len="lg" w="lg" type="none"/>
            <a:tailEnd len="lg" w="lg" type="triangle"/>
          </a:ln>
        </p:spPr>
      </p:cxnSp>
      <p:sp>
        <p:nvSpPr>
          <p:cNvPr id="1440" name="Shape 1440"/>
          <p:cNvSpPr txBox="1"/>
          <p:nvPr/>
        </p:nvSpPr>
        <p:spPr>
          <a:xfrm>
            <a:off x="2236267" y="1602587"/>
            <a:ext cx="821700" cy="406200"/>
          </a:xfrm>
          <a:prstGeom prst="rect">
            <a:avLst/>
          </a:prstGeom>
          <a:noFill/>
          <a:ln>
            <a:noFill/>
          </a:ln>
        </p:spPr>
        <p:txBody>
          <a:bodyPr anchorCtr="0" anchor="t" bIns="91425" lIns="91425" rIns="91425" tIns="91425">
            <a:noAutofit/>
          </a:bodyPr>
          <a:lstStyle/>
          <a:p>
            <a:pPr lvl="0" rtl="0">
              <a:spcBef>
                <a:spcPts val="0"/>
              </a:spcBef>
              <a:buNone/>
            </a:pPr>
            <a:r>
              <a:rPr lang="en"/>
              <a:t>HTTP</a:t>
            </a:r>
          </a:p>
        </p:txBody>
      </p:sp>
      <p:sp>
        <p:nvSpPr>
          <p:cNvPr id="1441" name="Shape 1441"/>
          <p:cNvSpPr txBox="1"/>
          <p:nvPr/>
        </p:nvSpPr>
        <p:spPr>
          <a:xfrm>
            <a:off x="1651225" y="1196400"/>
            <a:ext cx="2301600" cy="406200"/>
          </a:xfrm>
          <a:prstGeom prst="rect">
            <a:avLst/>
          </a:prstGeom>
          <a:noFill/>
          <a:ln>
            <a:noFill/>
          </a:ln>
        </p:spPr>
        <p:txBody>
          <a:bodyPr anchorCtr="0" anchor="t" bIns="91425" lIns="91425" rIns="91425" tIns="91425">
            <a:noAutofit/>
          </a:bodyPr>
          <a:lstStyle/>
          <a:p>
            <a:pPr lvl="0" rtl="0">
              <a:spcBef>
                <a:spcPts val="0"/>
              </a:spcBef>
              <a:buNone/>
            </a:pPr>
            <a:r>
              <a:rPr lang="en">
                <a:solidFill>
                  <a:srgbClr val="990000"/>
                </a:solidFill>
                <a:latin typeface="Courier New"/>
                <a:ea typeface="Courier New"/>
                <a:cs typeface="Courier New"/>
                <a:sym typeface="Courier New"/>
              </a:rPr>
              <a:t>GET /payments/:id</a:t>
            </a:r>
          </a:p>
        </p:txBody>
      </p:sp>
      <p:sp>
        <p:nvSpPr>
          <p:cNvPr id="1442" name="Shape 1442"/>
          <p:cNvSpPr/>
          <p:nvPr/>
        </p:nvSpPr>
        <p:spPr>
          <a:xfrm>
            <a:off x="1992012" y="2414087"/>
            <a:ext cx="1400100" cy="340975"/>
          </a:xfrm>
          <a:prstGeom prst="flowChartMagneticDrum">
            <a:avLst/>
          </a:prstGeom>
          <a:solidFill>
            <a:schemeClr val="lt2"/>
          </a:solidFill>
          <a:ln cap="flat" cmpd="sng" w="38100">
            <a:solidFill>
              <a:srgbClr val="99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443" name="Shape 1443"/>
          <p:cNvCxnSpPr>
            <a:endCxn id="1442" idx="4"/>
          </p:cNvCxnSpPr>
          <p:nvPr/>
        </p:nvCxnSpPr>
        <p:spPr>
          <a:xfrm rot="10800000">
            <a:off x="3392112" y="2584575"/>
            <a:ext cx="203100" cy="7200"/>
          </a:xfrm>
          <a:prstGeom prst="straightConnector1">
            <a:avLst/>
          </a:prstGeom>
          <a:noFill/>
          <a:ln cap="flat" cmpd="sng" w="9525">
            <a:solidFill>
              <a:srgbClr val="990000"/>
            </a:solidFill>
            <a:prstDash val="solid"/>
            <a:round/>
            <a:headEnd len="lg" w="lg" type="none"/>
            <a:tailEnd len="lg" w="lg" type="triangle"/>
          </a:ln>
        </p:spPr>
      </p:cxnSp>
      <p:cxnSp>
        <p:nvCxnSpPr>
          <p:cNvPr id="1444" name="Shape 1444"/>
          <p:cNvCxnSpPr>
            <a:stCxn id="1442" idx="1"/>
          </p:cNvCxnSpPr>
          <p:nvPr/>
        </p:nvCxnSpPr>
        <p:spPr>
          <a:xfrm rot="10800000">
            <a:off x="1680012" y="2584575"/>
            <a:ext cx="312000" cy="0"/>
          </a:xfrm>
          <a:prstGeom prst="straightConnector1">
            <a:avLst/>
          </a:prstGeom>
          <a:noFill/>
          <a:ln cap="flat" cmpd="sng" w="9525">
            <a:solidFill>
              <a:srgbClr val="990000"/>
            </a:solidFill>
            <a:prstDash val="solid"/>
            <a:round/>
            <a:headEnd len="lg" w="lg" type="none"/>
            <a:tailEnd len="lg" w="lg" type="triangle"/>
          </a:ln>
        </p:spPr>
      </p:cxnSp>
      <p:sp>
        <p:nvSpPr>
          <p:cNvPr id="1445" name="Shape 1445"/>
          <p:cNvSpPr txBox="1"/>
          <p:nvPr/>
        </p:nvSpPr>
        <p:spPr>
          <a:xfrm>
            <a:off x="2343775" y="2385087"/>
            <a:ext cx="573000" cy="406200"/>
          </a:xfrm>
          <a:prstGeom prst="rect">
            <a:avLst/>
          </a:prstGeom>
          <a:noFill/>
          <a:ln>
            <a:noFill/>
          </a:ln>
        </p:spPr>
        <p:txBody>
          <a:bodyPr anchorCtr="0" anchor="t" bIns="91425" lIns="91425" rIns="91425" tIns="91425">
            <a:noAutofit/>
          </a:bodyPr>
          <a:lstStyle/>
          <a:p>
            <a:pPr lvl="0" rtl="0">
              <a:spcBef>
                <a:spcPts val="0"/>
              </a:spcBef>
              <a:buNone/>
            </a:pPr>
            <a:r>
              <a:rPr lang="en"/>
              <a:t>SQS</a:t>
            </a:r>
          </a:p>
        </p:txBody>
      </p:sp>
      <p:sp>
        <p:nvSpPr>
          <p:cNvPr id="1446" name="Shape 1446"/>
          <p:cNvSpPr txBox="1"/>
          <p:nvPr/>
        </p:nvSpPr>
        <p:spPr>
          <a:xfrm>
            <a:off x="1680000" y="2023162"/>
            <a:ext cx="1915200" cy="4062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990000"/>
                </a:solidFill>
                <a:latin typeface="Courier New"/>
                <a:ea typeface="Courier New"/>
                <a:cs typeface="Courier New"/>
                <a:sym typeface="Courier New"/>
              </a:rPr>
              <a:t>payment_update</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0" name="Shape 1450"/>
        <p:cNvGrpSpPr/>
        <p:nvPr/>
      </p:nvGrpSpPr>
      <p:grpSpPr>
        <a:xfrm>
          <a:off x="0" y="0"/>
          <a:ext cx="0" cy="0"/>
          <a:chOff x="0" y="0"/>
          <a:chExt cx="0" cy="0"/>
        </a:xfrm>
      </p:grpSpPr>
      <p:sp>
        <p:nvSpPr>
          <p:cNvPr id="1451" name="Shape 145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200"/>
              <a:t>Wallace Details</a:t>
            </a:r>
          </a:p>
        </p:txBody>
      </p:sp>
      <p:sp>
        <p:nvSpPr>
          <p:cNvPr id="1452" name="Shape 1452"/>
          <p:cNvSpPr txBox="1"/>
          <p:nvPr>
            <p:ph idx="1" type="body"/>
          </p:nvPr>
        </p:nvSpPr>
        <p:spPr>
          <a:xfrm>
            <a:off x="311700" y="1152475"/>
            <a:ext cx="8520600" cy="3416400"/>
          </a:xfrm>
          <a:prstGeom prst="rect">
            <a:avLst/>
          </a:prstGeom>
          <a:ln>
            <a:noFill/>
          </a:ln>
        </p:spPr>
        <p:txBody>
          <a:bodyPr anchorCtr="0" anchor="t" bIns="91425" lIns="91425" rIns="91425" tIns="91425">
            <a:noAutofit/>
          </a:bodyPr>
          <a:lstStyle/>
          <a:p>
            <a:pPr indent="-406400" lvl="0" marL="457200" rtl="0">
              <a:lnSpc>
                <a:spcPct val="100000"/>
              </a:lnSpc>
              <a:spcBef>
                <a:spcPts val="0"/>
              </a:spcBef>
              <a:spcAft>
                <a:spcPts val="0"/>
              </a:spcAft>
              <a:buSzPct val="100000"/>
              <a:buChar char="-"/>
            </a:pPr>
            <a:r>
              <a:rPr lang="en" sz="2800"/>
              <a:t>Transaction generation/UTXO selection</a:t>
            </a:r>
          </a:p>
          <a:p>
            <a:pPr indent="-406400" lvl="0" marL="457200" rtl="0">
              <a:lnSpc>
                <a:spcPct val="100000"/>
              </a:lnSpc>
              <a:spcBef>
                <a:spcPts val="0"/>
              </a:spcBef>
              <a:spcAft>
                <a:spcPts val="0"/>
              </a:spcAft>
              <a:buSzPct val="100000"/>
              <a:buChar char="-"/>
            </a:pPr>
            <a:r>
              <a:rPr lang="en" sz="2800"/>
              <a:t>Maintains separate pool of online &amp; offline funds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6" name="Shape 1456"/>
        <p:cNvGrpSpPr/>
        <p:nvPr/>
      </p:nvGrpSpPr>
      <p:grpSpPr>
        <a:xfrm>
          <a:off x="0" y="0"/>
          <a:ext cx="0" cy="0"/>
          <a:chOff x="0" y="0"/>
          <a:chExt cx="0" cy="0"/>
        </a:xfrm>
      </p:grpSpPr>
      <p:sp>
        <p:nvSpPr>
          <p:cNvPr id="1457" name="Shape 14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Recap</a:t>
            </a:r>
          </a:p>
        </p:txBody>
      </p:sp>
      <p:sp>
        <p:nvSpPr>
          <p:cNvPr id="1458" name="Shape 145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lnSpc>
                <a:spcPct val="100000"/>
              </a:lnSpc>
              <a:spcBef>
                <a:spcPts val="0"/>
              </a:spcBef>
              <a:spcAft>
                <a:spcPts val="1000"/>
              </a:spcAft>
              <a:buSzPct val="100000"/>
              <a:buChar char="-"/>
            </a:pPr>
            <a:r>
              <a:rPr lang="en" sz="2800"/>
              <a:t>How blockchain integrations differ from banking integrations</a:t>
            </a:r>
          </a:p>
          <a:p>
            <a:pPr indent="-406400" lvl="0" marL="457200" rtl="0">
              <a:lnSpc>
                <a:spcPct val="100000"/>
              </a:lnSpc>
              <a:spcBef>
                <a:spcPts val="0"/>
              </a:spcBef>
              <a:spcAft>
                <a:spcPts val="1000"/>
              </a:spcAft>
              <a:buSzPct val="100000"/>
              <a:buChar char="-"/>
            </a:pPr>
            <a:r>
              <a:rPr lang="en" sz="2800"/>
              <a:t>Evolution of Coinbase payments towards a unified architecture</a:t>
            </a:r>
          </a:p>
          <a:p>
            <a:pPr indent="-406400" lvl="0" marL="457200" rtl="0">
              <a:lnSpc>
                <a:spcPct val="100000"/>
              </a:lnSpc>
              <a:spcBef>
                <a:spcPts val="0"/>
              </a:spcBef>
              <a:spcAft>
                <a:spcPts val="1000"/>
              </a:spcAft>
              <a:buSzPct val="100000"/>
              <a:buChar char="-"/>
            </a:pPr>
            <a:r>
              <a:rPr lang="en" sz="2800"/>
              <a:t>Polymorphic service interface using an abstraction of payments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2" name="Shape 1462"/>
        <p:cNvGrpSpPr/>
        <p:nvPr/>
      </p:nvGrpSpPr>
      <p:grpSpPr>
        <a:xfrm>
          <a:off x="0" y="0"/>
          <a:ext cx="0" cy="0"/>
          <a:chOff x="0" y="0"/>
          <a:chExt cx="0" cy="0"/>
        </a:xfrm>
      </p:grpSpPr>
      <p:sp>
        <p:nvSpPr>
          <p:cNvPr id="1463" name="Shape 14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Ongoing &amp; Future Work</a:t>
            </a:r>
          </a:p>
        </p:txBody>
      </p:sp>
      <p:sp>
        <p:nvSpPr>
          <p:cNvPr id="1464" name="Shape 1464"/>
          <p:cNvSpPr txBox="1"/>
          <p:nvPr>
            <p:ph idx="1" type="body"/>
          </p:nvPr>
        </p:nvSpPr>
        <p:spPr>
          <a:xfrm>
            <a:off x="311700" y="1152475"/>
            <a:ext cx="8520600" cy="2286300"/>
          </a:xfrm>
          <a:prstGeom prst="rect">
            <a:avLst/>
          </a:prstGeom>
        </p:spPr>
        <p:txBody>
          <a:bodyPr anchorCtr="0" anchor="t" bIns="91425" lIns="91425" rIns="91425" tIns="91425">
            <a:noAutofit/>
          </a:bodyPr>
          <a:lstStyle/>
          <a:p>
            <a:pPr indent="-406400" lvl="0" marL="457200" rtl="0">
              <a:spcBef>
                <a:spcPts val="0"/>
              </a:spcBef>
              <a:spcAft>
                <a:spcPts val="1000"/>
              </a:spcAft>
              <a:buSzPct val="100000"/>
              <a:buChar char="-"/>
            </a:pPr>
            <a:r>
              <a:rPr lang="en" sz="2800"/>
              <a:t>Rearchitecture of existing integrations around new abstraction</a:t>
            </a:r>
          </a:p>
          <a:p>
            <a:pPr indent="-406400" lvl="0" marL="457200" rtl="0">
              <a:spcBef>
                <a:spcPts val="0"/>
              </a:spcBef>
              <a:spcAft>
                <a:spcPts val="1000"/>
              </a:spcAft>
              <a:buSzPct val="100000"/>
              <a:buChar char="-"/>
            </a:pPr>
            <a:r>
              <a:rPr lang="en" sz="2800"/>
              <a:t>Migration of internal accounting to a microservice</a:t>
            </a:r>
          </a:p>
          <a:p>
            <a:pPr indent="-406400" lvl="0" marL="457200" rtl="0">
              <a:spcBef>
                <a:spcPts val="0"/>
              </a:spcBef>
              <a:spcAft>
                <a:spcPts val="1000"/>
              </a:spcAft>
              <a:buSzPct val="100000"/>
              <a:buChar char="-"/>
            </a:pPr>
            <a:r>
              <a:rPr lang="en" sz="2800"/>
              <a:t>Dedicated microservice for core transaction processing</a:t>
            </a:r>
          </a:p>
          <a:p>
            <a:pPr lvl="0">
              <a:spcBef>
                <a:spcPts val="0"/>
              </a:spcBef>
              <a:spcAft>
                <a:spcPts val="1000"/>
              </a:spcAft>
              <a:buNone/>
            </a:pPr>
            <a:r>
              <a:t/>
            </a:r>
            <a:endParaRPr sz="2800"/>
          </a:p>
        </p:txBody>
      </p:sp>
      <p:sp>
        <p:nvSpPr>
          <p:cNvPr id="1465" name="Shape 1465"/>
          <p:cNvSpPr txBox="1"/>
          <p:nvPr>
            <p:ph idx="1" type="body"/>
          </p:nvPr>
        </p:nvSpPr>
        <p:spPr>
          <a:xfrm>
            <a:off x="456850" y="4248325"/>
            <a:ext cx="8520600" cy="572700"/>
          </a:xfrm>
          <a:prstGeom prst="rect">
            <a:avLst/>
          </a:prstGeom>
        </p:spPr>
        <p:txBody>
          <a:bodyPr anchorCtr="0" anchor="t" bIns="91425" lIns="91425" rIns="91425" tIns="91425">
            <a:noAutofit/>
          </a:bodyPr>
          <a:lstStyle/>
          <a:p>
            <a:pPr lvl="0" rtl="0">
              <a:spcBef>
                <a:spcPts val="0"/>
              </a:spcBef>
              <a:spcAft>
                <a:spcPts val="1000"/>
              </a:spcAft>
              <a:buNone/>
            </a:pPr>
            <a:r>
              <a:rPr lang="en" sz="2800"/>
              <a:t>We would love your help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32</a:t>
            </a:r>
            <a:r>
              <a:rPr lang="en" sz="3200"/>
              <a:t> Countries</a:t>
            </a:r>
          </a:p>
        </p:txBody>
      </p:sp>
      <p:pic>
        <p:nvPicPr>
          <p:cNvPr id="128" name="Shape 128"/>
          <p:cNvPicPr preferRelativeResize="0"/>
          <p:nvPr/>
        </p:nvPicPr>
        <p:blipFill>
          <a:blip r:embed="rId3">
            <a:alphaModFix/>
          </a:blip>
          <a:stretch>
            <a:fillRect/>
          </a:stretch>
        </p:blipFill>
        <p:spPr>
          <a:xfrm>
            <a:off x="311700" y="1067200"/>
            <a:ext cx="1012699" cy="675749"/>
          </a:xfrm>
          <a:prstGeom prst="rect">
            <a:avLst/>
          </a:prstGeom>
          <a:noFill/>
          <a:ln cap="flat" cmpd="sng" w="9525">
            <a:solidFill>
              <a:schemeClr val="dk2"/>
            </a:solidFill>
            <a:prstDash val="solid"/>
            <a:round/>
            <a:headEnd len="med" w="med" type="none"/>
            <a:tailEnd len="med" w="med" type="none"/>
          </a:ln>
        </p:spPr>
      </p:pic>
      <p:pic>
        <p:nvPicPr>
          <p:cNvPr id="129" name="Shape 129"/>
          <p:cNvPicPr preferRelativeResize="0"/>
          <p:nvPr/>
        </p:nvPicPr>
        <p:blipFill>
          <a:blip r:embed="rId4">
            <a:alphaModFix/>
          </a:blip>
          <a:stretch>
            <a:fillRect/>
          </a:stretch>
        </p:blipFill>
        <p:spPr>
          <a:xfrm>
            <a:off x="311699" y="1867950"/>
            <a:ext cx="1351499" cy="675749"/>
          </a:xfrm>
          <a:prstGeom prst="rect">
            <a:avLst/>
          </a:prstGeom>
          <a:noFill/>
          <a:ln cap="flat" cmpd="sng" w="9525">
            <a:solidFill>
              <a:schemeClr val="dk2"/>
            </a:solidFill>
            <a:prstDash val="solid"/>
            <a:round/>
            <a:headEnd len="med" w="med" type="none"/>
            <a:tailEnd len="med" w="med" type="none"/>
          </a:ln>
        </p:spPr>
      </p:pic>
      <p:pic>
        <p:nvPicPr>
          <p:cNvPr id="130" name="Shape 130"/>
          <p:cNvPicPr preferRelativeResize="0"/>
          <p:nvPr/>
        </p:nvPicPr>
        <p:blipFill>
          <a:blip r:embed="rId5">
            <a:alphaModFix/>
          </a:blip>
          <a:stretch>
            <a:fillRect/>
          </a:stretch>
        </p:blipFill>
        <p:spPr>
          <a:xfrm>
            <a:off x="311700" y="2668687"/>
            <a:ext cx="1012699" cy="675749"/>
          </a:xfrm>
          <a:prstGeom prst="rect">
            <a:avLst/>
          </a:prstGeom>
          <a:noFill/>
          <a:ln cap="flat" cmpd="sng" w="9525">
            <a:solidFill>
              <a:schemeClr val="dk2"/>
            </a:solidFill>
            <a:prstDash val="solid"/>
            <a:round/>
            <a:headEnd len="med" w="med" type="none"/>
            <a:tailEnd len="med" w="med" type="none"/>
          </a:ln>
        </p:spPr>
      </p:pic>
      <p:pic>
        <p:nvPicPr>
          <p:cNvPr id="131" name="Shape 131"/>
          <p:cNvPicPr preferRelativeResize="0"/>
          <p:nvPr/>
        </p:nvPicPr>
        <p:blipFill>
          <a:blip r:embed="rId6">
            <a:alphaModFix/>
          </a:blip>
          <a:stretch>
            <a:fillRect/>
          </a:stretch>
        </p:blipFill>
        <p:spPr>
          <a:xfrm>
            <a:off x="311701" y="4270175"/>
            <a:ext cx="782325" cy="678505"/>
          </a:xfrm>
          <a:prstGeom prst="rect">
            <a:avLst/>
          </a:prstGeom>
          <a:noFill/>
          <a:ln cap="flat" cmpd="sng" w="9525">
            <a:solidFill>
              <a:schemeClr val="dk2"/>
            </a:solidFill>
            <a:prstDash val="solid"/>
            <a:round/>
            <a:headEnd len="med" w="med" type="none"/>
            <a:tailEnd len="med" w="med" type="none"/>
          </a:ln>
        </p:spPr>
      </p:pic>
      <p:pic>
        <p:nvPicPr>
          <p:cNvPr id="132" name="Shape 132"/>
          <p:cNvPicPr preferRelativeResize="0"/>
          <p:nvPr/>
        </p:nvPicPr>
        <p:blipFill>
          <a:blip r:embed="rId7">
            <a:alphaModFix/>
          </a:blip>
          <a:stretch>
            <a:fillRect/>
          </a:stretch>
        </p:blipFill>
        <p:spPr>
          <a:xfrm>
            <a:off x="311699" y="3467712"/>
            <a:ext cx="1074449" cy="644674"/>
          </a:xfrm>
          <a:prstGeom prst="rect">
            <a:avLst/>
          </a:prstGeom>
          <a:noFill/>
          <a:ln cap="flat" cmpd="sng" w="9525">
            <a:solidFill>
              <a:schemeClr val="dk2"/>
            </a:solidFill>
            <a:prstDash val="solid"/>
            <a:round/>
            <a:headEnd len="med" w="med" type="none"/>
            <a:tailEnd len="med" w="med" type="none"/>
          </a:ln>
        </p:spPr>
      </p:pic>
      <p:pic>
        <p:nvPicPr>
          <p:cNvPr id="133" name="Shape 133"/>
          <p:cNvPicPr preferRelativeResize="0"/>
          <p:nvPr/>
        </p:nvPicPr>
        <p:blipFill>
          <a:blip r:embed="rId8">
            <a:alphaModFix/>
          </a:blip>
          <a:stretch>
            <a:fillRect/>
          </a:stretch>
        </p:blipFill>
        <p:spPr>
          <a:xfrm>
            <a:off x="6466825" y="1067199"/>
            <a:ext cx="1344050" cy="672025"/>
          </a:xfrm>
          <a:prstGeom prst="rect">
            <a:avLst/>
          </a:prstGeom>
          <a:noFill/>
          <a:ln cap="flat" cmpd="sng" w="9525">
            <a:solidFill>
              <a:schemeClr val="dk2"/>
            </a:solidFill>
            <a:prstDash val="solid"/>
            <a:round/>
            <a:headEnd len="med" w="med" type="none"/>
            <a:tailEnd len="med" w="med" type="none"/>
          </a:ln>
        </p:spPr>
      </p:pic>
      <p:pic>
        <p:nvPicPr>
          <p:cNvPr id="134" name="Shape 134"/>
          <p:cNvPicPr preferRelativeResize="0"/>
          <p:nvPr/>
        </p:nvPicPr>
        <p:blipFill>
          <a:blip r:embed="rId9">
            <a:alphaModFix/>
          </a:blip>
          <a:stretch>
            <a:fillRect/>
          </a:stretch>
        </p:blipFill>
        <p:spPr>
          <a:xfrm>
            <a:off x="4642700" y="4245300"/>
            <a:ext cx="1138374" cy="683024"/>
          </a:xfrm>
          <a:prstGeom prst="rect">
            <a:avLst/>
          </a:prstGeom>
          <a:noFill/>
          <a:ln cap="flat" cmpd="sng" w="9525">
            <a:solidFill>
              <a:schemeClr val="dk2"/>
            </a:solidFill>
            <a:prstDash val="solid"/>
            <a:round/>
            <a:headEnd len="med" w="med" type="none"/>
            <a:tailEnd len="med" w="med" type="none"/>
          </a:ln>
        </p:spPr>
      </p:pic>
      <p:pic>
        <p:nvPicPr>
          <p:cNvPr id="135" name="Shape 135"/>
          <p:cNvPicPr preferRelativeResize="0"/>
          <p:nvPr/>
        </p:nvPicPr>
        <p:blipFill>
          <a:blip r:embed="rId10">
            <a:alphaModFix/>
          </a:blip>
          <a:stretch>
            <a:fillRect/>
          </a:stretch>
        </p:blipFill>
        <p:spPr>
          <a:xfrm>
            <a:off x="1469550" y="1067199"/>
            <a:ext cx="1012699" cy="675746"/>
          </a:xfrm>
          <a:prstGeom prst="rect">
            <a:avLst/>
          </a:prstGeom>
          <a:noFill/>
          <a:ln cap="flat" cmpd="sng" w="9525">
            <a:solidFill>
              <a:schemeClr val="dk2"/>
            </a:solidFill>
            <a:prstDash val="solid"/>
            <a:round/>
            <a:headEnd len="med" w="med" type="none"/>
            <a:tailEnd len="med" w="med" type="none"/>
          </a:ln>
        </p:spPr>
      </p:pic>
      <p:pic>
        <p:nvPicPr>
          <p:cNvPr id="136" name="Shape 136"/>
          <p:cNvPicPr preferRelativeResize="0"/>
          <p:nvPr/>
        </p:nvPicPr>
        <p:blipFill>
          <a:blip r:embed="rId11">
            <a:alphaModFix/>
          </a:blip>
          <a:stretch>
            <a:fillRect/>
          </a:stretch>
        </p:blipFill>
        <p:spPr>
          <a:xfrm>
            <a:off x="1792124" y="1867949"/>
            <a:ext cx="902999" cy="683015"/>
          </a:xfrm>
          <a:prstGeom prst="rect">
            <a:avLst/>
          </a:prstGeom>
          <a:noFill/>
          <a:ln cap="flat" cmpd="sng" w="9525">
            <a:solidFill>
              <a:schemeClr val="dk2"/>
            </a:solidFill>
            <a:prstDash val="solid"/>
            <a:round/>
            <a:headEnd len="med" w="med" type="none"/>
            <a:tailEnd len="med" w="med" type="none"/>
          </a:ln>
        </p:spPr>
      </p:pic>
      <p:pic>
        <p:nvPicPr>
          <p:cNvPr id="137" name="Shape 137"/>
          <p:cNvPicPr preferRelativeResize="0"/>
          <p:nvPr/>
        </p:nvPicPr>
        <p:blipFill>
          <a:blip r:embed="rId12">
            <a:alphaModFix/>
          </a:blip>
          <a:stretch>
            <a:fillRect/>
          </a:stretch>
        </p:blipFill>
        <p:spPr>
          <a:xfrm>
            <a:off x="1271724" y="4251199"/>
            <a:ext cx="1138374" cy="695444"/>
          </a:xfrm>
          <a:prstGeom prst="rect">
            <a:avLst/>
          </a:prstGeom>
          <a:noFill/>
          <a:ln cap="flat" cmpd="sng" w="9525">
            <a:solidFill>
              <a:schemeClr val="dk2"/>
            </a:solidFill>
            <a:prstDash val="solid"/>
            <a:round/>
            <a:headEnd len="med" w="med" type="none"/>
            <a:tailEnd len="med" w="med" type="none"/>
          </a:ln>
        </p:spPr>
      </p:pic>
      <p:pic>
        <p:nvPicPr>
          <p:cNvPr id="138" name="Shape 138"/>
          <p:cNvPicPr preferRelativeResize="0"/>
          <p:nvPr/>
        </p:nvPicPr>
        <p:blipFill>
          <a:blip r:embed="rId13">
            <a:alphaModFix/>
          </a:blip>
          <a:stretch>
            <a:fillRect/>
          </a:stretch>
        </p:blipFill>
        <p:spPr>
          <a:xfrm>
            <a:off x="4160225" y="3486125"/>
            <a:ext cx="937750" cy="625737"/>
          </a:xfrm>
          <a:prstGeom prst="rect">
            <a:avLst/>
          </a:prstGeom>
          <a:noFill/>
          <a:ln cap="flat" cmpd="sng" w="9525">
            <a:solidFill>
              <a:schemeClr val="dk2"/>
            </a:solidFill>
            <a:prstDash val="solid"/>
            <a:round/>
            <a:headEnd len="med" w="med" type="none"/>
            <a:tailEnd len="med" w="med" type="none"/>
          </a:ln>
        </p:spPr>
      </p:pic>
      <p:pic>
        <p:nvPicPr>
          <p:cNvPr id="139" name="Shape 139"/>
          <p:cNvPicPr preferRelativeResize="0"/>
          <p:nvPr/>
        </p:nvPicPr>
        <p:blipFill>
          <a:blip r:embed="rId14">
            <a:alphaModFix/>
          </a:blip>
          <a:stretch>
            <a:fillRect/>
          </a:stretch>
        </p:blipFill>
        <p:spPr>
          <a:xfrm>
            <a:off x="2824050" y="1869812"/>
            <a:ext cx="1344050" cy="672025"/>
          </a:xfrm>
          <a:prstGeom prst="rect">
            <a:avLst/>
          </a:prstGeom>
          <a:noFill/>
          <a:ln cap="flat" cmpd="sng" w="9525">
            <a:solidFill>
              <a:schemeClr val="dk2"/>
            </a:solidFill>
            <a:prstDash val="solid"/>
            <a:round/>
            <a:headEnd len="med" w="med" type="none"/>
            <a:tailEnd len="med" w="med" type="none"/>
          </a:ln>
        </p:spPr>
      </p:pic>
      <p:pic>
        <p:nvPicPr>
          <p:cNvPr id="140" name="Shape 140"/>
          <p:cNvPicPr preferRelativeResize="0"/>
          <p:nvPr/>
        </p:nvPicPr>
        <p:blipFill>
          <a:blip r:embed="rId15">
            <a:alphaModFix/>
          </a:blip>
          <a:stretch>
            <a:fillRect/>
          </a:stretch>
        </p:blipFill>
        <p:spPr>
          <a:xfrm>
            <a:off x="3710302" y="1067199"/>
            <a:ext cx="1351499" cy="675749"/>
          </a:xfrm>
          <a:prstGeom prst="rect">
            <a:avLst/>
          </a:prstGeom>
          <a:noFill/>
          <a:ln cap="flat" cmpd="sng" w="9525">
            <a:solidFill>
              <a:schemeClr val="dk2"/>
            </a:solidFill>
            <a:prstDash val="solid"/>
            <a:round/>
            <a:headEnd len="med" w="med" type="none"/>
            <a:tailEnd len="med" w="med" type="none"/>
          </a:ln>
        </p:spPr>
      </p:pic>
      <p:pic>
        <p:nvPicPr>
          <p:cNvPr id="141" name="Shape 141"/>
          <p:cNvPicPr preferRelativeResize="0"/>
          <p:nvPr/>
        </p:nvPicPr>
        <p:blipFill>
          <a:blip r:embed="rId16">
            <a:alphaModFix/>
          </a:blip>
          <a:stretch>
            <a:fillRect/>
          </a:stretch>
        </p:blipFill>
        <p:spPr>
          <a:xfrm>
            <a:off x="5979125" y="4245300"/>
            <a:ext cx="1012699" cy="675763"/>
          </a:xfrm>
          <a:prstGeom prst="rect">
            <a:avLst/>
          </a:prstGeom>
          <a:noFill/>
          <a:ln cap="flat" cmpd="sng" w="9525">
            <a:solidFill>
              <a:schemeClr val="dk2"/>
            </a:solidFill>
            <a:prstDash val="solid"/>
            <a:round/>
            <a:headEnd len="med" w="med" type="none"/>
            <a:tailEnd len="med" w="med" type="none"/>
          </a:ln>
        </p:spPr>
      </p:pic>
      <p:pic>
        <p:nvPicPr>
          <p:cNvPr id="142" name="Shape 142"/>
          <p:cNvPicPr preferRelativeResize="0"/>
          <p:nvPr/>
        </p:nvPicPr>
        <p:blipFill>
          <a:blip r:embed="rId17">
            <a:alphaModFix/>
          </a:blip>
          <a:stretch>
            <a:fillRect/>
          </a:stretch>
        </p:blipFill>
        <p:spPr>
          <a:xfrm>
            <a:off x="2718450" y="2665600"/>
            <a:ext cx="1138374" cy="683024"/>
          </a:xfrm>
          <a:prstGeom prst="rect">
            <a:avLst/>
          </a:prstGeom>
          <a:noFill/>
          <a:ln cap="flat" cmpd="sng" w="9525">
            <a:solidFill>
              <a:schemeClr val="dk2"/>
            </a:solidFill>
            <a:prstDash val="solid"/>
            <a:round/>
            <a:headEnd len="med" w="med" type="none"/>
            <a:tailEnd len="med" w="med" type="none"/>
          </a:ln>
        </p:spPr>
      </p:pic>
      <p:pic>
        <p:nvPicPr>
          <p:cNvPr id="143" name="Shape 143"/>
          <p:cNvPicPr preferRelativeResize="0"/>
          <p:nvPr/>
        </p:nvPicPr>
        <p:blipFill>
          <a:blip r:embed="rId18">
            <a:alphaModFix/>
          </a:blip>
          <a:stretch>
            <a:fillRect/>
          </a:stretch>
        </p:blipFill>
        <p:spPr>
          <a:xfrm>
            <a:off x="1469549" y="2675974"/>
            <a:ext cx="1103749" cy="662255"/>
          </a:xfrm>
          <a:prstGeom prst="rect">
            <a:avLst/>
          </a:prstGeom>
          <a:noFill/>
          <a:ln cap="flat" cmpd="sng" w="9525">
            <a:solidFill>
              <a:schemeClr val="dk2"/>
            </a:solidFill>
            <a:prstDash val="solid"/>
            <a:round/>
            <a:headEnd len="med" w="med" type="none"/>
            <a:tailEnd len="med" w="med" type="none"/>
          </a:ln>
        </p:spPr>
      </p:pic>
      <p:pic>
        <p:nvPicPr>
          <p:cNvPr id="144" name="Shape 144"/>
          <p:cNvPicPr preferRelativeResize="0"/>
          <p:nvPr/>
        </p:nvPicPr>
        <p:blipFill>
          <a:blip r:embed="rId19">
            <a:alphaModFix/>
          </a:blip>
          <a:stretch>
            <a:fillRect/>
          </a:stretch>
        </p:blipFill>
        <p:spPr>
          <a:xfrm>
            <a:off x="5328950" y="1867949"/>
            <a:ext cx="1351499" cy="675749"/>
          </a:xfrm>
          <a:prstGeom prst="rect">
            <a:avLst/>
          </a:prstGeom>
          <a:noFill/>
          <a:ln cap="flat" cmpd="sng" w="9525">
            <a:solidFill>
              <a:schemeClr val="dk2"/>
            </a:solidFill>
            <a:prstDash val="solid"/>
            <a:round/>
            <a:headEnd len="med" w="med" type="none"/>
            <a:tailEnd len="med" w="med" type="none"/>
          </a:ln>
        </p:spPr>
      </p:pic>
      <p:pic>
        <p:nvPicPr>
          <p:cNvPr id="145" name="Shape 145"/>
          <p:cNvPicPr preferRelativeResize="0"/>
          <p:nvPr/>
        </p:nvPicPr>
        <p:blipFill>
          <a:blip r:embed="rId20">
            <a:alphaModFix/>
          </a:blip>
          <a:stretch>
            <a:fillRect/>
          </a:stretch>
        </p:blipFill>
        <p:spPr>
          <a:xfrm>
            <a:off x="2573300" y="4268150"/>
            <a:ext cx="1012699" cy="675722"/>
          </a:xfrm>
          <a:prstGeom prst="rect">
            <a:avLst/>
          </a:prstGeom>
          <a:noFill/>
          <a:ln cap="flat" cmpd="sng" w="9525">
            <a:solidFill>
              <a:schemeClr val="dk2"/>
            </a:solidFill>
            <a:prstDash val="solid"/>
            <a:round/>
            <a:headEnd len="med" w="med" type="none"/>
            <a:tailEnd len="med" w="med" type="none"/>
          </a:ln>
        </p:spPr>
      </p:pic>
      <p:pic>
        <p:nvPicPr>
          <p:cNvPr id="146" name="Shape 146"/>
          <p:cNvPicPr preferRelativeResize="0"/>
          <p:nvPr/>
        </p:nvPicPr>
        <p:blipFill>
          <a:blip r:embed="rId21">
            <a:alphaModFix/>
          </a:blip>
          <a:stretch>
            <a:fillRect/>
          </a:stretch>
        </p:blipFill>
        <p:spPr>
          <a:xfrm>
            <a:off x="6680450" y="3469426"/>
            <a:ext cx="811949" cy="649565"/>
          </a:xfrm>
          <a:prstGeom prst="rect">
            <a:avLst/>
          </a:prstGeom>
          <a:noFill/>
          <a:ln cap="flat" cmpd="sng" w="9525">
            <a:solidFill>
              <a:schemeClr val="dk2"/>
            </a:solidFill>
            <a:prstDash val="solid"/>
            <a:round/>
            <a:headEnd len="med" w="med" type="none"/>
            <a:tailEnd len="med" w="med" type="none"/>
          </a:ln>
        </p:spPr>
      </p:pic>
      <p:pic>
        <p:nvPicPr>
          <p:cNvPr id="147" name="Shape 147"/>
          <p:cNvPicPr preferRelativeResize="0"/>
          <p:nvPr/>
        </p:nvPicPr>
        <p:blipFill>
          <a:blip r:embed="rId22">
            <a:alphaModFix/>
          </a:blip>
          <a:stretch>
            <a:fillRect/>
          </a:stretch>
        </p:blipFill>
        <p:spPr>
          <a:xfrm>
            <a:off x="7189873" y="4229774"/>
            <a:ext cx="1012699" cy="675760"/>
          </a:xfrm>
          <a:prstGeom prst="rect">
            <a:avLst/>
          </a:prstGeom>
          <a:noFill/>
          <a:ln cap="flat" cmpd="sng" w="9525">
            <a:solidFill>
              <a:schemeClr val="dk2"/>
            </a:solidFill>
            <a:prstDash val="solid"/>
            <a:round/>
            <a:headEnd len="med" w="med" type="none"/>
            <a:tailEnd len="med" w="med" type="none"/>
          </a:ln>
        </p:spPr>
      </p:pic>
      <p:pic>
        <p:nvPicPr>
          <p:cNvPr id="148" name="Shape 148"/>
          <p:cNvPicPr preferRelativeResize="0"/>
          <p:nvPr/>
        </p:nvPicPr>
        <p:blipFill>
          <a:blip r:embed="rId23">
            <a:alphaModFix/>
          </a:blip>
          <a:stretch>
            <a:fillRect/>
          </a:stretch>
        </p:blipFill>
        <p:spPr>
          <a:xfrm>
            <a:off x="2627400" y="1064075"/>
            <a:ext cx="937750" cy="681991"/>
          </a:xfrm>
          <a:prstGeom prst="rect">
            <a:avLst/>
          </a:prstGeom>
          <a:noFill/>
          <a:ln cap="flat" cmpd="sng" w="9525">
            <a:solidFill>
              <a:schemeClr val="dk2"/>
            </a:solidFill>
            <a:prstDash val="solid"/>
            <a:round/>
            <a:headEnd len="med" w="med" type="none"/>
            <a:tailEnd len="med" w="med" type="none"/>
          </a:ln>
        </p:spPr>
      </p:pic>
      <p:pic>
        <p:nvPicPr>
          <p:cNvPr id="149" name="Shape 149"/>
          <p:cNvPicPr preferRelativeResize="0"/>
          <p:nvPr/>
        </p:nvPicPr>
        <p:blipFill>
          <a:blip r:embed="rId24">
            <a:alphaModFix/>
          </a:blip>
          <a:stretch>
            <a:fillRect/>
          </a:stretch>
        </p:blipFill>
        <p:spPr>
          <a:xfrm>
            <a:off x="2990550" y="3477450"/>
            <a:ext cx="1012699" cy="633394"/>
          </a:xfrm>
          <a:prstGeom prst="rect">
            <a:avLst/>
          </a:prstGeom>
          <a:noFill/>
          <a:ln cap="flat" cmpd="sng" w="9525">
            <a:solidFill>
              <a:schemeClr val="dk2"/>
            </a:solidFill>
            <a:prstDash val="solid"/>
            <a:round/>
            <a:headEnd len="med" w="med" type="none"/>
            <a:tailEnd len="med" w="med" type="none"/>
          </a:ln>
        </p:spPr>
      </p:pic>
      <p:pic>
        <p:nvPicPr>
          <p:cNvPr id="150" name="Shape 150"/>
          <p:cNvPicPr preferRelativeResize="0"/>
          <p:nvPr/>
        </p:nvPicPr>
        <p:blipFill>
          <a:blip r:embed="rId25">
            <a:alphaModFix/>
          </a:blip>
          <a:stretch>
            <a:fillRect/>
          </a:stretch>
        </p:blipFill>
        <p:spPr>
          <a:xfrm>
            <a:off x="4001975" y="2651175"/>
            <a:ext cx="1074449" cy="716954"/>
          </a:xfrm>
          <a:prstGeom prst="rect">
            <a:avLst/>
          </a:prstGeom>
          <a:noFill/>
          <a:ln cap="flat" cmpd="sng" w="9525">
            <a:solidFill>
              <a:schemeClr val="dk2"/>
            </a:solidFill>
            <a:prstDash val="solid"/>
            <a:round/>
            <a:headEnd len="med" w="med" type="none"/>
            <a:tailEnd len="med" w="med" type="none"/>
          </a:ln>
        </p:spPr>
      </p:pic>
      <p:pic>
        <p:nvPicPr>
          <p:cNvPr id="151" name="Shape 151"/>
          <p:cNvPicPr preferRelativeResize="0"/>
          <p:nvPr/>
        </p:nvPicPr>
        <p:blipFill>
          <a:blip r:embed="rId26">
            <a:alphaModFix/>
          </a:blip>
          <a:stretch>
            <a:fillRect/>
          </a:stretch>
        </p:blipFill>
        <p:spPr>
          <a:xfrm>
            <a:off x="4297024" y="1870425"/>
            <a:ext cx="902999" cy="678080"/>
          </a:xfrm>
          <a:prstGeom prst="rect">
            <a:avLst/>
          </a:prstGeom>
          <a:noFill/>
          <a:ln cap="flat" cmpd="sng" w="9525">
            <a:solidFill>
              <a:schemeClr val="dk2"/>
            </a:solidFill>
            <a:prstDash val="solid"/>
            <a:round/>
            <a:headEnd len="med" w="med" type="none"/>
            <a:tailEnd len="med" w="med" type="none"/>
          </a:ln>
        </p:spPr>
      </p:pic>
      <p:pic>
        <p:nvPicPr>
          <p:cNvPr id="152" name="Shape 152"/>
          <p:cNvPicPr preferRelativeResize="0"/>
          <p:nvPr/>
        </p:nvPicPr>
        <p:blipFill>
          <a:blip r:embed="rId27">
            <a:alphaModFix/>
          </a:blip>
          <a:stretch>
            <a:fillRect/>
          </a:stretch>
        </p:blipFill>
        <p:spPr>
          <a:xfrm>
            <a:off x="6776825" y="2654449"/>
            <a:ext cx="1408350" cy="704198"/>
          </a:xfrm>
          <a:prstGeom prst="rect">
            <a:avLst/>
          </a:prstGeom>
          <a:noFill/>
          <a:ln cap="flat" cmpd="sng" w="9525">
            <a:solidFill>
              <a:schemeClr val="dk2"/>
            </a:solidFill>
            <a:prstDash val="solid"/>
            <a:round/>
            <a:headEnd len="med" w="med" type="none"/>
            <a:tailEnd len="med" w="med" type="none"/>
          </a:ln>
        </p:spPr>
      </p:pic>
      <p:pic>
        <p:nvPicPr>
          <p:cNvPr id="153" name="Shape 153"/>
          <p:cNvPicPr preferRelativeResize="0"/>
          <p:nvPr/>
        </p:nvPicPr>
        <p:blipFill>
          <a:blip r:embed="rId28">
            <a:alphaModFix/>
          </a:blip>
          <a:stretch>
            <a:fillRect/>
          </a:stretch>
        </p:blipFill>
        <p:spPr>
          <a:xfrm>
            <a:off x="6809375" y="1867950"/>
            <a:ext cx="1012699" cy="675716"/>
          </a:xfrm>
          <a:prstGeom prst="rect">
            <a:avLst/>
          </a:prstGeom>
          <a:noFill/>
          <a:ln cap="flat" cmpd="sng" w="9525">
            <a:solidFill>
              <a:schemeClr val="dk2"/>
            </a:solidFill>
            <a:prstDash val="solid"/>
            <a:round/>
            <a:headEnd len="med" w="med" type="none"/>
            <a:tailEnd len="med" w="med" type="none"/>
          </a:ln>
        </p:spPr>
      </p:pic>
      <p:pic>
        <p:nvPicPr>
          <p:cNvPr id="154" name="Shape 154"/>
          <p:cNvPicPr preferRelativeResize="0"/>
          <p:nvPr/>
        </p:nvPicPr>
        <p:blipFill>
          <a:blip r:embed="rId29">
            <a:alphaModFix/>
          </a:blip>
          <a:stretch>
            <a:fillRect/>
          </a:stretch>
        </p:blipFill>
        <p:spPr>
          <a:xfrm>
            <a:off x="5206950" y="1064076"/>
            <a:ext cx="1074449" cy="672016"/>
          </a:xfrm>
          <a:prstGeom prst="rect">
            <a:avLst/>
          </a:prstGeom>
          <a:noFill/>
          <a:ln cap="flat" cmpd="sng" w="9525">
            <a:solidFill>
              <a:schemeClr val="dk2"/>
            </a:solidFill>
            <a:prstDash val="solid"/>
            <a:round/>
            <a:headEnd len="med" w="med" type="none"/>
            <a:tailEnd len="med" w="med" type="none"/>
          </a:ln>
        </p:spPr>
      </p:pic>
      <p:pic>
        <p:nvPicPr>
          <p:cNvPr id="155" name="Shape 155"/>
          <p:cNvPicPr preferRelativeResize="0"/>
          <p:nvPr/>
        </p:nvPicPr>
        <p:blipFill>
          <a:blip r:embed="rId30">
            <a:alphaModFix/>
          </a:blip>
          <a:stretch>
            <a:fillRect/>
          </a:stretch>
        </p:blipFill>
        <p:spPr>
          <a:xfrm>
            <a:off x="3749200" y="4239675"/>
            <a:ext cx="695450" cy="695450"/>
          </a:xfrm>
          <a:prstGeom prst="rect">
            <a:avLst/>
          </a:prstGeom>
          <a:noFill/>
          <a:ln cap="flat" cmpd="sng" w="9525">
            <a:solidFill>
              <a:schemeClr val="dk2"/>
            </a:solidFill>
            <a:prstDash val="solid"/>
            <a:round/>
            <a:headEnd len="med" w="med" type="none"/>
            <a:tailEnd len="med" w="med" type="none"/>
          </a:ln>
        </p:spPr>
      </p:pic>
      <p:pic>
        <p:nvPicPr>
          <p:cNvPr id="156" name="Shape 156"/>
          <p:cNvPicPr preferRelativeResize="0"/>
          <p:nvPr/>
        </p:nvPicPr>
        <p:blipFill>
          <a:blip r:embed="rId31">
            <a:alphaModFix/>
          </a:blip>
          <a:stretch>
            <a:fillRect/>
          </a:stretch>
        </p:blipFill>
        <p:spPr>
          <a:xfrm>
            <a:off x="5250875" y="2651500"/>
            <a:ext cx="1344050" cy="706202"/>
          </a:xfrm>
          <a:prstGeom prst="rect">
            <a:avLst/>
          </a:prstGeom>
          <a:noFill/>
          <a:ln cap="flat" cmpd="sng" w="9525">
            <a:solidFill>
              <a:schemeClr val="dk2"/>
            </a:solidFill>
            <a:prstDash val="solid"/>
            <a:round/>
            <a:headEnd len="med" w="med" type="none"/>
            <a:tailEnd len="med" w="med" type="none"/>
          </a:ln>
        </p:spPr>
      </p:pic>
      <p:pic>
        <p:nvPicPr>
          <p:cNvPr id="157" name="Shape 157"/>
          <p:cNvPicPr preferRelativeResize="0"/>
          <p:nvPr/>
        </p:nvPicPr>
        <p:blipFill>
          <a:blip r:embed="rId32">
            <a:alphaModFix/>
          </a:blip>
          <a:stretch>
            <a:fillRect/>
          </a:stretch>
        </p:blipFill>
        <p:spPr>
          <a:xfrm>
            <a:off x="5206950" y="3465500"/>
            <a:ext cx="1344050" cy="672000"/>
          </a:xfrm>
          <a:prstGeom prst="rect">
            <a:avLst/>
          </a:prstGeom>
          <a:noFill/>
          <a:ln cap="flat" cmpd="sng" w="9525">
            <a:solidFill>
              <a:schemeClr val="dk2"/>
            </a:solidFill>
            <a:prstDash val="solid"/>
            <a:round/>
            <a:headEnd len="med" w="med" type="none"/>
            <a:tailEnd len="med" w="med" type="none"/>
          </a:ln>
        </p:spPr>
      </p:pic>
      <p:pic>
        <p:nvPicPr>
          <p:cNvPr id="158" name="Shape 158"/>
          <p:cNvPicPr preferRelativeResize="0"/>
          <p:nvPr/>
        </p:nvPicPr>
        <p:blipFill>
          <a:blip r:embed="rId33">
            <a:alphaModFix/>
          </a:blip>
          <a:stretch>
            <a:fillRect/>
          </a:stretch>
        </p:blipFill>
        <p:spPr>
          <a:xfrm>
            <a:off x="1543662" y="3472373"/>
            <a:ext cx="1289374" cy="644687"/>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9" name="Shape 1469"/>
        <p:cNvGrpSpPr/>
        <p:nvPr/>
      </p:nvGrpSpPr>
      <p:grpSpPr>
        <a:xfrm>
          <a:off x="0" y="0"/>
          <a:ext cx="0" cy="0"/>
          <a:chOff x="0" y="0"/>
          <a:chExt cx="0" cy="0"/>
        </a:xfrm>
      </p:grpSpPr>
      <p:sp>
        <p:nvSpPr>
          <p:cNvPr id="1470" name="Shape 14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200"/>
              <a:t>Thanks for listening!</a:t>
            </a:r>
          </a:p>
        </p:txBody>
      </p:sp>
      <p:sp>
        <p:nvSpPr>
          <p:cNvPr id="1471" name="Shape 1471"/>
          <p:cNvSpPr txBox="1"/>
          <p:nvPr>
            <p:ph idx="1" type="body"/>
          </p:nvPr>
        </p:nvSpPr>
        <p:spPr>
          <a:xfrm>
            <a:off x="311700" y="1152475"/>
            <a:ext cx="8520600" cy="668400"/>
          </a:xfrm>
          <a:prstGeom prst="rect">
            <a:avLst/>
          </a:prstGeom>
        </p:spPr>
        <p:txBody>
          <a:bodyPr anchorCtr="0" anchor="t" bIns="91425" lIns="91425" rIns="91425" tIns="91425">
            <a:noAutofit/>
          </a:bodyPr>
          <a:lstStyle/>
          <a:p>
            <a:pPr lvl="0">
              <a:spcBef>
                <a:spcPts val="0"/>
              </a:spcBef>
              <a:buNone/>
            </a:pPr>
            <a:r>
              <a:rPr lang="en" sz="2400"/>
              <a:t>mailto:jimpo@coinbase.com</a:t>
            </a:r>
          </a:p>
        </p:txBody>
      </p:sp>
      <p:pic>
        <p:nvPicPr>
          <p:cNvPr id="1472" name="Shape 1472"/>
          <p:cNvPicPr preferRelativeResize="0"/>
          <p:nvPr/>
        </p:nvPicPr>
        <p:blipFill>
          <a:blip r:embed="rId3">
            <a:alphaModFix/>
          </a:blip>
          <a:stretch>
            <a:fillRect/>
          </a:stretch>
        </p:blipFill>
        <p:spPr>
          <a:xfrm>
            <a:off x="2446425" y="1820875"/>
            <a:ext cx="4251149" cy="2906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4</a:t>
            </a:r>
            <a:r>
              <a:rPr lang="en" sz="3200"/>
              <a:t> Microservices</a:t>
            </a:r>
          </a:p>
        </p:txBody>
      </p:sp>
      <p:pic>
        <p:nvPicPr>
          <p:cNvPr id="164" name="Shape 164"/>
          <p:cNvPicPr preferRelativeResize="0"/>
          <p:nvPr/>
        </p:nvPicPr>
        <p:blipFill>
          <a:blip r:embed="rId3">
            <a:alphaModFix/>
          </a:blip>
          <a:stretch>
            <a:fillRect/>
          </a:stretch>
        </p:blipFill>
        <p:spPr>
          <a:xfrm>
            <a:off x="2195600" y="3070775"/>
            <a:ext cx="1555205" cy="1341049"/>
          </a:xfrm>
          <a:prstGeom prst="rect">
            <a:avLst/>
          </a:prstGeom>
          <a:noFill/>
          <a:ln>
            <a:noFill/>
          </a:ln>
        </p:spPr>
      </p:pic>
      <p:pic>
        <p:nvPicPr>
          <p:cNvPr id="165" name="Shape 165"/>
          <p:cNvPicPr preferRelativeResize="0"/>
          <p:nvPr/>
        </p:nvPicPr>
        <p:blipFill>
          <a:blip r:embed="rId4">
            <a:alphaModFix/>
          </a:blip>
          <a:stretch>
            <a:fillRect/>
          </a:stretch>
        </p:blipFill>
        <p:spPr>
          <a:xfrm>
            <a:off x="5424050" y="3070771"/>
            <a:ext cx="1472660" cy="1341050"/>
          </a:xfrm>
          <a:prstGeom prst="rect">
            <a:avLst/>
          </a:prstGeom>
          <a:noFill/>
          <a:ln>
            <a:noFill/>
          </a:ln>
        </p:spPr>
      </p:pic>
      <p:pic>
        <p:nvPicPr>
          <p:cNvPr id="166" name="Shape 166"/>
          <p:cNvPicPr preferRelativeResize="0"/>
          <p:nvPr/>
        </p:nvPicPr>
        <p:blipFill>
          <a:blip r:embed="rId5">
            <a:alphaModFix/>
          </a:blip>
          <a:stretch>
            <a:fillRect/>
          </a:stretch>
        </p:blipFill>
        <p:spPr>
          <a:xfrm>
            <a:off x="2056775" y="1074499"/>
            <a:ext cx="2037050" cy="1341047"/>
          </a:xfrm>
          <a:prstGeom prst="rect">
            <a:avLst/>
          </a:prstGeom>
          <a:noFill/>
          <a:ln>
            <a:noFill/>
          </a:ln>
        </p:spPr>
      </p:pic>
      <p:pic>
        <p:nvPicPr>
          <p:cNvPr id="167" name="Shape 167"/>
          <p:cNvPicPr preferRelativeResize="0"/>
          <p:nvPr/>
        </p:nvPicPr>
        <p:blipFill>
          <a:blip r:embed="rId6">
            <a:alphaModFix/>
          </a:blip>
          <a:stretch>
            <a:fillRect/>
          </a:stretch>
        </p:blipFill>
        <p:spPr>
          <a:xfrm>
            <a:off x="5474150" y="617650"/>
            <a:ext cx="1372450" cy="1797899"/>
          </a:xfrm>
          <a:prstGeom prst="rect">
            <a:avLst/>
          </a:prstGeom>
          <a:noFill/>
          <a:ln>
            <a:noFill/>
          </a:ln>
        </p:spPr>
      </p:pic>
      <p:sp>
        <p:nvSpPr>
          <p:cNvPr id="168" name="Shape 168"/>
          <p:cNvSpPr txBox="1"/>
          <p:nvPr/>
        </p:nvSpPr>
        <p:spPr>
          <a:xfrm>
            <a:off x="1892225" y="2415550"/>
            <a:ext cx="2509200" cy="452400"/>
          </a:xfrm>
          <a:prstGeom prst="rect">
            <a:avLst/>
          </a:prstGeom>
          <a:noFill/>
          <a:ln>
            <a:noFill/>
          </a:ln>
        </p:spPr>
        <p:txBody>
          <a:bodyPr anchorCtr="0" anchor="t" bIns="91425" lIns="91425" rIns="91425" tIns="91425">
            <a:noAutofit/>
          </a:bodyPr>
          <a:lstStyle/>
          <a:p>
            <a:pPr lvl="0" rtl="0">
              <a:spcBef>
                <a:spcPts val="0"/>
              </a:spcBef>
              <a:buNone/>
            </a:pPr>
            <a:r>
              <a:rPr lang="en" sz="2000"/>
              <a:t>Knox (Private keys)</a:t>
            </a:r>
          </a:p>
        </p:txBody>
      </p:sp>
      <p:sp>
        <p:nvSpPr>
          <p:cNvPr id="169" name="Shape 169"/>
          <p:cNvSpPr txBox="1"/>
          <p:nvPr/>
        </p:nvSpPr>
        <p:spPr>
          <a:xfrm>
            <a:off x="1919125" y="4411825"/>
            <a:ext cx="2174700" cy="452400"/>
          </a:xfrm>
          <a:prstGeom prst="rect">
            <a:avLst/>
          </a:prstGeom>
          <a:noFill/>
          <a:ln>
            <a:noFill/>
          </a:ln>
        </p:spPr>
        <p:txBody>
          <a:bodyPr anchorCtr="0" anchor="t" bIns="91425" lIns="91425" rIns="91425" tIns="91425">
            <a:noAutofit/>
          </a:bodyPr>
          <a:lstStyle/>
          <a:p>
            <a:pPr lvl="0" rtl="0">
              <a:spcBef>
                <a:spcPts val="0"/>
              </a:spcBef>
              <a:buNone/>
            </a:pPr>
            <a:r>
              <a:rPr lang="en" sz="2000"/>
              <a:t>Wallace (Bitcoin)</a:t>
            </a:r>
          </a:p>
        </p:txBody>
      </p:sp>
      <p:sp>
        <p:nvSpPr>
          <p:cNvPr id="170" name="Shape 170"/>
          <p:cNvSpPr txBox="1"/>
          <p:nvPr/>
        </p:nvSpPr>
        <p:spPr>
          <a:xfrm>
            <a:off x="5073025" y="2415550"/>
            <a:ext cx="2600400" cy="452400"/>
          </a:xfrm>
          <a:prstGeom prst="rect">
            <a:avLst/>
          </a:prstGeom>
          <a:noFill/>
          <a:ln>
            <a:noFill/>
          </a:ln>
        </p:spPr>
        <p:txBody>
          <a:bodyPr anchorCtr="0" anchor="t" bIns="91425" lIns="91425" rIns="91425" tIns="91425">
            <a:noAutofit/>
          </a:bodyPr>
          <a:lstStyle/>
          <a:p>
            <a:pPr lvl="0" rtl="0">
              <a:spcBef>
                <a:spcPts val="0"/>
              </a:spcBef>
              <a:buNone/>
            </a:pPr>
            <a:r>
              <a:rPr lang="en" sz="2000"/>
              <a:t>Macbeth (Ethereum)</a:t>
            </a:r>
          </a:p>
        </p:txBody>
      </p:sp>
      <p:sp>
        <p:nvSpPr>
          <p:cNvPr id="171" name="Shape 171"/>
          <p:cNvSpPr txBox="1"/>
          <p:nvPr/>
        </p:nvSpPr>
        <p:spPr>
          <a:xfrm>
            <a:off x="4747600" y="4411825"/>
            <a:ext cx="3019800" cy="452400"/>
          </a:xfrm>
          <a:prstGeom prst="rect">
            <a:avLst/>
          </a:prstGeom>
          <a:noFill/>
          <a:ln>
            <a:noFill/>
          </a:ln>
        </p:spPr>
        <p:txBody>
          <a:bodyPr anchorCtr="0" anchor="t" bIns="91425" lIns="91425" rIns="91425" tIns="91425">
            <a:noAutofit/>
          </a:bodyPr>
          <a:lstStyle/>
          <a:p>
            <a:pPr lvl="0" rtl="0">
              <a:spcBef>
                <a:spcPts val="0"/>
              </a:spcBef>
              <a:buNone/>
            </a:pPr>
            <a:r>
              <a:rPr lang="en" sz="2000"/>
              <a:t>Iron Bank (US Banking)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200"/>
              <a:t>1</a:t>
            </a:r>
            <a:r>
              <a:rPr lang="en" sz="3200"/>
              <a:t> Monolithic Rails App</a:t>
            </a:r>
          </a:p>
        </p:txBody>
      </p:sp>
      <p:pic>
        <p:nvPicPr>
          <p:cNvPr id="177" name="Shape 177"/>
          <p:cNvPicPr preferRelativeResize="0"/>
          <p:nvPr/>
        </p:nvPicPr>
        <p:blipFill>
          <a:blip r:embed="rId3">
            <a:alphaModFix/>
          </a:blip>
          <a:stretch>
            <a:fillRect/>
          </a:stretch>
        </p:blipFill>
        <p:spPr>
          <a:xfrm>
            <a:off x="1361200" y="1786009"/>
            <a:ext cx="6421600" cy="224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